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1"/>
  </p:sldMasterIdLst>
  <p:notesMasterIdLst>
    <p:notesMasterId r:id="rId69"/>
  </p:notesMasterIdLst>
  <p:sldIdLst>
    <p:sldId id="256" r:id="rId2"/>
    <p:sldId id="261" r:id="rId3"/>
    <p:sldId id="336" r:id="rId4"/>
    <p:sldId id="395" r:id="rId5"/>
    <p:sldId id="396" r:id="rId6"/>
    <p:sldId id="398" r:id="rId7"/>
    <p:sldId id="397" r:id="rId8"/>
    <p:sldId id="399" r:id="rId9"/>
    <p:sldId id="400" r:id="rId10"/>
    <p:sldId id="401" r:id="rId11"/>
    <p:sldId id="337" r:id="rId12"/>
    <p:sldId id="402" r:id="rId13"/>
    <p:sldId id="403" r:id="rId14"/>
    <p:sldId id="404" r:id="rId15"/>
    <p:sldId id="405" r:id="rId16"/>
    <p:sldId id="407" r:id="rId17"/>
    <p:sldId id="406" r:id="rId18"/>
    <p:sldId id="408" r:id="rId19"/>
    <p:sldId id="409" r:id="rId20"/>
    <p:sldId id="411" r:id="rId21"/>
    <p:sldId id="410" r:id="rId22"/>
    <p:sldId id="412" r:id="rId23"/>
    <p:sldId id="453" r:id="rId24"/>
    <p:sldId id="414" r:id="rId25"/>
    <p:sldId id="415" r:id="rId26"/>
    <p:sldId id="416" r:id="rId27"/>
    <p:sldId id="417" r:id="rId28"/>
    <p:sldId id="419" r:id="rId29"/>
    <p:sldId id="420" r:id="rId30"/>
    <p:sldId id="421" r:id="rId31"/>
    <p:sldId id="418" r:id="rId32"/>
    <p:sldId id="422" r:id="rId33"/>
    <p:sldId id="423" r:id="rId34"/>
    <p:sldId id="425" r:id="rId35"/>
    <p:sldId id="428" r:id="rId36"/>
    <p:sldId id="430" r:id="rId37"/>
    <p:sldId id="454" r:id="rId38"/>
    <p:sldId id="455" r:id="rId39"/>
    <p:sldId id="456" r:id="rId40"/>
    <p:sldId id="457" r:id="rId41"/>
    <p:sldId id="458" r:id="rId42"/>
    <p:sldId id="426" r:id="rId43"/>
    <p:sldId id="427" r:id="rId44"/>
    <p:sldId id="434" r:id="rId45"/>
    <p:sldId id="429" r:id="rId46"/>
    <p:sldId id="438" r:id="rId47"/>
    <p:sldId id="439" r:id="rId48"/>
    <p:sldId id="432" r:id="rId49"/>
    <p:sldId id="435" r:id="rId50"/>
    <p:sldId id="436" r:id="rId51"/>
    <p:sldId id="437" r:id="rId52"/>
    <p:sldId id="431" r:id="rId53"/>
    <p:sldId id="440" r:id="rId54"/>
    <p:sldId id="441" r:id="rId55"/>
    <p:sldId id="442" r:id="rId56"/>
    <p:sldId id="443" r:id="rId57"/>
    <p:sldId id="444" r:id="rId58"/>
    <p:sldId id="433" r:id="rId59"/>
    <p:sldId id="447" r:id="rId60"/>
    <p:sldId id="446" r:id="rId61"/>
    <p:sldId id="448" r:id="rId62"/>
    <p:sldId id="449" r:id="rId63"/>
    <p:sldId id="445" r:id="rId64"/>
    <p:sldId id="450" r:id="rId65"/>
    <p:sldId id="451" r:id="rId66"/>
    <p:sldId id="452" r:id="rId67"/>
    <p:sldId id="394"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3F09"/>
    <a:srgbClr val="A1C057"/>
    <a:srgbClr val="FFAFA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91" autoAdjust="0"/>
    <p:restoredTop sz="75730" autoAdjust="0"/>
  </p:normalViewPr>
  <p:slideViewPr>
    <p:cSldViewPr snapToGrid="0">
      <p:cViewPr varScale="1">
        <p:scale>
          <a:sx n="84" d="100"/>
          <a:sy n="84" d="100"/>
        </p:scale>
        <p:origin x="75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62F9D4-9DC5-4F69-96EE-C0085E48CA19}" type="datetimeFigureOut">
              <a:rPr lang="en-US" smtClean="0"/>
              <a:t>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89C55F-6F3E-4A53-8EA6-E6648FC976C8}" type="slidenum">
              <a:rPr lang="en-US" smtClean="0"/>
              <a:t>‹#›</a:t>
            </a:fld>
            <a:endParaRPr lang="en-US"/>
          </a:p>
        </p:txBody>
      </p:sp>
    </p:spTree>
    <p:extLst>
      <p:ext uri="{BB962C8B-B14F-4D97-AF65-F5344CB8AC3E}">
        <p14:creationId xmlns:p14="http://schemas.microsoft.com/office/powerpoint/2010/main" val="358771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89C55F-6F3E-4A53-8EA6-E6648FC976C8}" type="slidenum">
              <a:rPr lang="en-US" smtClean="0"/>
              <a:t>36</a:t>
            </a:fld>
            <a:endParaRPr lang="en-US"/>
          </a:p>
        </p:txBody>
      </p:sp>
    </p:spTree>
    <p:extLst>
      <p:ext uri="{BB962C8B-B14F-4D97-AF65-F5344CB8AC3E}">
        <p14:creationId xmlns:p14="http://schemas.microsoft.com/office/powerpoint/2010/main" val="36835346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89C55F-6F3E-4A53-8EA6-E6648FC976C8}" type="slidenum">
              <a:rPr lang="en-US" smtClean="0"/>
              <a:t>63</a:t>
            </a:fld>
            <a:endParaRPr lang="en-US"/>
          </a:p>
        </p:txBody>
      </p:sp>
    </p:spTree>
    <p:extLst>
      <p:ext uri="{BB962C8B-B14F-4D97-AF65-F5344CB8AC3E}">
        <p14:creationId xmlns:p14="http://schemas.microsoft.com/office/powerpoint/2010/main" val="1965584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89C55F-6F3E-4A53-8EA6-E6648FC976C8}" type="slidenum">
              <a:rPr lang="en-US" smtClean="0"/>
              <a:t>66</a:t>
            </a:fld>
            <a:endParaRPr lang="en-US"/>
          </a:p>
        </p:txBody>
      </p:sp>
    </p:spTree>
    <p:extLst>
      <p:ext uri="{BB962C8B-B14F-4D97-AF65-F5344CB8AC3E}">
        <p14:creationId xmlns:p14="http://schemas.microsoft.com/office/powerpoint/2010/main" val="1872433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89C55F-6F3E-4A53-8EA6-E6648FC976C8}" type="slidenum">
              <a:rPr lang="en-US" smtClean="0"/>
              <a:t>37</a:t>
            </a:fld>
            <a:endParaRPr lang="en-US"/>
          </a:p>
        </p:txBody>
      </p:sp>
    </p:spTree>
    <p:extLst>
      <p:ext uri="{BB962C8B-B14F-4D97-AF65-F5344CB8AC3E}">
        <p14:creationId xmlns:p14="http://schemas.microsoft.com/office/powerpoint/2010/main" val="881151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89C55F-6F3E-4A53-8EA6-E6648FC976C8}" type="slidenum">
              <a:rPr lang="en-US" smtClean="0"/>
              <a:t>38</a:t>
            </a:fld>
            <a:endParaRPr lang="en-US"/>
          </a:p>
        </p:txBody>
      </p:sp>
    </p:spTree>
    <p:extLst>
      <p:ext uri="{BB962C8B-B14F-4D97-AF65-F5344CB8AC3E}">
        <p14:creationId xmlns:p14="http://schemas.microsoft.com/office/powerpoint/2010/main" val="197265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89C55F-6F3E-4A53-8EA6-E6648FC976C8}" type="slidenum">
              <a:rPr lang="en-US" smtClean="0"/>
              <a:t>39</a:t>
            </a:fld>
            <a:endParaRPr lang="en-US"/>
          </a:p>
        </p:txBody>
      </p:sp>
    </p:spTree>
    <p:extLst>
      <p:ext uri="{BB962C8B-B14F-4D97-AF65-F5344CB8AC3E}">
        <p14:creationId xmlns:p14="http://schemas.microsoft.com/office/powerpoint/2010/main" val="11307553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89C55F-6F3E-4A53-8EA6-E6648FC976C8}" type="slidenum">
              <a:rPr lang="en-US" smtClean="0"/>
              <a:t>40</a:t>
            </a:fld>
            <a:endParaRPr lang="en-US"/>
          </a:p>
        </p:txBody>
      </p:sp>
    </p:spTree>
    <p:extLst>
      <p:ext uri="{BB962C8B-B14F-4D97-AF65-F5344CB8AC3E}">
        <p14:creationId xmlns:p14="http://schemas.microsoft.com/office/powerpoint/2010/main" val="1350661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89C55F-6F3E-4A53-8EA6-E6648FC976C8}" type="slidenum">
              <a:rPr lang="en-US" smtClean="0"/>
              <a:t>41</a:t>
            </a:fld>
            <a:endParaRPr lang="en-US"/>
          </a:p>
        </p:txBody>
      </p:sp>
    </p:spTree>
    <p:extLst>
      <p:ext uri="{BB962C8B-B14F-4D97-AF65-F5344CB8AC3E}">
        <p14:creationId xmlns:p14="http://schemas.microsoft.com/office/powerpoint/2010/main" val="3269173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89C55F-6F3E-4A53-8EA6-E6648FC976C8}" type="slidenum">
              <a:rPr lang="en-US" smtClean="0"/>
              <a:t>44</a:t>
            </a:fld>
            <a:endParaRPr lang="en-US"/>
          </a:p>
        </p:txBody>
      </p:sp>
    </p:spTree>
    <p:extLst>
      <p:ext uri="{BB962C8B-B14F-4D97-AF65-F5344CB8AC3E}">
        <p14:creationId xmlns:p14="http://schemas.microsoft.com/office/powerpoint/2010/main" val="1718494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89C55F-6F3E-4A53-8EA6-E6648FC976C8}" type="slidenum">
              <a:rPr lang="en-US" smtClean="0"/>
              <a:t>55</a:t>
            </a:fld>
            <a:endParaRPr lang="en-US"/>
          </a:p>
        </p:txBody>
      </p:sp>
    </p:spTree>
    <p:extLst>
      <p:ext uri="{BB962C8B-B14F-4D97-AF65-F5344CB8AC3E}">
        <p14:creationId xmlns:p14="http://schemas.microsoft.com/office/powerpoint/2010/main" val="116338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89C55F-6F3E-4A53-8EA6-E6648FC976C8}" type="slidenum">
              <a:rPr lang="en-US" smtClean="0"/>
              <a:t>57</a:t>
            </a:fld>
            <a:endParaRPr lang="en-US"/>
          </a:p>
        </p:txBody>
      </p:sp>
    </p:spTree>
    <p:extLst>
      <p:ext uri="{BB962C8B-B14F-4D97-AF65-F5344CB8AC3E}">
        <p14:creationId xmlns:p14="http://schemas.microsoft.com/office/powerpoint/2010/main" val="1540452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279575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Recap">
    <p:bg>
      <p:bgPr>
        <a:solidFill>
          <a:srgbClr val="D73F09"/>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A005FCB-D897-4BA5-AF8F-8BBB1B48C3F3}"/>
              </a:ext>
            </a:extLst>
          </p:cNvPr>
          <p:cNvSpPr>
            <a:spLocks noGrp="1"/>
          </p:cNvSpPr>
          <p:nvPr>
            <p:ph type="sldNum" sz="quarter" idx="10"/>
          </p:nvPr>
        </p:nvSpPr>
        <p:spPr/>
        <p:txBody>
          <a:bodyPr/>
          <a:lstStyle/>
          <a:p>
            <a:fld id="{02C8B7B2-9496-47E5-990F-169BD0B1DE6A}" type="slidenum">
              <a:rPr lang="en-US" smtClean="0"/>
              <a:t>‹#›</a:t>
            </a:fld>
            <a:endParaRPr lang="en-US"/>
          </a:p>
        </p:txBody>
      </p:sp>
      <p:sp>
        <p:nvSpPr>
          <p:cNvPr id="4" name="TextBox 3">
            <a:extLst>
              <a:ext uri="{FF2B5EF4-FFF2-40B4-BE49-F238E27FC236}">
                <a16:creationId xmlns:a16="http://schemas.microsoft.com/office/drawing/2014/main" id="{D8B73930-84D6-47D2-B40F-F75998C00EBC}"/>
              </a:ext>
            </a:extLst>
          </p:cNvPr>
          <p:cNvSpPr txBox="1"/>
          <p:nvPr/>
        </p:nvSpPr>
        <p:spPr>
          <a:xfrm>
            <a:off x="2724150" y="2515897"/>
            <a:ext cx="6743700" cy="1826206"/>
          </a:xfrm>
          <a:prstGeom prst="rect">
            <a:avLst/>
          </a:prstGeom>
          <a:noFill/>
        </p:spPr>
        <p:txBody>
          <a:bodyPr wrap="square" rtlCol="0">
            <a:spAutoFit/>
          </a:bodyPr>
          <a:lstStyle/>
          <a:p>
            <a:pPr algn="ctr">
              <a:lnSpc>
                <a:spcPct val="70000"/>
              </a:lnSpc>
            </a:pPr>
            <a:r>
              <a:rPr lang="en-US" sz="11500" b="1" spc="600" dirty="0">
                <a:solidFill>
                  <a:schemeClr val="bg1"/>
                </a:solidFill>
                <a:latin typeface="Avenir Next LT Pro" panose="020B0504020202020204" pitchFamily="34" charset="0"/>
              </a:rPr>
              <a:t>RECAP</a:t>
            </a:r>
          </a:p>
          <a:p>
            <a:pPr algn="ctr">
              <a:lnSpc>
                <a:spcPct val="70000"/>
              </a:lnSpc>
            </a:pPr>
            <a:r>
              <a:rPr lang="en-US" sz="4400" b="1" spc="-150" dirty="0">
                <a:solidFill>
                  <a:schemeClr val="bg1"/>
                </a:solidFill>
                <a:latin typeface="Avenir Next LT Pro" panose="020B0504020202020204" pitchFamily="34" charset="0"/>
              </a:rPr>
              <a:t>From Last Lecture</a:t>
            </a:r>
            <a:endParaRPr lang="en-US" sz="11500" b="1" spc="-150" dirty="0">
              <a:solidFill>
                <a:schemeClr val="bg1"/>
              </a:solidFill>
              <a:latin typeface="Avenir Next LT Pro" panose="020B0504020202020204" pitchFamily="34" charset="0"/>
            </a:endParaRPr>
          </a:p>
        </p:txBody>
      </p:sp>
    </p:spTree>
    <p:extLst>
      <p:ext uri="{BB962C8B-B14F-4D97-AF65-F5344CB8AC3E}">
        <p14:creationId xmlns:p14="http://schemas.microsoft.com/office/powerpoint/2010/main" val="3595852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Ethics Content">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0" y="9192"/>
            <a:ext cx="10353137" cy="358604"/>
          </a:xfrm>
          <a:prstGeom prst="rect">
            <a:avLst/>
          </a:prstGeom>
          <a:noFill/>
          <a:ln>
            <a:noFill/>
          </a:ln>
        </p:spPr>
        <p:txBody>
          <a:bodyPr vert="horz" lIns="548640" tIns="45720" rIns="45720" bIns="45720" rtlCol="0" anchor="ctr">
            <a:noAutofit/>
          </a:bodyPr>
          <a:lstStyle/>
          <a:p>
            <a:r>
              <a:rPr lang="en-US"/>
              <a:t>Click to edit Master title style</a:t>
            </a:r>
            <a:endParaRPr lang="en-US" dirty="0"/>
          </a:p>
        </p:txBody>
      </p:sp>
      <p:sp>
        <p:nvSpPr>
          <p:cNvPr id="13" name="Slide Number Placeholder 5"/>
          <p:cNvSpPr>
            <a:spLocks noGrp="1"/>
          </p:cNvSpPr>
          <p:nvPr>
            <p:ph type="sldNum" sz="quarter" idx="4"/>
          </p:nvPr>
        </p:nvSpPr>
        <p:spPr>
          <a:xfrm>
            <a:off x="11786616" y="6534181"/>
            <a:ext cx="368808" cy="282512"/>
          </a:xfrm>
          <a:prstGeom prst="rect">
            <a:avLst/>
          </a:prstGeom>
          <a:noFill/>
          <a:ln>
            <a:noFill/>
          </a:ln>
        </p:spPr>
        <p:txBody>
          <a:bodyPr vert="horz" lIns="0" tIns="0" rIns="0" bIns="0" rtlCol="0" anchor="ctr"/>
          <a:lstStyle>
            <a:lvl1pPr algn="ctr">
              <a:defRPr sz="1200">
                <a:solidFill>
                  <a:schemeClr val="bg1"/>
                </a:solidFill>
                <a:latin typeface="Avenir Book" charset="0"/>
                <a:ea typeface="Avenir Book" charset="0"/>
                <a:cs typeface="Avenir Book" charset="0"/>
              </a:defRPr>
            </a:lvl1pPr>
          </a:lstStyle>
          <a:p>
            <a:fld id="{02C8B7B2-9496-47E5-990F-169BD0B1DE6A}" type="slidenum">
              <a:rPr lang="en-US" smtClean="0"/>
              <a:t>‹#›</a:t>
            </a:fld>
            <a:endParaRPr lang="en-US"/>
          </a:p>
        </p:txBody>
      </p:sp>
      <p:grpSp>
        <p:nvGrpSpPr>
          <p:cNvPr id="11" name="Group 10">
            <a:extLst>
              <a:ext uri="{FF2B5EF4-FFF2-40B4-BE49-F238E27FC236}">
                <a16:creationId xmlns:a16="http://schemas.microsoft.com/office/drawing/2014/main" id="{C49FC0E4-8AE8-49A2-A4D0-C4D8E072579E}"/>
              </a:ext>
            </a:extLst>
          </p:cNvPr>
          <p:cNvGrpSpPr/>
          <p:nvPr userDrawn="1"/>
        </p:nvGrpSpPr>
        <p:grpSpPr>
          <a:xfrm>
            <a:off x="11779709" y="4"/>
            <a:ext cx="433421" cy="358604"/>
            <a:chOff x="2611179" y="2441428"/>
            <a:chExt cx="502444" cy="415712"/>
          </a:xfrm>
        </p:grpSpPr>
        <p:sp>
          <p:nvSpPr>
            <p:cNvPr id="12" name="Rectangle: Diagonal Corners Snipped 11">
              <a:extLst>
                <a:ext uri="{FF2B5EF4-FFF2-40B4-BE49-F238E27FC236}">
                  <a16:creationId xmlns:a16="http://schemas.microsoft.com/office/drawing/2014/main" id="{3DAA9D11-FED4-43CA-9777-1AE59AFD02E9}"/>
                </a:ext>
              </a:extLst>
            </p:cNvPr>
            <p:cNvSpPr/>
            <p:nvPr/>
          </p:nvSpPr>
          <p:spPr>
            <a:xfrm rot="5400000">
              <a:off x="2656490" y="2425446"/>
              <a:ext cx="415712" cy="447675"/>
            </a:xfrm>
            <a:prstGeom prst="snip2DiagRect">
              <a:avLst>
                <a:gd name="adj1" fmla="val 0"/>
                <a:gd name="adj2" fmla="val 4432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4" name="TextBox 13">
              <a:extLst>
                <a:ext uri="{FF2B5EF4-FFF2-40B4-BE49-F238E27FC236}">
                  <a16:creationId xmlns:a16="http://schemas.microsoft.com/office/drawing/2014/main" id="{008A9B60-6EA9-4948-91E8-138B7CC9770C}"/>
                </a:ext>
              </a:extLst>
            </p:cNvPr>
            <p:cNvSpPr txBox="1"/>
            <p:nvPr/>
          </p:nvSpPr>
          <p:spPr>
            <a:xfrm>
              <a:off x="2611179" y="2447003"/>
              <a:ext cx="502444" cy="392469"/>
            </a:xfrm>
            <a:prstGeom prst="rect">
              <a:avLst/>
            </a:prstGeom>
            <a:noFill/>
          </p:spPr>
          <p:txBody>
            <a:bodyPr wrap="square">
              <a:spAutoFit/>
            </a:bodyPr>
            <a:lstStyle/>
            <a:p>
              <a:r>
                <a:rPr lang="en-US" sz="1600" b="0" i="0" u="none" strike="noStrike" dirty="0">
                  <a:solidFill>
                    <a:srgbClr val="0000FF"/>
                  </a:solidFill>
                  <a:effectLst/>
                  <a:latin typeface="Roboto"/>
                </a:rPr>
                <a:t>⚖</a:t>
              </a:r>
              <a:endParaRPr lang="en-US" sz="1600" dirty="0"/>
            </a:p>
          </p:txBody>
        </p:sp>
      </p:grpSp>
    </p:spTree>
    <p:extLst>
      <p:ext uri="{BB962C8B-B14F-4D97-AF65-F5344CB8AC3E}">
        <p14:creationId xmlns:p14="http://schemas.microsoft.com/office/powerpoint/2010/main" val="506311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lgorithmic Content">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0" y="9192"/>
            <a:ext cx="10353137" cy="358604"/>
          </a:xfrm>
          <a:prstGeom prst="rect">
            <a:avLst/>
          </a:prstGeom>
          <a:noFill/>
          <a:ln>
            <a:noFill/>
          </a:ln>
        </p:spPr>
        <p:txBody>
          <a:bodyPr vert="horz" lIns="548640" tIns="45720" rIns="45720" bIns="45720" rtlCol="0" anchor="ctr">
            <a:noAutofit/>
          </a:bodyPr>
          <a:lstStyle/>
          <a:p>
            <a:r>
              <a:rPr lang="en-US"/>
              <a:t>Click to edit Master title style</a:t>
            </a:r>
            <a:endParaRPr lang="en-US" dirty="0"/>
          </a:p>
        </p:txBody>
      </p:sp>
      <p:sp>
        <p:nvSpPr>
          <p:cNvPr id="13" name="Slide Number Placeholder 5"/>
          <p:cNvSpPr>
            <a:spLocks noGrp="1"/>
          </p:cNvSpPr>
          <p:nvPr>
            <p:ph type="sldNum" sz="quarter" idx="4"/>
          </p:nvPr>
        </p:nvSpPr>
        <p:spPr>
          <a:xfrm>
            <a:off x="11786616" y="6534181"/>
            <a:ext cx="368808" cy="282512"/>
          </a:xfrm>
          <a:prstGeom prst="rect">
            <a:avLst/>
          </a:prstGeom>
          <a:noFill/>
          <a:ln>
            <a:noFill/>
          </a:ln>
        </p:spPr>
        <p:txBody>
          <a:bodyPr vert="horz" lIns="0" tIns="0" rIns="0" bIns="0" rtlCol="0" anchor="ctr"/>
          <a:lstStyle>
            <a:lvl1pPr algn="ctr">
              <a:defRPr sz="1200">
                <a:solidFill>
                  <a:schemeClr val="bg1"/>
                </a:solidFill>
                <a:latin typeface="Avenir Book" charset="0"/>
                <a:ea typeface="Avenir Book" charset="0"/>
                <a:cs typeface="Avenir Book" charset="0"/>
              </a:defRPr>
            </a:lvl1pPr>
          </a:lstStyle>
          <a:p>
            <a:fld id="{02C8B7B2-9496-47E5-990F-169BD0B1DE6A}" type="slidenum">
              <a:rPr lang="en-US" smtClean="0"/>
              <a:t>‹#›</a:t>
            </a:fld>
            <a:endParaRPr lang="en-US"/>
          </a:p>
        </p:txBody>
      </p:sp>
      <p:grpSp>
        <p:nvGrpSpPr>
          <p:cNvPr id="7" name="Group 6">
            <a:extLst>
              <a:ext uri="{FF2B5EF4-FFF2-40B4-BE49-F238E27FC236}">
                <a16:creationId xmlns:a16="http://schemas.microsoft.com/office/drawing/2014/main" id="{8EABE852-2095-4483-892B-253A7D71B04F}"/>
              </a:ext>
            </a:extLst>
          </p:cNvPr>
          <p:cNvGrpSpPr/>
          <p:nvPr userDrawn="1"/>
        </p:nvGrpSpPr>
        <p:grpSpPr>
          <a:xfrm>
            <a:off x="11760462" y="0"/>
            <a:ext cx="431616" cy="359288"/>
            <a:chOff x="3016451" y="3161406"/>
            <a:chExt cx="500356" cy="416505"/>
          </a:xfrm>
        </p:grpSpPr>
        <p:sp>
          <p:nvSpPr>
            <p:cNvPr id="8" name="Rectangle: Diagonal Corners Snipped 7">
              <a:extLst>
                <a:ext uri="{FF2B5EF4-FFF2-40B4-BE49-F238E27FC236}">
                  <a16:creationId xmlns:a16="http://schemas.microsoft.com/office/drawing/2014/main" id="{1351086C-2F1B-496D-A0BB-453E7C4F0E50}"/>
                </a:ext>
              </a:extLst>
            </p:cNvPr>
            <p:cNvSpPr/>
            <p:nvPr/>
          </p:nvSpPr>
          <p:spPr>
            <a:xfrm rot="5400000">
              <a:off x="3086266" y="3144272"/>
              <a:ext cx="413408" cy="447675"/>
            </a:xfrm>
            <a:prstGeom prst="snip2DiagRect">
              <a:avLst>
                <a:gd name="adj1" fmla="val 0"/>
                <a:gd name="adj2" fmla="val 44327"/>
              </a:avLst>
            </a:prstGeom>
            <a:solidFill>
              <a:srgbClr val="FFA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TextBox 9">
              <a:extLst>
                <a:ext uri="{FF2B5EF4-FFF2-40B4-BE49-F238E27FC236}">
                  <a16:creationId xmlns:a16="http://schemas.microsoft.com/office/drawing/2014/main" id="{F698D59C-5A50-48F1-B1B6-ADDAB87E2560}"/>
                </a:ext>
              </a:extLst>
            </p:cNvPr>
            <p:cNvSpPr txBox="1"/>
            <p:nvPr/>
          </p:nvSpPr>
          <p:spPr>
            <a:xfrm>
              <a:off x="3016451" y="3185443"/>
              <a:ext cx="447378" cy="392468"/>
            </a:xfrm>
            <a:prstGeom prst="rect">
              <a:avLst/>
            </a:prstGeom>
            <a:noFill/>
          </p:spPr>
          <p:txBody>
            <a:bodyPr wrap="square">
              <a:spAutoFit/>
            </a:bodyPr>
            <a:lstStyle/>
            <a:p>
              <a:r>
                <a:rPr lang="en-US" sz="1600" b="0" i="0" u="none" strike="noStrike" dirty="0">
                  <a:solidFill>
                    <a:srgbClr val="CC0000"/>
                  </a:solidFill>
                  <a:effectLst/>
                  <a:latin typeface="Avenir Next LT Pro" panose="020B0504020202020204" pitchFamily="34" charset="0"/>
                </a:rPr>
                <a:t>⚒</a:t>
              </a:r>
              <a:endParaRPr lang="en-US" sz="1600" dirty="0"/>
            </a:p>
          </p:txBody>
        </p:sp>
      </p:grpSp>
    </p:spTree>
    <p:extLst>
      <p:ext uri="{BB962C8B-B14F-4D97-AF65-F5344CB8AC3E}">
        <p14:creationId xmlns:p14="http://schemas.microsoft.com/office/powerpoint/2010/main" val="220150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pplication Content">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0" y="9192"/>
            <a:ext cx="10353137" cy="358604"/>
          </a:xfrm>
          <a:prstGeom prst="rect">
            <a:avLst/>
          </a:prstGeom>
          <a:noFill/>
          <a:ln>
            <a:noFill/>
          </a:ln>
        </p:spPr>
        <p:txBody>
          <a:bodyPr vert="horz" lIns="548640" tIns="45720" rIns="45720" bIns="45720" rtlCol="0" anchor="ctr">
            <a:noAutofit/>
          </a:bodyPr>
          <a:lstStyle/>
          <a:p>
            <a:r>
              <a:rPr lang="en-US"/>
              <a:t>Click to edit Master title style</a:t>
            </a:r>
            <a:endParaRPr lang="en-US" dirty="0"/>
          </a:p>
        </p:txBody>
      </p:sp>
      <p:sp>
        <p:nvSpPr>
          <p:cNvPr id="13" name="Slide Number Placeholder 5"/>
          <p:cNvSpPr>
            <a:spLocks noGrp="1"/>
          </p:cNvSpPr>
          <p:nvPr>
            <p:ph type="sldNum" sz="quarter" idx="4"/>
          </p:nvPr>
        </p:nvSpPr>
        <p:spPr>
          <a:xfrm>
            <a:off x="11786616" y="6534181"/>
            <a:ext cx="368808" cy="282512"/>
          </a:xfrm>
          <a:prstGeom prst="rect">
            <a:avLst/>
          </a:prstGeom>
          <a:noFill/>
          <a:ln>
            <a:noFill/>
          </a:ln>
        </p:spPr>
        <p:txBody>
          <a:bodyPr vert="horz" lIns="0" tIns="0" rIns="0" bIns="0" rtlCol="0" anchor="ctr"/>
          <a:lstStyle>
            <a:lvl1pPr algn="ctr">
              <a:defRPr sz="1200">
                <a:solidFill>
                  <a:schemeClr val="bg1"/>
                </a:solidFill>
                <a:latin typeface="Avenir Book" charset="0"/>
                <a:ea typeface="Avenir Book" charset="0"/>
                <a:cs typeface="Avenir Book" charset="0"/>
              </a:defRPr>
            </a:lvl1pPr>
          </a:lstStyle>
          <a:p>
            <a:fld id="{02C8B7B2-9496-47E5-990F-169BD0B1DE6A}" type="slidenum">
              <a:rPr lang="en-US" smtClean="0"/>
              <a:t>‹#›</a:t>
            </a:fld>
            <a:endParaRPr lang="en-US"/>
          </a:p>
        </p:txBody>
      </p:sp>
      <p:grpSp>
        <p:nvGrpSpPr>
          <p:cNvPr id="4" name="Group 3">
            <a:extLst>
              <a:ext uri="{FF2B5EF4-FFF2-40B4-BE49-F238E27FC236}">
                <a16:creationId xmlns:a16="http://schemas.microsoft.com/office/drawing/2014/main" id="{D15FD84F-9A15-4999-9329-682A4035EF34}"/>
              </a:ext>
            </a:extLst>
          </p:cNvPr>
          <p:cNvGrpSpPr/>
          <p:nvPr userDrawn="1"/>
        </p:nvGrpSpPr>
        <p:grpSpPr>
          <a:xfrm>
            <a:off x="11805824" y="-43632"/>
            <a:ext cx="386176" cy="461665"/>
            <a:chOff x="2745283" y="3110828"/>
            <a:chExt cx="447675" cy="535186"/>
          </a:xfrm>
        </p:grpSpPr>
        <p:sp>
          <p:nvSpPr>
            <p:cNvPr id="5" name="Rectangle: Diagonal Corners Snipped 4">
              <a:extLst>
                <a:ext uri="{FF2B5EF4-FFF2-40B4-BE49-F238E27FC236}">
                  <a16:creationId xmlns:a16="http://schemas.microsoft.com/office/drawing/2014/main" id="{9F6134D7-95A9-476A-BB46-F3C6CBE28FE2}"/>
                </a:ext>
              </a:extLst>
            </p:cNvPr>
            <p:cNvSpPr/>
            <p:nvPr/>
          </p:nvSpPr>
          <p:spPr>
            <a:xfrm rot="5400000">
              <a:off x="2762417" y="3144272"/>
              <a:ext cx="413408" cy="447675"/>
            </a:xfrm>
            <a:prstGeom prst="snip2DiagRect">
              <a:avLst>
                <a:gd name="adj1" fmla="val 0"/>
                <a:gd name="adj2" fmla="val 44327"/>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 name="TextBox 5">
              <a:extLst>
                <a:ext uri="{FF2B5EF4-FFF2-40B4-BE49-F238E27FC236}">
                  <a16:creationId xmlns:a16="http://schemas.microsoft.com/office/drawing/2014/main" id="{2A1C2D83-F216-44E3-86B8-3695B3AD2FBB}"/>
                </a:ext>
              </a:extLst>
            </p:cNvPr>
            <p:cNvSpPr txBox="1"/>
            <p:nvPr/>
          </p:nvSpPr>
          <p:spPr>
            <a:xfrm>
              <a:off x="2758202" y="3110828"/>
              <a:ext cx="361653" cy="535186"/>
            </a:xfrm>
            <a:prstGeom prst="rect">
              <a:avLst/>
            </a:prstGeom>
            <a:noFill/>
          </p:spPr>
          <p:txBody>
            <a:bodyPr wrap="square">
              <a:spAutoFit/>
            </a:bodyPr>
            <a:lstStyle/>
            <a:p>
              <a:r>
                <a:rPr lang="en-US" sz="2400" b="0" i="0" u="none" strike="noStrike" dirty="0">
                  <a:ln>
                    <a:solidFill>
                      <a:schemeClr val="tx1"/>
                    </a:solidFill>
                  </a:ln>
                  <a:solidFill>
                    <a:srgbClr val="6AA84F"/>
                  </a:solidFill>
                  <a:effectLst/>
                  <a:latin typeface="Avenir Next LT Pro" panose="020B0504020202020204" pitchFamily="34" charset="0"/>
                </a:rPr>
                <a:t>⚑</a:t>
              </a:r>
              <a:endParaRPr lang="en-US" sz="2400" dirty="0">
                <a:ln>
                  <a:solidFill>
                    <a:schemeClr val="tx1"/>
                  </a:solidFill>
                </a:ln>
              </a:endParaRPr>
            </a:p>
          </p:txBody>
        </p:sp>
      </p:grpSp>
    </p:spTree>
    <p:extLst>
      <p:ext uri="{BB962C8B-B14F-4D97-AF65-F5344CB8AC3E}">
        <p14:creationId xmlns:p14="http://schemas.microsoft.com/office/powerpoint/2010/main" val="1978579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Learning Objectives">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CCDB29-AB95-4105-9E4F-6E4748F63445}"/>
              </a:ext>
            </a:extLst>
          </p:cNvPr>
          <p:cNvSpPr>
            <a:spLocks noGrp="1"/>
          </p:cNvSpPr>
          <p:nvPr>
            <p:ph type="sldNum" sz="quarter" idx="11"/>
          </p:nvPr>
        </p:nvSpPr>
        <p:spPr/>
        <p:txBody>
          <a:bodyPr/>
          <a:lstStyle/>
          <a:p>
            <a:fld id="{02C8B7B2-9496-47E5-990F-169BD0B1DE6A}" type="slidenum">
              <a:rPr lang="en-US" smtClean="0"/>
              <a:t>‹#›</a:t>
            </a:fld>
            <a:endParaRPr lang="en-US"/>
          </a:p>
        </p:txBody>
      </p:sp>
      <p:sp>
        <p:nvSpPr>
          <p:cNvPr id="5" name="Rectangle 4">
            <a:extLst>
              <a:ext uri="{FF2B5EF4-FFF2-40B4-BE49-F238E27FC236}">
                <a16:creationId xmlns:a16="http://schemas.microsoft.com/office/drawing/2014/main" id="{64682929-A492-40BE-AE3F-520F3ED6FA20}"/>
              </a:ext>
            </a:extLst>
          </p:cNvPr>
          <p:cNvSpPr/>
          <p:nvPr/>
        </p:nvSpPr>
        <p:spPr>
          <a:xfrm>
            <a:off x="0" y="-184558"/>
            <a:ext cx="2444097" cy="7164198"/>
          </a:xfrm>
          <a:prstGeom prst="rect">
            <a:avLst/>
          </a:prstGeom>
          <a:solidFill>
            <a:srgbClr val="D73F09"/>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2">
            <a:extLst>
              <a:ext uri="{FF2B5EF4-FFF2-40B4-BE49-F238E27FC236}">
                <a16:creationId xmlns:a16="http://schemas.microsoft.com/office/drawing/2014/main" id="{E7981218-7110-4AF9-8095-52BC882D52FC}"/>
              </a:ext>
            </a:extLst>
          </p:cNvPr>
          <p:cNvSpPr txBox="1">
            <a:spLocks/>
          </p:cNvSpPr>
          <p:nvPr/>
        </p:nvSpPr>
        <p:spPr>
          <a:xfrm>
            <a:off x="143438" y="146507"/>
            <a:ext cx="2620711" cy="1655762"/>
          </a:xfrm>
          <a:prstGeom prst="rect">
            <a:avLst/>
          </a:prstGeom>
        </p:spPr>
        <p:txBody>
          <a:bodyPr lIns="0" tIns="0" rIns="0" bIns="0"/>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Avenir Book" charset="0"/>
                <a:ea typeface="Avenir Book" charset="0"/>
                <a:cs typeface="Avenir Book"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Avenir Book" charset="0"/>
                <a:ea typeface="Avenir Book" charset="0"/>
                <a:cs typeface="Avenir Book"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Avenir Book" charset="0"/>
                <a:ea typeface="Avenir Book" charset="0"/>
                <a:cs typeface="Avenir Book"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Avenir Book" charset="0"/>
                <a:ea typeface="Avenir Book" charset="0"/>
                <a:cs typeface="Avenir Book"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Avenir Book" charset="0"/>
                <a:ea typeface="Avenir Book" charset="0"/>
                <a:cs typeface="Avenir Boo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50000"/>
              </a:lnSpc>
              <a:buNone/>
            </a:pPr>
            <a:endParaRPr lang="en-US" sz="4000" b="1" spc="-150" dirty="0">
              <a:solidFill>
                <a:schemeClr val="bg1"/>
              </a:solidFill>
            </a:endParaRPr>
          </a:p>
          <a:p>
            <a:pPr marL="0" indent="0">
              <a:lnSpc>
                <a:spcPct val="50000"/>
              </a:lnSpc>
              <a:buNone/>
            </a:pPr>
            <a:r>
              <a:rPr lang="en-US" sz="4000" b="1" spc="-150" dirty="0">
                <a:solidFill>
                  <a:schemeClr val="bg1"/>
                </a:solidFill>
              </a:rPr>
              <a:t>Today’s</a:t>
            </a:r>
          </a:p>
          <a:p>
            <a:pPr marL="0" indent="0">
              <a:lnSpc>
                <a:spcPct val="50000"/>
              </a:lnSpc>
              <a:buNone/>
            </a:pPr>
            <a:r>
              <a:rPr lang="en-US" sz="4000" b="1" spc="-150" dirty="0">
                <a:solidFill>
                  <a:schemeClr val="bg1"/>
                </a:solidFill>
              </a:rPr>
              <a:t>Learning</a:t>
            </a:r>
          </a:p>
          <a:p>
            <a:pPr marL="0" indent="0">
              <a:lnSpc>
                <a:spcPct val="50000"/>
              </a:lnSpc>
              <a:buNone/>
            </a:pPr>
            <a:r>
              <a:rPr lang="en-US" sz="4000" b="1" spc="-150" dirty="0">
                <a:solidFill>
                  <a:schemeClr val="bg1"/>
                </a:solidFill>
              </a:rPr>
              <a:t>Objectives</a:t>
            </a:r>
          </a:p>
        </p:txBody>
      </p:sp>
      <p:pic>
        <p:nvPicPr>
          <p:cNvPr id="7" name="Picture 18" descr="Oregon State University - Madison Ave. Collective">
            <a:extLst>
              <a:ext uri="{FF2B5EF4-FFF2-40B4-BE49-F238E27FC236}">
                <a16:creationId xmlns:a16="http://schemas.microsoft.com/office/drawing/2014/main" id="{F7BA9998-603C-4C92-AE23-8B842225C4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3819"/>
          <a:stretch/>
        </p:blipFill>
        <p:spPr bwMode="auto">
          <a:xfrm>
            <a:off x="639601" y="5273831"/>
            <a:ext cx="1164894" cy="1437662"/>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BEB49210-9B08-4174-9147-145508AD1DA6}"/>
              </a:ext>
            </a:extLst>
          </p:cNvPr>
          <p:cNvSpPr txBox="1">
            <a:spLocks/>
          </p:cNvSpPr>
          <p:nvPr/>
        </p:nvSpPr>
        <p:spPr>
          <a:xfrm>
            <a:off x="160628" y="18818"/>
            <a:ext cx="2234310" cy="371657"/>
          </a:xfrm>
          <a:prstGeom prst="rect">
            <a:avLst/>
          </a:prstGeom>
        </p:spPr>
        <p:txBody>
          <a:bodyPr lIns="0" tIns="0" rIns="0" bIns="0"/>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Avenir Book" charset="0"/>
                <a:ea typeface="Avenir Book" charset="0"/>
                <a:cs typeface="Avenir Book"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Avenir Book" charset="0"/>
                <a:ea typeface="Avenir Book" charset="0"/>
                <a:cs typeface="Avenir Book"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Avenir Book" charset="0"/>
                <a:ea typeface="Avenir Book" charset="0"/>
                <a:cs typeface="Avenir Book"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Avenir Book" charset="0"/>
                <a:ea typeface="Avenir Book" charset="0"/>
                <a:cs typeface="Avenir Book"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Avenir Book" charset="0"/>
                <a:ea typeface="Avenir Book" charset="0"/>
                <a:cs typeface="Avenir Boo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2400" b="1" u="sng" spc="-150" dirty="0"/>
              <a:t>CS539 – NLP+DL</a:t>
            </a:r>
          </a:p>
        </p:txBody>
      </p:sp>
      <p:sp>
        <p:nvSpPr>
          <p:cNvPr id="14" name="Text Placeholder 13">
            <a:extLst>
              <a:ext uri="{FF2B5EF4-FFF2-40B4-BE49-F238E27FC236}">
                <a16:creationId xmlns:a16="http://schemas.microsoft.com/office/drawing/2014/main" id="{3FFC9128-C149-4340-AB33-5756D33E3A97}"/>
              </a:ext>
            </a:extLst>
          </p:cNvPr>
          <p:cNvSpPr>
            <a:spLocks noGrp="1"/>
          </p:cNvSpPr>
          <p:nvPr>
            <p:ph type="body" sz="quarter" idx="12"/>
          </p:nvPr>
        </p:nvSpPr>
        <p:spPr>
          <a:xfrm>
            <a:off x="2968625" y="390525"/>
            <a:ext cx="8909050" cy="5961063"/>
          </a:xfrm>
          <a:prstGeom prst="rect">
            <a:avLst/>
          </a:prstGeom>
        </p:spPr>
        <p:txBody>
          <a:bodyPr/>
          <a:lstStyle>
            <a:lvl1pPr>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6009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
    <p:bg>
      <p:bgPr>
        <a:solidFill>
          <a:srgbClr val="D73F09"/>
        </a:solidFill>
        <a:effectLst/>
      </p:bgPr>
    </p:bg>
    <p:spTree>
      <p:nvGrpSpPr>
        <p:cNvPr id="1" name=""/>
        <p:cNvGrpSpPr/>
        <p:nvPr/>
      </p:nvGrpSpPr>
      <p:grpSpPr>
        <a:xfrm>
          <a:off x="0" y="0"/>
          <a:ext cx="0" cy="0"/>
          <a:chOff x="0" y="0"/>
          <a:chExt cx="0" cy="0"/>
        </a:xfrm>
      </p:grpSpPr>
      <p:sp>
        <p:nvSpPr>
          <p:cNvPr id="15" name="Snip Diagonal Corner Rectangle 7">
            <a:extLst>
              <a:ext uri="{FF2B5EF4-FFF2-40B4-BE49-F238E27FC236}">
                <a16:creationId xmlns:a16="http://schemas.microsoft.com/office/drawing/2014/main" id="{77FE03BE-819F-46EE-9F4C-665066E2A6CB}"/>
              </a:ext>
            </a:extLst>
          </p:cNvPr>
          <p:cNvSpPr/>
          <p:nvPr/>
        </p:nvSpPr>
        <p:spPr>
          <a:xfrm flipH="1">
            <a:off x="397175" y="89515"/>
            <a:ext cx="12044501" cy="365712"/>
          </a:xfrm>
          <a:prstGeom prst="snip2DiagRect">
            <a:avLst>
              <a:gd name="adj1" fmla="val 50000"/>
              <a:gd name="adj2" fmla="val 0"/>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l"/>
            <a:r>
              <a:rPr lang="en-US" sz="2400" b="1" dirty="0">
                <a:solidFill>
                  <a:schemeClr val="bg1"/>
                </a:solidFill>
                <a:latin typeface="Avenir Book" charset="0"/>
                <a:ea typeface="Avenir Book" charset="0"/>
                <a:cs typeface="Avenir Book" charset="0"/>
              </a:rPr>
              <a:t>Questions Break!</a:t>
            </a:r>
          </a:p>
        </p:txBody>
      </p:sp>
      <p:sp>
        <p:nvSpPr>
          <p:cNvPr id="12" name="Oval 11">
            <a:extLst>
              <a:ext uri="{FF2B5EF4-FFF2-40B4-BE49-F238E27FC236}">
                <a16:creationId xmlns:a16="http://schemas.microsoft.com/office/drawing/2014/main" id="{82127700-164F-45BC-9BE2-B124D88669DC}"/>
              </a:ext>
            </a:extLst>
          </p:cNvPr>
          <p:cNvSpPr/>
          <p:nvPr/>
        </p:nvSpPr>
        <p:spPr>
          <a:xfrm>
            <a:off x="5542525" y="70094"/>
            <a:ext cx="1106951" cy="110695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a:t>
            </a:r>
          </a:p>
        </p:txBody>
      </p:sp>
      <p:sp>
        <p:nvSpPr>
          <p:cNvPr id="11" name="Rectangle 10">
            <a:extLst>
              <a:ext uri="{FF2B5EF4-FFF2-40B4-BE49-F238E27FC236}">
                <a16:creationId xmlns:a16="http://schemas.microsoft.com/office/drawing/2014/main" id="{72985A01-A21B-4438-A2B7-56FDB6FE0B04}"/>
              </a:ext>
            </a:extLst>
          </p:cNvPr>
          <p:cNvSpPr/>
          <p:nvPr/>
        </p:nvSpPr>
        <p:spPr>
          <a:xfrm>
            <a:off x="485252" y="612840"/>
            <a:ext cx="11221496" cy="58463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502920" rIns="182880" bIns="0" rtlCol="0" anchor="t"/>
          <a:lstStyle/>
          <a:p>
            <a:pPr algn="l"/>
            <a:endParaRPr lang="en-US" dirty="0">
              <a:solidFill>
                <a:schemeClr val="tx1"/>
              </a:solidFill>
              <a:latin typeface="Arial Nova Light" panose="020B0304020202020204" pitchFamily="34" charset="0"/>
            </a:endParaRPr>
          </a:p>
        </p:txBody>
      </p:sp>
      <p:sp>
        <p:nvSpPr>
          <p:cNvPr id="3" name="Slide Number Placeholder 2">
            <a:extLst>
              <a:ext uri="{FF2B5EF4-FFF2-40B4-BE49-F238E27FC236}">
                <a16:creationId xmlns:a16="http://schemas.microsoft.com/office/drawing/2014/main" id="{99469AA5-3B87-4BDD-82A9-DD74BAC638C8}"/>
              </a:ext>
            </a:extLst>
          </p:cNvPr>
          <p:cNvSpPr>
            <a:spLocks noGrp="1"/>
          </p:cNvSpPr>
          <p:nvPr>
            <p:ph type="sldNum" sz="quarter" idx="10"/>
          </p:nvPr>
        </p:nvSpPr>
        <p:spPr/>
        <p:txBody>
          <a:bodyPr/>
          <a:lstStyle/>
          <a:p>
            <a:fld id="{02C8B7B2-9496-47E5-990F-169BD0B1DE6A}" type="slidenum">
              <a:rPr lang="en-US" smtClean="0"/>
              <a:t>‹#›</a:t>
            </a:fld>
            <a:endParaRPr lang="en-US"/>
          </a:p>
        </p:txBody>
      </p:sp>
      <p:grpSp>
        <p:nvGrpSpPr>
          <p:cNvPr id="10" name="Group 9">
            <a:extLst>
              <a:ext uri="{FF2B5EF4-FFF2-40B4-BE49-F238E27FC236}">
                <a16:creationId xmlns:a16="http://schemas.microsoft.com/office/drawing/2014/main" id="{D02314F1-F584-49C6-910E-92BD0CBD3531}"/>
              </a:ext>
            </a:extLst>
          </p:cNvPr>
          <p:cNvGrpSpPr/>
          <p:nvPr/>
        </p:nvGrpSpPr>
        <p:grpSpPr>
          <a:xfrm>
            <a:off x="5746615" y="274184"/>
            <a:ext cx="698770" cy="698770"/>
            <a:chOff x="1498060" y="894945"/>
            <a:chExt cx="1157591" cy="1157591"/>
          </a:xfrm>
        </p:grpSpPr>
        <p:sp>
          <p:nvSpPr>
            <p:cNvPr id="9" name="Oval 8">
              <a:extLst>
                <a:ext uri="{FF2B5EF4-FFF2-40B4-BE49-F238E27FC236}">
                  <a16:creationId xmlns:a16="http://schemas.microsoft.com/office/drawing/2014/main" id="{B98913E5-A791-4683-99E9-CC4E1056389E}"/>
                </a:ext>
              </a:extLst>
            </p:cNvPr>
            <p:cNvSpPr/>
            <p:nvPr/>
          </p:nvSpPr>
          <p:spPr>
            <a:xfrm>
              <a:off x="1498060" y="894945"/>
              <a:ext cx="1157591" cy="1157591"/>
            </a:xfrm>
            <a:prstGeom prst="ellipse">
              <a:avLst/>
            </a:prstGeom>
            <a:solidFill>
              <a:schemeClr val="bg1"/>
            </a:solidFill>
            <a:ln w="1270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descr="A picture containing text&#10;&#10;Description automatically generated">
              <a:extLst>
                <a:ext uri="{FF2B5EF4-FFF2-40B4-BE49-F238E27FC236}">
                  <a16:creationId xmlns:a16="http://schemas.microsoft.com/office/drawing/2014/main" id="{412B823A-E2A2-478D-937D-484B8BEF1461}"/>
                </a:ext>
              </a:extLst>
            </p:cNvPr>
            <p:cNvPicPr>
              <a:picLocks noChangeAspect="1"/>
            </p:cNvPicPr>
            <p:nvPr/>
          </p:nvPicPr>
          <p:blipFill rotWithShape="1">
            <a:blip r:embed="rId2">
              <a:extLst>
                <a:ext uri="{28A0092B-C50C-407E-A947-70E740481C1C}">
                  <a14:useLocalDpi xmlns:a14="http://schemas.microsoft.com/office/drawing/2010/main" val="0"/>
                </a:ext>
              </a:extLst>
            </a:blip>
            <a:srcRect l="2330" t="-8964" r="5141" b="14034"/>
            <a:stretch/>
          </p:blipFill>
          <p:spPr>
            <a:xfrm>
              <a:off x="1586710" y="919821"/>
              <a:ext cx="1038113" cy="1043493"/>
            </a:xfrm>
            <a:prstGeom prst="ellipse">
              <a:avLst/>
            </a:prstGeom>
          </p:spPr>
        </p:pic>
      </p:grpSp>
      <p:sp>
        <p:nvSpPr>
          <p:cNvPr id="14" name="Text Placeholder 13">
            <a:extLst>
              <a:ext uri="{FF2B5EF4-FFF2-40B4-BE49-F238E27FC236}">
                <a16:creationId xmlns:a16="http://schemas.microsoft.com/office/drawing/2014/main" id="{EA7CB28B-E18F-4B0A-A656-64565439359D}"/>
              </a:ext>
            </a:extLst>
          </p:cNvPr>
          <p:cNvSpPr>
            <a:spLocks noGrp="1"/>
          </p:cNvSpPr>
          <p:nvPr>
            <p:ph type="body" sz="quarter" idx="11"/>
          </p:nvPr>
        </p:nvSpPr>
        <p:spPr>
          <a:xfrm>
            <a:off x="484729" y="612467"/>
            <a:ext cx="11221496" cy="5847071"/>
          </a:xfrm>
          <a:prstGeom prst="rect">
            <a:avLst/>
          </a:prstGeom>
        </p:spPr>
        <p:txBody>
          <a:bodyPr lIns="274320" tIns="457200" rIns="27432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3154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Research Showcase">
    <p:bg>
      <p:bgPr>
        <a:solidFill>
          <a:srgbClr val="D73F09"/>
        </a:solidFill>
        <a:effectLst/>
      </p:bgPr>
    </p:bg>
    <p:spTree>
      <p:nvGrpSpPr>
        <p:cNvPr id="1" name=""/>
        <p:cNvGrpSpPr/>
        <p:nvPr/>
      </p:nvGrpSpPr>
      <p:grpSpPr>
        <a:xfrm>
          <a:off x="0" y="0"/>
          <a:ext cx="0" cy="0"/>
          <a:chOff x="0" y="0"/>
          <a:chExt cx="0" cy="0"/>
        </a:xfrm>
      </p:grpSpPr>
      <p:sp>
        <p:nvSpPr>
          <p:cNvPr id="15" name="Snip Diagonal Corner Rectangle 7">
            <a:extLst>
              <a:ext uri="{FF2B5EF4-FFF2-40B4-BE49-F238E27FC236}">
                <a16:creationId xmlns:a16="http://schemas.microsoft.com/office/drawing/2014/main" id="{77FE03BE-819F-46EE-9F4C-665066E2A6CB}"/>
              </a:ext>
            </a:extLst>
          </p:cNvPr>
          <p:cNvSpPr/>
          <p:nvPr/>
        </p:nvSpPr>
        <p:spPr>
          <a:xfrm flipH="1">
            <a:off x="397175" y="89515"/>
            <a:ext cx="12044501" cy="365712"/>
          </a:xfrm>
          <a:prstGeom prst="snip2DiagRect">
            <a:avLst>
              <a:gd name="adj1" fmla="val 50000"/>
              <a:gd name="adj2" fmla="val 0"/>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l"/>
            <a:r>
              <a:rPr lang="en-US" sz="2400" b="1" dirty="0">
                <a:solidFill>
                  <a:schemeClr val="bg1"/>
                </a:solidFill>
                <a:latin typeface="Avenir Book" charset="0"/>
                <a:ea typeface="Avenir Book" charset="0"/>
                <a:cs typeface="Avenir Book" charset="0"/>
              </a:rPr>
              <a:t>Research Showcase</a:t>
            </a:r>
          </a:p>
        </p:txBody>
      </p:sp>
      <p:sp>
        <p:nvSpPr>
          <p:cNvPr id="12" name="Oval 11">
            <a:extLst>
              <a:ext uri="{FF2B5EF4-FFF2-40B4-BE49-F238E27FC236}">
                <a16:creationId xmlns:a16="http://schemas.microsoft.com/office/drawing/2014/main" id="{82127700-164F-45BC-9BE2-B124D88669DC}"/>
              </a:ext>
            </a:extLst>
          </p:cNvPr>
          <p:cNvSpPr/>
          <p:nvPr/>
        </p:nvSpPr>
        <p:spPr>
          <a:xfrm>
            <a:off x="5542525" y="70094"/>
            <a:ext cx="1106951" cy="110695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a:t>
            </a:r>
          </a:p>
        </p:txBody>
      </p:sp>
      <p:sp>
        <p:nvSpPr>
          <p:cNvPr id="11" name="Rectangle 10">
            <a:extLst>
              <a:ext uri="{FF2B5EF4-FFF2-40B4-BE49-F238E27FC236}">
                <a16:creationId xmlns:a16="http://schemas.microsoft.com/office/drawing/2014/main" id="{72985A01-A21B-4438-A2B7-56FDB6FE0B04}"/>
              </a:ext>
            </a:extLst>
          </p:cNvPr>
          <p:cNvSpPr/>
          <p:nvPr/>
        </p:nvSpPr>
        <p:spPr>
          <a:xfrm>
            <a:off x="485252" y="612840"/>
            <a:ext cx="11221496" cy="58463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502920" rIns="182880" bIns="0" rtlCol="0" anchor="t"/>
          <a:lstStyle/>
          <a:p>
            <a:pPr algn="l"/>
            <a:endParaRPr lang="en-US" dirty="0">
              <a:solidFill>
                <a:schemeClr val="tx1"/>
              </a:solidFill>
              <a:latin typeface="Arial Nova Light" panose="020B0304020202020204" pitchFamily="34" charset="0"/>
            </a:endParaRPr>
          </a:p>
        </p:txBody>
      </p:sp>
      <p:sp>
        <p:nvSpPr>
          <p:cNvPr id="3" name="Slide Number Placeholder 2">
            <a:extLst>
              <a:ext uri="{FF2B5EF4-FFF2-40B4-BE49-F238E27FC236}">
                <a16:creationId xmlns:a16="http://schemas.microsoft.com/office/drawing/2014/main" id="{99469AA5-3B87-4BDD-82A9-DD74BAC638C8}"/>
              </a:ext>
            </a:extLst>
          </p:cNvPr>
          <p:cNvSpPr>
            <a:spLocks noGrp="1"/>
          </p:cNvSpPr>
          <p:nvPr>
            <p:ph type="sldNum" sz="quarter" idx="10"/>
          </p:nvPr>
        </p:nvSpPr>
        <p:spPr/>
        <p:txBody>
          <a:bodyPr/>
          <a:lstStyle/>
          <a:p>
            <a:fld id="{02C8B7B2-9496-47E5-990F-169BD0B1DE6A}" type="slidenum">
              <a:rPr lang="en-US" smtClean="0"/>
              <a:t>‹#›</a:t>
            </a:fld>
            <a:endParaRPr lang="en-US"/>
          </a:p>
        </p:txBody>
      </p:sp>
      <p:grpSp>
        <p:nvGrpSpPr>
          <p:cNvPr id="10" name="Group 9">
            <a:extLst>
              <a:ext uri="{FF2B5EF4-FFF2-40B4-BE49-F238E27FC236}">
                <a16:creationId xmlns:a16="http://schemas.microsoft.com/office/drawing/2014/main" id="{D02314F1-F584-49C6-910E-92BD0CBD3531}"/>
              </a:ext>
            </a:extLst>
          </p:cNvPr>
          <p:cNvGrpSpPr/>
          <p:nvPr/>
        </p:nvGrpSpPr>
        <p:grpSpPr>
          <a:xfrm>
            <a:off x="5746615" y="274184"/>
            <a:ext cx="698770" cy="698770"/>
            <a:chOff x="1498060" y="894945"/>
            <a:chExt cx="1157591" cy="1157591"/>
          </a:xfrm>
        </p:grpSpPr>
        <p:sp>
          <p:nvSpPr>
            <p:cNvPr id="9" name="Oval 8">
              <a:extLst>
                <a:ext uri="{FF2B5EF4-FFF2-40B4-BE49-F238E27FC236}">
                  <a16:creationId xmlns:a16="http://schemas.microsoft.com/office/drawing/2014/main" id="{B98913E5-A791-4683-99E9-CC4E1056389E}"/>
                </a:ext>
              </a:extLst>
            </p:cNvPr>
            <p:cNvSpPr/>
            <p:nvPr/>
          </p:nvSpPr>
          <p:spPr>
            <a:xfrm>
              <a:off x="1498060" y="894945"/>
              <a:ext cx="1157591" cy="1157591"/>
            </a:xfrm>
            <a:prstGeom prst="ellipse">
              <a:avLst/>
            </a:prstGeom>
            <a:solidFill>
              <a:schemeClr val="bg1"/>
            </a:solidFill>
            <a:ln w="1270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descr="A picture containing text&#10;&#10;Description automatically generated">
              <a:extLst>
                <a:ext uri="{FF2B5EF4-FFF2-40B4-BE49-F238E27FC236}">
                  <a16:creationId xmlns:a16="http://schemas.microsoft.com/office/drawing/2014/main" id="{412B823A-E2A2-478D-937D-484B8BEF1461}"/>
                </a:ext>
              </a:extLst>
            </p:cNvPr>
            <p:cNvPicPr>
              <a:picLocks noChangeAspect="1"/>
            </p:cNvPicPr>
            <p:nvPr/>
          </p:nvPicPr>
          <p:blipFill rotWithShape="1">
            <a:blip r:embed="rId2">
              <a:extLst>
                <a:ext uri="{28A0092B-C50C-407E-A947-70E740481C1C}">
                  <a14:useLocalDpi xmlns:a14="http://schemas.microsoft.com/office/drawing/2010/main" val="0"/>
                </a:ext>
              </a:extLst>
            </a:blip>
            <a:srcRect l="2330" t="-8964" r="5141" b="14034"/>
            <a:stretch/>
          </p:blipFill>
          <p:spPr>
            <a:xfrm>
              <a:off x="1586710" y="919821"/>
              <a:ext cx="1038113" cy="1043493"/>
            </a:xfrm>
            <a:prstGeom prst="ellipse">
              <a:avLst/>
            </a:prstGeom>
          </p:spPr>
        </p:pic>
      </p:grpSp>
    </p:spTree>
    <p:extLst>
      <p:ext uri="{BB962C8B-B14F-4D97-AF65-F5344CB8AC3E}">
        <p14:creationId xmlns:p14="http://schemas.microsoft.com/office/powerpoint/2010/main" val="2161244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extTim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D8EC17E-4ED7-46CE-8966-8ED2F54592E2}"/>
              </a:ext>
            </a:extLst>
          </p:cNvPr>
          <p:cNvSpPr>
            <a:spLocks noGrp="1"/>
          </p:cNvSpPr>
          <p:nvPr>
            <p:ph type="sldNum" sz="quarter" idx="10"/>
          </p:nvPr>
        </p:nvSpPr>
        <p:spPr/>
        <p:txBody>
          <a:bodyPr/>
          <a:lstStyle/>
          <a:p>
            <a:fld id="{02C8B7B2-9496-47E5-990F-169BD0B1DE6A}" type="slidenum">
              <a:rPr lang="en-US" smtClean="0"/>
              <a:t>‹#›</a:t>
            </a:fld>
            <a:endParaRPr lang="en-US"/>
          </a:p>
        </p:txBody>
      </p:sp>
      <p:sp>
        <p:nvSpPr>
          <p:cNvPr id="4" name="Title 1">
            <a:extLst>
              <a:ext uri="{FF2B5EF4-FFF2-40B4-BE49-F238E27FC236}">
                <a16:creationId xmlns:a16="http://schemas.microsoft.com/office/drawing/2014/main" id="{AC4B989E-E032-483C-A04A-5E5CA8153020}"/>
              </a:ext>
            </a:extLst>
          </p:cNvPr>
          <p:cNvSpPr txBox="1">
            <a:spLocks/>
          </p:cNvSpPr>
          <p:nvPr userDrawn="1"/>
        </p:nvSpPr>
        <p:spPr>
          <a:xfrm>
            <a:off x="0" y="9192"/>
            <a:ext cx="10353137" cy="358604"/>
          </a:xfrm>
          <a:prstGeom prst="rect">
            <a:avLst/>
          </a:prstGeom>
          <a:noFill/>
          <a:ln>
            <a:noFill/>
          </a:ln>
        </p:spPr>
        <p:txBody>
          <a:bodyPr vert="horz" lIns="548640" tIns="45720" rIns="45720" bIns="45720" rtlCol="0" anchor="ctr">
            <a:noAutofit/>
          </a:bodyPr>
          <a:lstStyle>
            <a:lvl1pPr algn="l" defTabSz="914400" rtl="0" eaLnBrk="1" latinLnBrk="0" hangingPunct="1">
              <a:lnSpc>
                <a:spcPct val="90000"/>
              </a:lnSpc>
              <a:spcBef>
                <a:spcPct val="0"/>
              </a:spcBef>
              <a:buNone/>
              <a:defRPr sz="2400" kern="1200">
                <a:solidFill>
                  <a:schemeClr val="tx1"/>
                </a:solidFill>
                <a:latin typeface="Avenir Next LT Pro" panose="020B0504020202020204" pitchFamily="34" charset="0"/>
                <a:ea typeface="Avenir Next LT Pro" panose="020B0504020202020204" pitchFamily="34" charset="0"/>
                <a:cs typeface="Avenir Next LT Pro" panose="020B0504020202020204" pitchFamily="34" charset="0"/>
              </a:defRPr>
            </a:lvl1pPr>
          </a:lstStyle>
          <a:p>
            <a:r>
              <a:rPr lang="en-US" dirty="0"/>
              <a:t>Next time</a:t>
            </a:r>
          </a:p>
        </p:txBody>
      </p:sp>
      <p:grpSp>
        <p:nvGrpSpPr>
          <p:cNvPr id="5" name="Group 4">
            <a:extLst>
              <a:ext uri="{FF2B5EF4-FFF2-40B4-BE49-F238E27FC236}">
                <a16:creationId xmlns:a16="http://schemas.microsoft.com/office/drawing/2014/main" id="{CEB55A0D-CB56-437C-8654-B4D7670CA199}"/>
              </a:ext>
            </a:extLst>
          </p:cNvPr>
          <p:cNvGrpSpPr/>
          <p:nvPr userDrawn="1"/>
        </p:nvGrpSpPr>
        <p:grpSpPr>
          <a:xfrm>
            <a:off x="1212714" y="2895600"/>
            <a:ext cx="1279795" cy="1279795"/>
            <a:chOff x="5746615" y="274184"/>
            <a:chExt cx="698770" cy="698770"/>
          </a:xfrm>
        </p:grpSpPr>
        <p:pic>
          <p:nvPicPr>
            <p:cNvPr id="6" name="Picture 5" descr="A picture containing text&#10;&#10;Description automatically generated">
              <a:extLst>
                <a:ext uri="{FF2B5EF4-FFF2-40B4-BE49-F238E27FC236}">
                  <a16:creationId xmlns:a16="http://schemas.microsoft.com/office/drawing/2014/main" id="{87F28812-8EFB-41F3-87AD-40953B355DAF}"/>
                </a:ext>
              </a:extLst>
            </p:cNvPr>
            <p:cNvPicPr>
              <a:picLocks noChangeAspect="1"/>
            </p:cNvPicPr>
            <p:nvPr/>
          </p:nvPicPr>
          <p:blipFill rotWithShape="1">
            <a:blip r:embed="rId2">
              <a:extLst>
                <a:ext uri="{28A0092B-C50C-407E-A947-70E740481C1C}">
                  <a14:useLocalDpi xmlns:a14="http://schemas.microsoft.com/office/drawing/2010/main" val="0"/>
                </a:ext>
              </a:extLst>
            </a:blip>
            <a:srcRect l="2330" t="-8964" r="5141" b="14034"/>
            <a:stretch/>
          </p:blipFill>
          <p:spPr>
            <a:xfrm>
              <a:off x="5800128" y="289200"/>
              <a:ext cx="626648" cy="629896"/>
            </a:xfrm>
            <a:prstGeom prst="ellipse">
              <a:avLst/>
            </a:prstGeom>
          </p:spPr>
        </p:pic>
        <p:sp>
          <p:nvSpPr>
            <p:cNvPr id="7" name="Oval 6">
              <a:extLst>
                <a:ext uri="{FF2B5EF4-FFF2-40B4-BE49-F238E27FC236}">
                  <a16:creationId xmlns:a16="http://schemas.microsoft.com/office/drawing/2014/main" id="{90F903A2-6CB3-4596-BADC-10AC3DD3FEC4}"/>
                </a:ext>
              </a:extLst>
            </p:cNvPr>
            <p:cNvSpPr/>
            <p:nvPr userDrawn="1"/>
          </p:nvSpPr>
          <p:spPr>
            <a:xfrm>
              <a:off x="5746615" y="274184"/>
              <a:ext cx="698770" cy="698770"/>
            </a:xfrm>
            <a:prstGeom prst="ellipse">
              <a:avLst/>
            </a:prstGeom>
            <a:solidFill>
              <a:schemeClr val="bg1"/>
            </a:solidFill>
            <a:ln w="1270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8" name="Picture 7" descr="A picture containing text&#10;&#10;Description automatically generated">
              <a:extLst>
                <a:ext uri="{FF2B5EF4-FFF2-40B4-BE49-F238E27FC236}">
                  <a16:creationId xmlns:a16="http://schemas.microsoft.com/office/drawing/2014/main" id="{4C3EE1B5-0DEF-445B-874D-8971C350C9C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30" t="-8964" r="5141" b="14034"/>
            <a:stretch/>
          </p:blipFill>
          <p:spPr>
            <a:xfrm>
              <a:off x="5783076" y="313421"/>
              <a:ext cx="626648" cy="629896"/>
            </a:xfrm>
            <a:prstGeom prst="ellipse">
              <a:avLst/>
            </a:prstGeom>
          </p:spPr>
        </p:pic>
      </p:grpSp>
      <p:sp>
        <p:nvSpPr>
          <p:cNvPr id="11" name="Text Placeholder 10">
            <a:extLst>
              <a:ext uri="{FF2B5EF4-FFF2-40B4-BE49-F238E27FC236}">
                <a16:creationId xmlns:a16="http://schemas.microsoft.com/office/drawing/2014/main" id="{66DD3997-FE72-40CB-B02A-01FE3B479663}"/>
              </a:ext>
            </a:extLst>
          </p:cNvPr>
          <p:cNvSpPr>
            <a:spLocks noGrp="1"/>
          </p:cNvSpPr>
          <p:nvPr>
            <p:ph type="body" sz="quarter" idx="11"/>
          </p:nvPr>
        </p:nvSpPr>
        <p:spPr>
          <a:xfrm>
            <a:off x="2828925" y="2895600"/>
            <a:ext cx="8315325" cy="14192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855AD8DB-2D7B-462B-9126-9F0816BDB5AD}"/>
              </a:ext>
            </a:extLst>
          </p:cNvPr>
          <p:cNvSpPr txBox="1"/>
          <p:nvPr userDrawn="1"/>
        </p:nvSpPr>
        <p:spPr>
          <a:xfrm>
            <a:off x="1200953" y="3446584"/>
            <a:ext cx="1280160" cy="914400"/>
          </a:xfrm>
          <a:prstGeom prst="rect">
            <a:avLst/>
          </a:prstGeom>
          <a:noFill/>
        </p:spPr>
        <p:txBody>
          <a:bodyPr wrap="square" rtlCol="0">
            <a:prstTxWarp prst="textArchDown">
              <a:avLst>
                <a:gd name="adj" fmla="val 913392"/>
              </a:avLst>
            </a:prstTxWarp>
            <a:spAutoFit/>
          </a:bodyPr>
          <a:lstStyle/>
          <a:p>
            <a:pPr algn="ctr"/>
            <a:r>
              <a:rPr lang="en-US" b="1" spc="300" dirty="0"/>
              <a:t>That’s All Folks</a:t>
            </a:r>
          </a:p>
        </p:txBody>
      </p:sp>
    </p:spTree>
    <p:extLst>
      <p:ext uri="{BB962C8B-B14F-4D97-AF65-F5344CB8AC3E}">
        <p14:creationId xmlns:p14="http://schemas.microsoft.com/office/powerpoint/2010/main" val="1822332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9192"/>
            <a:ext cx="10353137" cy="358604"/>
          </a:xfrm>
          <a:prstGeom prst="rect">
            <a:avLst/>
          </a:prstGeom>
          <a:noFill/>
          <a:ln>
            <a:noFill/>
          </a:ln>
        </p:spPr>
        <p:txBody>
          <a:bodyPr vert="horz" lIns="548640" tIns="45720" rIns="45720" bIns="45720" rtlCol="0" anchor="ctr">
            <a:noAutofit/>
          </a:bodyPr>
          <a:lstStyle/>
          <a:p>
            <a:r>
              <a:rPr lang="en-US"/>
              <a:t>Click to edit Master title style</a:t>
            </a:r>
            <a:endParaRPr lang="en-US" dirty="0"/>
          </a:p>
        </p:txBody>
      </p:sp>
      <p:sp>
        <p:nvSpPr>
          <p:cNvPr id="9" name="Snip Diagonal Corner Rectangle 8"/>
          <p:cNvSpPr/>
          <p:nvPr/>
        </p:nvSpPr>
        <p:spPr>
          <a:xfrm flipH="1">
            <a:off x="11786616" y="6534181"/>
            <a:ext cx="493776" cy="365125"/>
          </a:xfrm>
          <a:prstGeom prst="snip2DiagRect">
            <a:avLst>
              <a:gd name="adj1" fmla="val 50000"/>
              <a:gd name="adj2" fmla="val 0"/>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solidFill>
                <a:schemeClr val="bg1"/>
              </a:solidFill>
              <a:latin typeface="Avenir Book" charset="0"/>
              <a:ea typeface="Avenir Book" charset="0"/>
              <a:cs typeface="Avenir Book" charset="0"/>
            </a:endParaRPr>
          </a:p>
        </p:txBody>
      </p:sp>
      <p:sp>
        <p:nvSpPr>
          <p:cNvPr id="6" name="Slide Number Placeholder 5"/>
          <p:cNvSpPr>
            <a:spLocks noGrp="1"/>
          </p:cNvSpPr>
          <p:nvPr>
            <p:ph type="sldNum" sz="quarter" idx="4"/>
          </p:nvPr>
        </p:nvSpPr>
        <p:spPr>
          <a:xfrm>
            <a:off x="11786616" y="6534181"/>
            <a:ext cx="368808" cy="282512"/>
          </a:xfrm>
          <a:prstGeom prst="rect">
            <a:avLst/>
          </a:prstGeom>
          <a:noFill/>
          <a:ln>
            <a:noFill/>
          </a:ln>
        </p:spPr>
        <p:txBody>
          <a:bodyPr vert="horz" lIns="0" tIns="0" rIns="0" bIns="0" rtlCol="0" anchor="ctr"/>
          <a:lstStyle>
            <a:lvl1pPr algn="ctr">
              <a:defRPr sz="1200">
                <a:solidFill>
                  <a:schemeClr val="bg1"/>
                </a:solidFill>
                <a:latin typeface="Avenir Book" charset="0"/>
                <a:ea typeface="Avenir Book" charset="0"/>
                <a:cs typeface="Avenir Book" charset="0"/>
              </a:defRPr>
            </a:lvl1pPr>
          </a:lstStyle>
          <a:p>
            <a:fld id="{02C8B7B2-9496-47E5-990F-169BD0B1DE6A}" type="slidenum">
              <a:rPr lang="en-US" smtClean="0"/>
              <a:t>‹#›</a:t>
            </a:fld>
            <a:endParaRPr lang="en-US"/>
          </a:p>
        </p:txBody>
      </p:sp>
      <p:sp>
        <p:nvSpPr>
          <p:cNvPr id="7" name="Snip Diagonal Corner Rectangle 6"/>
          <p:cNvSpPr/>
          <p:nvPr/>
        </p:nvSpPr>
        <p:spPr>
          <a:xfrm>
            <a:off x="0" y="6492875"/>
            <a:ext cx="1041149" cy="365125"/>
          </a:xfrm>
          <a:prstGeom prst="snip2DiagRect">
            <a:avLst>
              <a:gd name="adj1" fmla="val 50000"/>
              <a:gd name="adj2" fmla="val 0"/>
            </a:avLst>
          </a:prstGeom>
          <a:solidFill>
            <a:srgbClr val="D73F0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solidFill>
                  <a:schemeClr val="bg1"/>
                </a:solidFill>
                <a:latin typeface="Avenir Book" charset="0"/>
                <a:ea typeface="Avenir Book" charset="0"/>
                <a:cs typeface="Avenir Book" charset="0"/>
              </a:rPr>
              <a:t>NLP + DL</a:t>
            </a:r>
          </a:p>
        </p:txBody>
      </p:sp>
      <p:sp>
        <p:nvSpPr>
          <p:cNvPr id="8" name="Snip Diagonal Corner Rectangle 7"/>
          <p:cNvSpPr/>
          <p:nvPr/>
        </p:nvSpPr>
        <p:spPr>
          <a:xfrm flipH="1">
            <a:off x="0" y="0"/>
            <a:ext cx="493776" cy="365125"/>
          </a:xfrm>
          <a:prstGeom prst="snip2DiagRect">
            <a:avLst>
              <a:gd name="adj1" fmla="val 50000"/>
              <a:gd name="adj2" fmla="val 0"/>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400" dirty="0">
              <a:solidFill>
                <a:schemeClr val="bg1"/>
              </a:solidFill>
              <a:latin typeface="Avenir Book" charset="0"/>
              <a:ea typeface="Avenir Book" charset="0"/>
              <a:cs typeface="Avenir Book" charset="0"/>
            </a:endParaRPr>
          </a:p>
        </p:txBody>
      </p:sp>
      <p:pic>
        <p:nvPicPr>
          <p:cNvPr id="3" name="Picture 18" descr="Oregon State University - Madison Ave. Collective">
            <a:extLst>
              <a:ext uri="{FF2B5EF4-FFF2-40B4-BE49-F238E27FC236}">
                <a16:creationId xmlns:a16="http://schemas.microsoft.com/office/drawing/2014/main" id="{D316C1F0-6231-4A3E-9FB1-05A86CF426D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73819"/>
          <a:stretch/>
        </p:blipFill>
        <p:spPr bwMode="auto">
          <a:xfrm>
            <a:off x="131990" y="40760"/>
            <a:ext cx="229795" cy="283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4451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6" r:id="rId4"/>
    <p:sldLayoutId id="2147483677" r:id="rId5"/>
    <p:sldLayoutId id="2147483673" r:id="rId6"/>
    <p:sldLayoutId id="2147483674" r:id="rId7"/>
    <p:sldLayoutId id="2147483675" r:id="rId8"/>
    <p:sldLayoutId id="2147483678" r:id="rId9"/>
  </p:sldLayoutIdLst>
  <p:hf hdr="0" ftr="0" dt="0"/>
  <p:txStyles>
    <p:titleStyle>
      <a:lvl1pPr algn="l" defTabSz="914400" rtl="0" eaLnBrk="1" latinLnBrk="0" hangingPunct="1">
        <a:lnSpc>
          <a:spcPct val="90000"/>
        </a:lnSpc>
        <a:spcBef>
          <a:spcPct val="0"/>
        </a:spcBef>
        <a:buNone/>
        <a:defRPr sz="2400" kern="1200">
          <a:solidFill>
            <a:schemeClr val="tx1"/>
          </a:solidFill>
          <a:latin typeface="Avenir Next LT Pro" panose="020B0504020202020204" pitchFamily="34" charset="0"/>
          <a:ea typeface="Avenir Next LT Pro" panose="020B0504020202020204" pitchFamily="34" charset="0"/>
          <a:cs typeface="Avenir Next LT Pro" panose="020B0504020202020204" pitchFamily="34"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Avenir Book" charset="0"/>
          <a:ea typeface="Avenir Book" charset="0"/>
          <a:cs typeface="Avenir Book"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Avenir Book" charset="0"/>
          <a:ea typeface="Avenir Book" charset="0"/>
          <a:cs typeface="Avenir Book"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Avenir Book" charset="0"/>
          <a:ea typeface="Avenir Book" charset="0"/>
          <a:cs typeface="Avenir Book"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Avenir Book" charset="0"/>
          <a:ea typeface="Avenir Book" charset="0"/>
          <a:cs typeface="Avenir Book"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Avenir Book" charset="0"/>
          <a:ea typeface="Avenir Book" charset="0"/>
          <a:cs typeface="Avenir Boo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hyperlink" Target="https://arxiv.org/pdf/1310.4546.pdf" TargetMode="External"/><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hyperlink" Target="https://arxiv.org/pdf/1310.4546.pdf"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hyperlink" Target="https://arxiv.org/pdf/1901.09785.pdf"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arxiv.org/pdf/1901.09785.pdf" TargetMode="Externa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arxiv.org/pdf/1901.09785.pdf" TargetMode="External"/><Relationship Id="rId1" Type="http://schemas.openxmlformats.org/officeDocument/2006/relationships/slideLayout" Target="../slideLayouts/slideLayout5.xml"/><Relationship Id="rId4" Type="http://schemas.openxmlformats.org/officeDocument/2006/relationships/image" Target="../media/image54.jpe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arxiv.org/pdf/1901.09785.pdf" TargetMode="External"/><Relationship Id="rId1" Type="http://schemas.openxmlformats.org/officeDocument/2006/relationships/slideLayout" Target="../slideLayouts/slideLayout5.xml"/><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arxiv.org/pdf/1901.09785.pdf" TargetMode="External"/><Relationship Id="rId1" Type="http://schemas.openxmlformats.org/officeDocument/2006/relationships/slideLayout" Target="../slideLayouts/slideLayout5.xml"/><Relationship Id="rId5" Type="http://schemas.openxmlformats.org/officeDocument/2006/relationships/image" Target="../media/image58.svg"/><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xml"/><Relationship Id="rId4" Type="http://schemas.openxmlformats.org/officeDocument/2006/relationships/image" Target="../media/image590.png"/></Relationships>
</file>

<file path=ppt/slides/_rels/slide34.xml.rels><?xml version="1.0" encoding="UTF-8" standalone="yes"?>
<Relationships xmlns="http://schemas.openxmlformats.org/package/2006/relationships"><Relationship Id="rId3" Type="http://schemas.openxmlformats.org/officeDocument/2006/relationships/hyperlink" Target="https://arxiv.org/pdf/1301.3781.pdf" TargetMode="External"/><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hyperlink" Target="https://arxiv.org/pdf/1901.09785.pdf" TargetMode="External"/><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hyperlink" Target="http://www.aclweb.org/anthology/S17-1001.pdf"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hyperlink" Target="http://www.aclweb.org/anthology/S17-1001.pdf"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hyperlink" Target="http://www.aclweb.org/anthology/S17-1001.pdf"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3" Type="http://schemas.openxmlformats.org/officeDocument/2006/relationships/hyperlink" Target="http://www.aclweb.org/anthology/S17-1001.pdf"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5.jpe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hyperlink" Target="http://www.aclweb.org/anthology/S17-1001.pdf"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63.png"/></Relationships>
</file>

<file path=ppt/slides/_rels/slide41.xml.rels><?xml version="1.0" encoding="UTF-8" standalone="yes"?>
<Relationships xmlns="http://schemas.openxmlformats.org/package/2006/relationships"><Relationship Id="rId3" Type="http://schemas.openxmlformats.org/officeDocument/2006/relationships/hyperlink" Target="http://www.aclweb.org/anthology/S17-1001.pdf"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2" Type="http://schemas.openxmlformats.org/officeDocument/2006/relationships/hyperlink" Target="https://arxiv.org/pdf/1901.09785.pdf" TargetMode="Externa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0.png"/><Relationship Id="rId1" Type="http://schemas.openxmlformats.org/officeDocument/2006/relationships/slideLayout" Target="../slideLayouts/slideLayout4.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8.xml.rels><?xml version="1.0" encoding="UTF-8" standalone="yes"?>
<Relationships xmlns="http://schemas.openxmlformats.org/package/2006/relationships"><Relationship Id="rId2" Type="http://schemas.openxmlformats.org/officeDocument/2006/relationships/hyperlink" Target="https://arxiv.org/pdf/1901.09785.pdf" TargetMode="Externa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hyperlink" Target="https://arxiv.org/pdf/1901.09785.pdf" TargetMode="Externa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hyperlink" Target="https://arxiv.org/pdf/1901.09785.pdf" TargetMode="Externa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hyperlink" Target="https://arxiv.org/pdf/1901.09785.pdf" TargetMode="Externa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arxiv.org/pdf/1901.09785.pdf" TargetMode="Externa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web.stanford.edu/class/cs384/" TargetMode="External"/></Relationships>
</file>

<file path=ppt/slides/_rels/slide56.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svg"/><Relationship Id="rId18" Type="http://schemas.openxmlformats.org/officeDocument/2006/relationships/image" Target="../media/image95.png"/><Relationship Id="rId3" Type="http://schemas.openxmlformats.org/officeDocument/2006/relationships/image" Target="../media/image80.svg"/><Relationship Id="rId7" Type="http://schemas.openxmlformats.org/officeDocument/2006/relationships/image" Target="../media/image84.svg"/><Relationship Id="rId12" Type="http://schemas.openxmlformats.org/officeDocument/2006/relationships/image" Target="../media/image89.png"/><Relationship Id="rId17" Type="http://schemas.openxmlformats.org/officeDocument/2006/relationships/image" Target="../media/image94.svg"/><Relationship Id="rId2" Type="http://schemas.openxmlformats.org/officeDocument/2006/relationships/image" Target="../media/image79.png"/><Relationship Id="rId16" Type="http://schemas.openxmlformats.org/officeDocument/2006/relationships/image" Target="../media/image93.png"/><Relationship Id="rId1" Type="http://schemas.openxmlformats.org/officeDocument/2006/relationships/slideLayout" Target="../slideLayouts/slideLayout3.xml"/><Relationship Id="rId6" Type="http://schemas.openxmlformats.org/officeDocument/2006/relationships/image" Target="../media/image83.png"/><Relationship Id="rId11" Type="http://schemas.openxmlformats.org/officeDocument/2006/relationships/image" Target="../media/image88.svg"/><Relationship Id="rId5" Type="http://schemas.openxmlformats.org/officeDocument/2006/relationships/image" Target="../media/image82.svg"/><Relationship Id="rId15" Type="http://schemas.openxmlformats.org/officeDocument/2006/relationships/image" Target="../media/image92.sv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svg"/><Relationship Id="rId14" Type="http://schemas.openxmlformats.org/officeDocument/2006/relationships/image" Target="../media/image91.png"/></Relationships>
</file>

<file path=ppt/slides/_rels/slide57.xml.rels><?xml version="1.0" encoding="UTF-8" standalone="yes"?>
<Relationships xmlns="http://schemas.openxmlformats.org/package/2006/relationships"><Relationship Id="rId8" Type="http://schemas.openxmlformats.org/officeDocument/2006/relationships/image" Target="../media/image84.svg"/><Relationship Id="rId13" Type="http://schemas.openxmlformats.org/officeDocument/2006/relationships/image" Target="../media/image89.png"/><Relationship Id="rId18" Type="http://schemas.openxmlformats.org/officeDocument/2006/relationships/image" Target="../media/image94.svg"/><Relationship Id="rId3" Type="http://schemas.openxmlformats.org/officeDocument/2006/relationships/image" Target="../media/image79.png"/><Relationship Id="rId21" Type="http://schemas.openxmlformats.org/officeDocument/2006/relationships/image" Target="../media/image97.png"/><Relationship Id="rId7" Type="http://schemas.openxmlformats.org/officeDocument/2006/relationships/image" Target="../media/image83.png"/><Relationship Id="rId12" Type="http://schemas.openxmlformats.org/officeDocument/2006/relationships/image" Target="../media/image88.svg"/><Relationship Id="rId17" Type="http://schemas.openxmlformats.org/officeDocument/2006/relationships/image" Target="../media/image93.png"/><Relationship Id="rId2" Type="http://schemas.openxmlformats.org/officeDocument/2006/relationships/notesSlide" Target="../notesSlides/notesSlide9.xml"/><Relationship Id="rId16" Type="http://schemas.openxmlformats.org/officeDocument/2006/relationships/image" Target="../media/image92.svg"/><Relationship Id="rId20" Type="http://schemas.openxmlformats.org/officeDocument/2006/relationships/image" Target="../media/image96.png"/><Relationship Id="rId1" Type="http://schemas.openxmlformats.org/officeDocument/2006/relationships/slideLayout" Target="../slideLayouts/slideLayout3.xml"/><Relationship Id="rId6" Type="http://schemas.openxmlformats.org/officeDocument/2006/relationships/image" Target="../media/image82.svg"/><Relationship Id="rId11" Type="http://schemas.openxmlformats.org/officeDocument/2006/relationships/image" Target="../media/image87.png"/><Relationship Id="rId5" Type="http://schemas.openxmlformats.org/officeDocument/2006/relationships/image" Target="../media/image81.png"/><Relationship Id="rId15" Type="http://schemas.openxmlformats.org/officeDocument/2006/relationships/image" Target="../media/image91.png"/><Relationship Id="rId10" Type="http://schemas.openxmlformats.org/officeDocument/2006/relationships/image" Target="../media/image86.svg"/><Relationship Id="rId19" Type="http://schemas.openxmlformats.org/officeDocument/2006/relationships/image" Target="../media/image95.png"/><Relationship Id="rId4" Type="http://schemas.openxmlformats.org/officeDocument/2006/relationships/image" Target="../media/image80.svg"/><Relationship Id="rId9" Type="http://schemas.openxmlformats.org/officeDocument/2006/relationships/image" Target="../media/image85.png"/><Relationship Id="rId14" Type="http://schemas.openxmlformats.org/officeDocument/2006/relationships/image" Target="../media/image90.svg"/><Relationship Id="rId22" Type="http://schemas.openxmlformats.org/officeDocument/2006/relationships/image" Target="../media/image98.svg"/></Relationships>
</file>

<file path=ppt/slides/_rels/slide5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s://arxiv.org/pdf/1607.06520.pdf" TargetMode="Externa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12.png"/><Relationship Id="rId2" Type="http://schemas.openxmlformats.org/officeDocument/2006/relationships/hyperlink" Target="https://arxiv.org/pdf/1607.06520.pdf" TargetMode="External"/><Relationship Id="rId1" Type="http://schemas.openxmlformats.org/officeDocument/2006/relationships/slideLayout" Target="../slideLayouts/slideLayout3.xml"/><Relationship Id="rId6" Type="http://schemas.openxmlformats.org/officeDocument/2006/relationships/image" Target="../media/image103.png"/><Relationship Id="rId11" Type="http://schemas.openxmlformats.org/officeDocument/2006/relationships/image" Target="../media/image111.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s>
</file>

<file path=ppt/slides/_rels/slide6.xml.rels><?xml version="1.0" encoding="UTF-8" standalone="yes"?>
<Relationships xmlns="http://schemas.openxmlformats.org/package/2006/relationships"><Relationship Id="rId2" Type="http://schemas.openxmlformats.org/officeDocument/2006/relationships/hyperlink" Target="https://arxiv.org/pdf/1301.3781.pdf" TargetMode="Externa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hyperlink" Target="https://www.aclweb.org/anthology/P19-1166.pdf" TargetMode="External"/><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hyperlink" Target="https://www.aclweb.org/anthology/P19-1166.pdf" TargetMode="External"/><Relationship Id="rId2" Type="http://schemas.openxmlformats.org/officeDocument/2006/relationships/hyperlink" Target="https://www.aclweb.org/anthology/N19-1061.pdf" TargetMode="Externa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14.png"/><Relationship Id="rId1" Type="http://schemas.openxmlformats.org/officeDocument/2006/relationships/slideLayout" Target="../slideLayouts/slideLayout3.xml"/><Relationship Id="rId4" Type="http://schemas.openxmlformats.org/officeDocument/2006/relationships/image" Target="../media/image58.svg"/></Relationships>
</file>

<file path=ppt/slides/_rels/slide6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hyperlink" Target="https://www.pnas.org/content/pnas/115/16/E3635.full.pdf" TargetMode="External"/><Relationship Id="rId1" Type="http://schemas.openxmlformats.org/officeDocument/2006/relationships/slideLayout" Target="../slideLayouts/slideLayout3.xml"/><Relationship Id="rId4" Type="http://schemas.openxmlformats.org/officeDocument/2006/relationships/image" Target="../media/image117.png"/></Relationships>
</file>

<file path=ppt/slides/_rels/slide6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hyperlink" Target="https://www.pnas.org/content/pnas/115/16/E3635.full.pdf" TargetMode="Externa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hyperlink" Target="https://arxiv.org/pdf/1301.3781.pdf" TargetMode="External"/><Relationship Id="rId2" Type="http://schemas.openxmlformats.org/officeDocument/2006/relationships/image" Target="../media/image108.png"/><Relationship Id="rId1" Type="http://schemas.openxmlformats.org/officeDocument/2006/relationships/slideLayout" Target="../slideLayouts/slideLayout4.xml"/><Relationship Id="rId5" Type="http://schemas.openxmlformats.org/officeDocument/2006/relationships/image" Target="../media/image110.png"/><Relationship Id="rId4" Type="http://schemas.openxmlformats.org/officeDocument/2006/relationships/image" Target="../media/image109.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141.png"/><Relationship Id="rId1" Type="http://schemas.openxmlformats.org/officeDocument/2006/relationships/slideLayout" Target="../slideLayouts/slideLayout4.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E9462-2E8A-4069-9BD7-720964E16931}"/>
              </a:ext>
            </a:extLst>
          </p:cNvPr>
          <p:cNvSpPr>
            <a:spLocks noGrp="1"/>
          </p:cNvSpPr>
          <p:nvPr>
            <p:ph type="ctrTitle"/>
          </p:nvPr>
        </p:nvSpPr>
        <p:spPr/>
        <p:txBody>
          <a:bodyPr/>
          <a:lstStyle/>
          <a:p>
            <a:r>
              <a:rPr lang="en-US" b="1" dirty="0"/>
              <a:t>What’s In A Word? (II)</a:t>
            </a:r>
          </a:p>
        </p:txBody>
      </p:sp>
      <p:sp>
        <p:nvSpPr>
          <p:cNvPr id="3" name="Subtitle 2">
            <a:extLst>
              <a:ext uri="{FF2B5EF4-FFF2-40B4-BE49-F238E27FC236}">
                <a16:creationId xmlns:a16="http://schemas.microsoft.com/office/drawing/2014/main" id="{065C7452-5743-4F4A-9B65-4D5F146FE98B}"/>
              </a:ext>
            </a:extLst>
          </p:cNvPr>
          <p:cNvSpPr>
            <a:spLocks noGrp="1"/>
          </p:cNvSpPr>
          <p:nvPr>
            <p:ph type="subTitle" idx="1"/>
          </p:nvPr>
        </p:nvSpPr>
        <p:spPr/>
        <p:txBody>
          <a:bodyPr/>
          <a:lstStyle/>
          <a:p>
            <a:r>
              <a:rPr lang="en-US" dirty="0"/>
              <a:t>Lecture 3: Optimization, Evaluation, and Bias in Word Vectors</a:t>
            </a:r>
          </a:p>
        </p:txBody>
      </p:sp>
    </p:spTree>
    <p:extLst>
      <p:ext uri="{BB962C8B-B14F-4D97-AF65-F5344CB8AC3E}">
        <p14:creationId xmlns:p14="http://schemas.microsoft.com/office/powerpoint/2010/main" val="3633636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2534C77-C111-45D7-AA8D-B50ADE528FE8}"/>
              </a:ext>
            </a:extLst>
          </p:cNvPr>
          <p:cNvSpPr/>
          <p:nvPr/>
        </p:nvSpPr>
        <p:spPr>
          <a:xfrm>
            <a:off x="5564353" y="2938574"/>
            <a:ext cx="1038465" cy="980852"/>
          </a:xfrm>
          <a:prstGeom prst="rect">
            <a:avLst/>
          </a:prstGeom>
          <a:solidFill>
            <a:srgbClr val="D73F0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3F41A52-062A-48B6-98E4-65E3A1275955}"/>
                  </a:ext>
                </a:extLst>
              </p:cNvPr>
              <p:cNvSpPr>
                <a:spLocks noGrp="1"/>
              </p:cNvSpPr>
              <p:nvPr>
                <p:ph type="title"/>
              </p:nvPr>
            </p:nvSpPr>
            <p:spPr/>
            <p:txBody>
              <a:bodyPr/>
              <a:lstStyle/>
              <a:p>
                <a:pPr marL="0" lvl="1" algn="l">
                  <a:lnSpc>
                    <a:spcPct val="100000"/>
                  </a:lnSpc>
                </a:pPr>
                <a:r>
                  <a:rPr lang="en-US" sz="2400" dirty="0">
                    <a:latin typeface="Avenir Next LT Pro" panose="020B0504020202020204" pitchFamily="34" charset="0"/>
                  </a:rPr>
                  <a:t>Derivation for </a:t>
                </a:r>
                <a14:m>
                  <m:oMath xmlns:m="http://schemas.openxmlformats.org/officeDocument/2006/math">
                    <m:sSub>
                      <m:sSubPr>
                        <m:ctrlPr>
                          <a:rPr lang="en-US" sz="2400" b="0" i="1" smtClean="0">
                            <a:latin typeface="Cambria Math" panose="02040503050406030204" pitchFamily="18" charset="0"/>
                          </a:rPr>
                        </m:ctrlPr>
                      </m:sSubPr>
                      <m:e>
                        <m:r>
                          <m:rPr>
                            <m:sty m:val="p"/>
                          </m:rPr>
                          <a:rPr lang="en-US" sz="2400" smtClean="0">
                            <a:latin typeface="Cambria Math" panose="02040503050406030204" pitchFamily="18" charset="0"/>
                          </a:rPr>
                          <m:t>∇</m:t>
                        </m:r>
                      </m:e>
                      <m: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𝑡</m:t>
                            </m:r>
                          </m:sub>
                        </m:sSub>
                      </m:sub>
                    </m:sSub>
                    <m:r>
                      <m:rPr>
                        <m:sty m:val="p"/>
                      </m:rPr>
                      <a:rPr lang="en-US" sz="2400">
                        <a:latin typeface="Cambria Math" panose="02040503050406030204" pitchFamily="18" charset="0"/>
                      </a:rPr>
                      <m:t>log</m:t>
                    </m:r>
                    <m:r>
                      <a:rPr lang="en-US" sz="2400" i="1">
                        <a:latin typeface="Cambria Math" panose="02040503050406030204" pitchFamily="18" charset="0"/>
                      </a:rPr>
                      <m:t>⁡</m:t>
                    </m:r>
                    <m:r>
                      <m:rPr>
                        <m:sty m:val="p"/>
                      </m:rPr>
                      <a:rPr lang="en-US" sz="2400">
                        <a:latin typeface="Cambria Math" panose="02040503050406030204" pitchFamily="18" charset="0"/>
                      </a:rPr>
                      <m:t>P</m:t>
                    </m:r>
                    <m:d>
                      <m:dPr>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w</m:t>
                            </m:r>
                          </m:e>
                          <m:sub>
                            <m:r>
                              <m:rPr>
                                <m:sty m:val="p"/>
                              </m:rPr>
                              <a:rPr lang="en-US" sz="2400">
                                <a:latin typeface="Cambria Math" panose="02040503050406030204" pitchFamily="18" charset="0"/>
                              </a:rPr>
                              <m:t>t</m:t>
                            </m:r>
                            <m:r>
                              <a:rPr lang="en-US" sz="2400">
                                <a:latin typeface="Cambria Math" panose="02040503050406030204" pitchFamily="18" charset="0"/>
                              </a:rPr>
                              <m:t>+</m:t>
                            </m:r>
                            <m:r>
                              <m:rPr>
                                <m:sty m:val="p"/>
                              </m:rPr>
                              <a:rPr lang="en-US" sz="2400">
                                <a:latin typeface="Cambria Math" panose="02040503050406030204" pitchFamily="18" charset="0"/>
                              </a:rPr>
                              <m:t>j</m:t>
                            </m:r>
                          </m:sub>
                        </m:sSub>
                        <m:r>
                          <a:rPr lang="en-US" sz="2400">
                            <a:latin typeface="Cambria Math" panose="02040503050406030204" pitchFamily="18" charset="0"/>
                          </a:rPr>
                          <m:t> </m:t>
                        </m:r>
                      </m:e>
                    </m:d>
                    <m:r>
                      <a:rPr lang="en-US" sz="2400">
                        <a:latin typeface="Cambria Math" panose="02040503050406030204" pitchFamily="18" charset="0"/>
                      </a:rPr>
                      <m:t> </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w</m:t>
                        </m:r>
                      </m:e>
                      <m:sub>
                        <m:r>
                          <m:rPr>
                            <m:sty m:val="p"/>
                          </m:rPr>
                          <a:rPr lang="en-US" sz="2400">
                            <a:latin typeface="Cambria Math" panose="02040503050406030204" pitchFamily="18" charset="0"/>
                          </a:rPr>
                          <m:t>t</m:t>
                        </m:r>
                      </m:sub>
                    </m:sSub>
                    <m:r>
                      <a:rPr lang="en-US" sz="2400">
                        <a:latin typeface="Cambria Math" panose="02040503050406030204" pitchFamily="18" charset="0"/>
                      </a:rPr>
                      <m:t>;</m:t>
                    </m:r>
                    <m:r>
                      <a:rPr lang="en-US" sz="2400" i="1">
                        <a:latin typeface="Cambria Math" panose="02040503050406030204" pitchFamily="18" charset="0"/>
                      </a:rPr>
                      <m:t>𝜃</m:t>
                    </m:r>
                    <m:r>
                      <a:rPr lang="en-US" sz="2400" i="1">
                        <a:latin typeface="Cambria Math" panose="02040503050406030204" pitchFamily="18" charset="0"/>
                      </a:rPr>
                      <m:t>)</m:t>
                    </m:r>
                  </m:oMath>
                </a14:m>
                <a:r>
                  <a:rPr lang="en-US" sz="2400" dirty="0">
                    <a:latin typeface="Avenir Next LT Pro" panose="020B0504020202020204" pitchFamily="34" charset="0"/>
                  </a:rPr>
                  <a:t> on screen.</a:t>
                </a:r>
              </a:p>
            </p:txBody>
          </p:sp>
        </mc:Choice>
        <mc:Fallback xmlns="">
          <p:sp>
            <p:nvSpPr>
              <p:cNvPr id="2" name="Title 1">
                <a:extLst>
                  <a:ext uri="{FF2B5EF4-FFF2-40B4-BE49-F238E27FC236}">
                    <a16:creationId xmlns:a16="http://schemas.microsoft.com/office/drawing/2014/main" id="{C3F41A52-062A-48B6-98E4-65E3A1275955}"/>
                  </a:ext>
                </a:extLst>
              </p:cNvPr>
              <p:cNvSpPr>
                <a:spLocks noGrp="1" noRot="1" noChangeAspect="1" noMove="1" noResize="1" noEditPoints="1" noAdjustHandles="1" noChangeArrowheads="1" noChangeShapeType="1" noTextEdit="1"/>
              </p:cNvSpPr>
              <p:nvPr>
                <p:ph type="title"/>
              </p:nvPr>
            </p:nvSpPr>
            <p:spPr>
              <a:blipFill>
                <a:blip r:embed="rId2"/>
                <a:stretch>
                  <a:fillRect t="-29310" b="-53448"/>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2220395C-AA8B-4CC8-9834-53213073A100}"/>
              </a:ext>
            </a:extLst>
          </p:cNvPr>
          <p:cNvSpPr>
            <a:spLocks noGrp="1"/>
          </p:cNvSpPr>
          <p:nvPr>
            <p:ph type="sldNum" sz="quarter" idx="4"/>
          </p:nvPr>
        </p:nvSpPr>
        <p:spPr/>
        <p:txBody>
          <a:bodyPr/>
          <a:lstStyle/>
          <a:p>
            <a:fld id="{02C8B7B2-9496-47E5-990F-169BD0B1DE6A}" type="slidenum">
              <a:rPr lang="en-US" smtClean="0"/>
              <a:t>10</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738973-0A13-4A8C-894A-7A59878D4C7A}"/>
                  </a:ext>
                </a:extLst>
              </p:cNvPr>
              <p:cNvSpPr txBox="1"/>
              <p:nvPr/>
            </p:nvSpPr>
            <p:spPr>
              <a:xfrm>
                <a:off x="-245666" y="2710694"/>
                <a:ext cx="12401090" cy="14366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rPr>
                          </m:ctrlPr>
                        </m:sSubPr>
                        <m:e>
                          <m:r>
                            <m:rPr>
                              <m:sty m:val="p"/>
                            </m:rPr>
                            <a:rPr lang="en-US" sz="3600" b="0" i="0" smtClean="0">
                              <a:latin typeface="Cambria Math" panose="02040503050406030204" pitchFamily="18" charset="0"/>
                            </a:rPr>
                            <m:t>∇</m:t>
                          </m:r>
                        </m:e>
                        <m:sub>
                          <m:acc>
                            <m:accPr>
                              <m:chr m:val="⃗"/>
                              <m:ctrlPr>
                                <a:rPr lang="en-US" sz="3600" b="0" i="1" smtClean="0">
                                  <a:latin typeface="Cambria Math" panose="02040503050406030204" pitchFamily="18" charset="0"/>
                                </a:rPr>
                              </m:ctrlPr>
                            </m:accPr>
                            <m:e>
                              <m:sSub>
                                <m:sSubPr>
                                  <m:ctrlPr>
                                    <a:rPr lang="en-US" sz="3600" i="1">
                                      <a:latin typeface="Cambria Math" panose="02040503050406030204" pitchFamily="18" charset="0"/>
                                    </a:rPr>
                                  </m:ctrlPr>
                                </m:sSubPr>
                                <m:e>
                                  <m:r>
                                    <a:rPr lang="en-US" sz="3600" i="1">
                                      <a:latin typeface="Cambria Math" panose="02040503050406030204" pitchFamily="18" charset="0"/>
                                    </a:rPr>
                                    <m:t>𝑣</m:t>
                                  </m:r>
                                </m:e>
                                <m:sub>
                                  <m:r>
                                    <a:rPr lang="en-US" sz="3600" i="1">
                                      <a:latin typeface="Cambria Math" panose="02040503050406030204" pitchFamily="18" charset="0"/>
                                    </a:rPr>
                                    <m:t>𝑡</m:t>
                                  </m:r>
                                </m:sub>
                              </m:sSub>
                            </m:e>
                          </m:acc>
                        </m:sub>
                      </m:sSub>
                      <m:r>
                        <a:rPr lang="en-US" sz="3600" b="0" i="1" smtClean="0">
                          <a:latin typeface="Cambria Math" panose="02040503050406030204" pitchFamily="18" charset="0"/>
                        </a:rPr>
                        <m:t> </m:t>
                      </m:r>
                      <m:r>
                        <m:rPr>
                          <m:sty m:val="p"/>
                        </m:rPr>
                        <a:rPr lang="en-US" sz="3600">
                          <a:latin typeface="Cambria Math" panose="02040503050406030204" pitchFamily="18" charset="0"/>
                        </a:rPr>
                        <m:t>log</m:t>
                      </m:r>
                      <m:r>
                        <a:rPr lang="en-US" sz="3600" i="1">
                          <a:latin typeface="Cambria Math" panose="02040503050406030204" pitchFamily="18" charset="0"/>
                        </a:rPr>
                        <m:t>⁡</m:t>
                      </m:r>
                      <m:r>
                        <m:rPr>
                          <m:sty m:val="p"/>
                        </m:rPr>
                        <a:rPr lang="en-US" sz="3600">
                          <a:latin typeface="Cambria Math" panose="02040503050406030204" pitchFamily="18" charset="0"/>
                        </a:rPr>
                        <m:t>P</m:t>
                      </m:r>
                      <m:d>
                        <m:dPr>
                          <m:endChr m:val="|"/>
                          <m:ctrlPr>
                            <a:rPr lang="en-US" sz="3600" i="1">
                              <a:latin typeface="Cambria Math" panose="02040503050406030204" pitchFamily="18" charset="0"/>
                            </a:rPr>
                          </m:ctrlPr>
                        </m:dPr>
                        <m:e>
                          <m:sSub>
                            <m:sSubPr>
                              <m:ctrlPr>
                                <a:rPr lang="en-US" sz="3600" i="1">
                                  <a:latin typeface="Cambria Math" panose="02040503050406030204" pitchFamily="18" charset="0"/>
                                </a:rPr>
                              </m:ctrlPr>
                            </m:sSubPr>
                            <m:e>
                              <m:r>
                                <m:rPr>
                                  <m:sty m:val="p"/>
                                </m:rPr>
                                <a:rPr lang="en-US" sz="3600">
                                  <a:latin typeface="Cambria Math" panose="02040503050406030204" pitchFamily="18" charset="0"/>
                                </a:rPr>
                                <m:t>w</m:t>
                              </m:r>
                            </m:e>
                            <m:sub>
                              <m:r>
                                <m:rPr>
                                  <m:sty m:val="p"/>
                                </m:rPr>
                                <a:rPr lang="en-US" sz="3600">
                                  <a:latin typeface="Cambria Math" panose="02040503050406030204" pitchFamily="18" charset="0"/>
                                </a:rPr>
                                <m:t>t</m:t>
                              </m:r>
                              <m:r>
                                <a:rPr lang="en-US" sz="3600">
                                  <a:latin typeface="Cambria Math" panose="02040503050406030204" pitchFamily="18" charset="0"/>
                                </a:rPr>
                                <m:t>+</m:t>
                              </m:r>
                              <m:r>
                                <m:rPr>
                                  <m:sty m:val="p"/>
                                </m:rPr>
                                <a:rPr lang="en-US" sz="3600">
                                  <a:latin typeface="Cambria Math" panose="02040503050406030204" pitchFamily="18" charset="0"/>
                                </a:rPr>
                                <m:t>j</m:t>
                              </m:r>
                            </m:sub>
                          </m:sSub>
                          <m:r>
                            <a:rPr lang="en-US" sz="3600">
                              <a:latin typeface="Cambria Math" panose="02040503050406030204" pitchFamily="18" charset="0"/>
                            </a:rPr>
                            <m:t> </m:t>
                          </m:r>
                        </m:e>
                      </m:d>
                      <m:r>
                        <a:rPr lang="en-US" sz="3600">
                          <a:latin typeface="Cambria Math" panose="02040503050406030204" pitchFamily="18" charset="0"/>
                        </a:rPr>
                        <m:t> </m:t>
                      </m:r>
                      <m:sSub>
                        <m:sSubPr>
                          <m:ctrlPr>
                            <a:rPr lang="en-US" sz="3600" i="1">
                              <a:latin typeface="Cambria Math" panose="02040503050406030204" pitchFamily="18" charset="0"/>
                            </a:rPr>
                          </m:ctrlPr>
                        </m:sSubPr>
                        <m:e>
                          <m:r>
                            <m:rPr>
                              <m:sty m:val="p"/>
                            </m:rPr>
                            <a:rPr lang="en-US" sz="3600">
                              <a:latin typeface="Cambria Math" panose="02040503050406030204" pitchFamily="18" charset="0"/>
                            </a:rPr>
                            <m:t>w</m:t>
                          </m:r>
                        </m:e>
                        <m:sub>
                          <m:r>
                            <m:rPr>
                              <m:sty m:val="p"/>
                            </m:rPr>
                            <a:rPr lang="en-US" sz="3600">
                              <a:latin typeface="Cambria Math" panose="02040503050406030204" pitchFamily="18" charset="0"/>
                            </a:rPr>
                            <m:t>t</m:t>
                          </m:r>
                        </m:sub>
                      </m:sSub>
                      <m:r>
                        <a:rPr lang="en-US" sz="3600">
                          <a:latin typeface="Cambria Math" panose="02040503050406030204" pitchFamily="18" charset="0"/>
                        </a:rPr>
                        <m:t>;</m:t>
                      </m:r>
                      <m:r>
                        <a:rPr lang="en-US" sz="3600" i="1">
                          <a:latin typeface="Cambria Math" panose="02040503050406030204" pitchFamily="18" charset="0"/>
                        </a:rPr>
                        <m:t>𝜃</m:t>
                      </m:r>
                      <m:r>
                        <a:rPr lang="en-US" sz="3600" i="1">
                          <a:latin typeface="Cambria Math" panose="02040503050406030204" pitchFamily="18" charset="0"/>
                        </a:rPr>
                        <m:t>)= </m:t>
                      </m:r>
                      <m:sSub>
                        <m:sSubPr>
                          <m:ctrlPr>
                            <a:rPr lang="en-US" sz="3600" b="0" i="1" smtClean="0">
                              <a:latin typeface="Cambria Math" panose="02040503050406030204" pitchFamily="18" charset="0"/>
                            </a:rPr>
                          </m:ctrlPr>
                        </m:sSubPr>
                        <m:e>
                          <m:acc>
                            <m:accPr>
                              <m:chr m:val="⃗"/>
                              <m:ctrlPr>
                                <a:rPr lang="en-US" sz="3600" i="1">
                                  <a:latin typeface="Cambria Math" panose="02040503050406030204" pitchFamily="18" charset="0"/>
                                </a:rPr>
                              </m:ctrlPr>
                            </m:accPr>
                            <m:e>
                              <m:r>
                                <a:rPr lang="en-US" sz="3600" i="1">
                                  <a:latin typeface="Cambria Math" panose="02040503050406030204" pitchFamily="18" charset="0"/>
                                </a:rPr>
                                <m:t>𝑢</m:t>
                              </m:r>
                            </m:e>
                          </m:acc>
                        </m:e>
                        <m:sub>
                          <m:r>
                            <a:rPr lang="en-US" sz="3600" b="0" i="1" smtClean="0">
                              <a:latin typeface="Cambria Math" panose="02040503050406030204" pitchFamily="18" charset="0"/>
                            </a:rPr>
                            <m:t>𝑡</m:t>
                          </m:r>
                          <m:r>
                            <a:rPr lang="en-US" sz="3600" b="0" i="1" smtClean="0">
                              <a:latin typeface="Cambria Math" panose="02040503050406030204" pitchFamily="18" charset="0"/>
                            </a:rPr>
                            <m:t>+</m:t>
                          </m:r>
                          <m:r>
                            <a:rPr lang="en-US" sz="3600" b="0" i="1" smtClean="0">
                              <a:latin typeface="Cambria Math" panose="02040503050406030204" pitchFamily="18" charset="0"/>
                            </a:rPr>
                            <m:t>𝑗</m:t>
                          </m:r>
                        </m:sub>
                      </m:sSub>
                      <m:r>
                        <a:rPr lang="en-US" sz="3600" b="0" i="1" smtClean="0">
                          <a:latin typeface="Cambria Math" panose="02040503050406030204" pitchFamily="18" charset="0"/>
                        </a:rPr>
                        <m:t>  −  </m:t>
                      </m:r>
                      <m:nary>
                        <m:naryPr>
                          <m:chr m:val="∑"/>
                          <m:supHide m:val="on"/>
                          <m:ctrlPr>
                            <a:rPr lang="en-US" sz="3600" b="0" i="1" smtClean="0">
                              <a:latin typeface="Cambria Math" panose="02040503050406030204" pitchFamily="18" charset="0"/>
                            </a:rPr>
                          </m:ctrlPr>
                        </m:naryPr>
                        <m:sub>
                          <m:r>
                            <m:rPr>
                              <m:brk m:alnAt="7"/>
                            </m:rPr>
                            <a:rPr lang="en-US" sz="3600" b="0" i="1" smtClean="0">
                              <a:latin typeface="Cambria Math" panose="02040503050406030204" pitchFamily="18" charset="0"/>
                            </a:rPr>
                            <m:t>𝑘</m:t>
                          </m:r>
                        </m:sub>
                        <m:sup/>
                        <m:e>
                          <m:r>
                            <a:rPr lang="en-US" sz="3600" b="0" i="1" smtClean="0">
                              <a:latin typeface="Cambria Math" panose="02040503050406030204" pitchFamily="18" charset="0"/>
                            </a:rPr>
                            <m:t>𝑃</m:t>
                          </m:r>
                          <m:d>
                            <m:dPr>
                              <m:endChr m:val="|"/>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𝑤</m:t>
                                  </m:r>
                                </m:e>
                                <m:sub>
                                  <m:r>
                                    <a:rPr lang="en-US" sz="3600" b="0" i="1" smtClean="0">
                                      <a:latin typeface="Cambria Math" panose="02040503050406030204" pitchFamily="18" charset="0"/>
                                    </a:rPr>
                                    <m:t>𝑘</m:t>
                                  </m:r>
                                </m:sub>
                              </m:sSub>
                            </m:e>
                          </m:d>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𝑤</m:t>
                              </m:r>
                            </m:e>
                            <m:sub>
                              <m:r>
                                <a:rPr lang="en-US" sz="3600" b="0" i="1" smtClean="0">
                                  <a:latin typeface="Cambria Math" panose="02040503050406030204" pitchFamily="18" charset="0"/>
                                </a:rPr>
                                <m:t>𝑡</m:t>
                              </m:r>
                            </m:sub>
                          </m:sSub>
                          <m:r>
                            <a:rPr lang="en-US" sz="3600" b="0" i="1" smtClean="0">
                              <a:latin typeface="Cambria Math" panose="02040503050406030204" pitchFamily="18" charset="0"/>
                            </a:rPr>
                            <m:t>;</m:t>
                          </m:r>
                          <m:r>
                            <a:rPr lang="en-US" sz="3600" b="0" i="1" smtClean="0">
                              <a:latin typeface="Cambria Math" panose="02040503050406030204" pitchFamily="18" charset="0"/>
                            </a:rPr>
                            <m:t>𝜃</m:t>
                          </m:r>
                          <m:r>
                            <a:rPr lang="en-US" sz="3600" b="0" i="1" smtClean="0">
                              <a:latin typeface="Cambria Math" panose="02040503050406030204" pitchFamily="18" charset="0"/>
                            </a:rPr>
                            <m:t>) </m:t>
                          </m:r>
                          <m:acc>
                            <m:accPr>
                              <m:chr m:val="⃗"/>
                              <m:ctrlPr>
                                <a:rPr lang="en-US" sz="3600" b="0" i="1" smtClean="0">
                                  <a:latin typeface="Cambria Math" panose="02040503050406030204" pitchFamily="18" charset="0"/>
                                </a:rPr>
                              </m:ctrlPr>
                            </m:accPr>
                            <m:e>
                              <m:sSub>
                                <m:sSubPr>
                                  <m:ctrlPr>
                                    <a:rPr lang="en-US" sz="3600" i="1">
                                      <a:latin typeface="Cambria Math" panose="02040503050406030204" pitchFamily="18" charset="0"/>
                                    </a:rPr>
                                  </m:ctrlPr>
                                </m:sSubPr>
                                <m:e>
                                  <m:r>
                                    <a:rPr lang="en-US" sz="3600" i="1">
                                      <a:latin typeface="Cambria Math" panose="02040503050406030204" pitchFamily="18" charset="0"/>
                                    </a:rPr>
                                    <m:t>𝑢</m:t>
                                  </m:r>
                                </m:e>
                                <m:sub>
                                  <m:r>
                                    <a:rPr lang="en-US" sz="3600" i="1">
                                      <a:latin typeface="Cambria Math" panose="02040503050406030204" pitchFamily="18" charset="0"/>
                                    </a:rPr>
                                    <m:t>𝑘</m:t>
                                  </m:r>
                                </m:sub>
                              </m:sSub>
                            </m:e>
                          </m:acc>
                          <m:r>
                            <a:rPr lang="en-US" sz="3600" b="0" i="1" smtClean="0">
                              <a:latin typeface="Cambria Math" panose="02040503050406030204" pitchFamily="18" charset="0"/>
                            </a:rPr>
                            <m:t> </m:t>
                          </m:r>
                        </m:e>
                      </m:nary>
                    </m:oMath>
                  </m:oMathPara>
                </a14:m>
                <a:endParaRPr lang="en-US" sz="3600" dirty="0"/>
              </a:p>
            </p:txBody>
          </p:sp>
        </mc:Choice>
        <mc:Fallback xmlns="">
          <p:sp>
            <p:nvSpPr>
              <p:cNvPr id="6" name="TextBox 5">
                <a:extLst>
                  <a:ext uri="{FF2B5EF4-FFF2-40B4-BE49-F238E27FC236}">
                    <a16:creationId xmlns:a16="http://schemas.microsoft.com/office/drawing/2014/main" id="{22738973-0A13-4A8C-894A-7A59878D4C7A}"/>
                  </a:ext>
                </a:extLst>
              </p:cNvPr>
              <p:cNvSpPr txBox="1">
                <a:spLocks noRot="1" noChangeAspect="1" noMove="1" noResize="1" noEditPoints="1" noAdjustHandles="1" noChangeArrowheads="1" noChangeShapeType="1" noTextEdit="1"/>
              </p:cNvSpPr>
              <p:nvPr/>
            </p:nvSpPr>
            <p:spPr>
              <a:xfrm>
                <a:off x="-245666" y="2710694"/>
                <a:ext cx="12401090" cy="1436612"/>
              </a:xfrm>
              <a:prstGeom prst="rect">
                <a:avLst/>
              </a:prstGeom>
              <a:blipFill>
                <a:blip r:embed="rId3"/>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2F70E61-1C24-40A2-84C6-6B7F25C7BA6A}"/>
              </a:ext>
            </a:extLst>
          </p:cNvPr>
          <p:cNvSpPr txBox="1"/>
          <p:nvPr/>
        </p:nvSpPr>
        <p:spPr>
          <a:xfrm>
            <a:off x="5160250" y="2159280"/>
            <a:ext cx="1846669" cy="646331"/>
          </a:xfrm>
          <a:prstGeom prst="rect">
            <a:avLst/>
          </a:prstGeom>
          <a:noFill/>
        </p:spPr>
        <p:txBody>
          <a:bodyPr wrap="square">
            <a:spAutoFit/>
          </a:bodyPr>
          <a:lstStyle/>
          <a:p>
            <a:pPr algn="ctr"/>
            <a:r>
              <a:rPr lang="en-US" dirty="0">
                <a:solidFill>
                  <a:srgbClr val="D73F09"/>
                </a:solidFill>
                <a:latin typeface="Avenir Next LT Pro" panose="020B0504020202020204" pitchFamily="34" charset="0"/>
              </a:rPr>
              <a:t>Vector of context word</a:t>
            </a:r>
          </a:p>
        </p:txBody>
      </p:sp>
      <p:sp>
        <p:nvSpPr>
          <p:cNvPr id="9" name="TextBox 8">
            <a:extLst>
              <a:ext uri="{FF2B5EF4-FFF2-40B4-BE49-F238E27FC236}">
                <a16:creationId xmlns:a16="http://schemas.microsoft.com/office/drawing/2014/main" id="{DBFD0330-B42E-479C-B52C-0605F4F3AD0C}"/>
              </a:ext>
            </a:extLst>
          </p:cNvPr>
          <p:cNvSpPr txBox="1"/>
          <p:nvPr/>
        </p:nvSpPr>
        <p:spPr>
          <a:xfrm>
            <a:off x="8170929" y="4251189"/>
            <a:ext cx="2727443" cy="369332"/>
          </a:xfrm>
          <a:prstGeom prst="rect">
            <a:avLst/>
          </a:prstGeom>
          <a:noFill/>
        </p:spPr>
        <p:txBody>
          <a:bodyPr wrap="square">
            <a:spAutoFit/>
          </a:bodyPr>
          <a:lstStyle/>
          <a:p>
            <a:pPr algn="ctr"/>
            <a:r>
              <a:rPr lang="en-US" dirty="0">
                <a:solidFill>
                  <a:srgbClr val="D73F09"/>
                </a:solidFill>
                <a:latin typeface="Avenir Next LT Pro" panose="020B0504020202020204" pitchFamily="34" charset="0"/>
              </a:rPr>
              <a:t>Expected prediction</a:t>
            </a:r>
          </a:p>
        </p:txBody>
      </p:sp>
      <p:sp>
        <p:nvSpPr>
          <p:cNvPr id="10" name="Rectangle 9">
            <a:extLst>
              <a:ext uri="{FF2B5EF4-FFF2-40B4-BE49-F238E27FC236}">
                <a16:creationId xmlns:a16="http://schemas.microsoft.com/office/drawing/2014/main" id="{C624EAE1-61BE-4BEC-B071-417C5DD30A76}"/>
              </a:ext>
            </a:extLst>
          </p:cNvPr>
          <p:cNvSpPr/>
          <p:nvPr/>
        </p:nvSpPr>
        <p:spPr>
          <a:xfrm>
            <a:off x="7294062" y="2606811"/>
            <a:ext cx="3987082" cy="1540495"/>
          </a:xfrm>
          <a:prstGeom prst="rect">
            <a:avLst/>
          </a:prstGeom>
          <a:solidFill>
            <a:srgbClr val="D73F0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24462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F47C49-3B74-4269-AE84-AD36FAD33BF5}"/>
              </a:ext>
            </a:extLst>
          </p:cNvPr>
          <p:cNvSpPr>
            <a:spLocks noGrp="1"/>
          </p:cNvSpPr>
          <p:nvPr>
            <p:ph type="sldNum" sz="quarter" idx="11"/>
          </p:nvPr>
        </p:nvSpPr>
        <p:spPr/>
        <p:txBody>
          <a:bodyPr/>
          <a:lstStyle/>
          <a:p>
            <a:fld id="{02C8B7B2-9496-47E5-990F-169BD0B1DE6A}" type="slidenum">
              <a:rPr lang="en-US" smtClean="0"/>
              <a:t>11</a:t>
            </a:fld>
            <a:endParaRPr lang="en-US"/>
          </a:p>
        </p:txBody>
      </p:sp>
      <p:sp>
        <p:nvSpPr>
          <p:cNvPr id="3" name="Text Placeholder 2">
            <a:extLst>
              <a:ext uri="{FF2B5EF4-FFF2-40B4-BE49-F238E27FC236}">
                <a16:creationId xmlns:a16="http://schemas.microsoft.com/office/drawing/2014/main" id="{F83298C5-B034-4E9D-9B0A-D4656B85506A}"/>
              </a:ext>
            </a:extLst>
          </p:cNvPr>
          <p:cNvSpPr>
            <a:spLocks noGrp="1"/>
          </p:cNvSpPr>
          <p:nvPr>
            <p:ph type="body" sz="quarter" idx="12"/>
          </p:nvPr>
        </p:nvSpPr>
        <p:spPr>
          <a:xfrm>
            <a:off x="2968625" y="390525"/>
            <a:ext cx="9084830" cy="5961063"/>
          </a:xfrm>
        </p:spPr>
        <p:txBody>
          <a:bodyPr/>
          <a:lstStyle/>
          <a:p>
            <a:r>
              <a:rPr lang="en-US" b="1" dirty="0"/>
              <a:t>Be able to answer:</a:t>
            </a:r>
            <a:endParaRPr lang="en-US" dirty="0"/>
          </a:p>
          <a:p>
            <a:pPr marL="914400" lvl="1" indent="-457200">
              <a:buFont typeface="Arial" panose="020B0604020202020204" pitchFamily="34" charset="0"/>
              <a:buChar char="•"/>
            </a:pPr>
            <a:r>
              <a:rPr lang="en-US" sz="3200" dirty="0"/>
              <a:t>How is word2vec optimized?</a:t>
            </a:r>
          </a:p>
          <a:p>
            <a:pPr marL="1371600" lvl="2" indent="-457200">
              <a:buFont typeface="Arial" panose="020B0604020202020204" pitchFamily="34" charset="0"/>
              <a:buChar char="•"/>
            </a:pPr>
            <a:r>
              <a:rPr lang="en-US" sz="3200" dirty="0"/>
              <a:t>What is Stochastic Gradient Descent?</a:t>
            </a:r>
          </a:p>
          <a:p>
            <a:pPr marL="1371600" lvl="2" indent="-457200">
              <a:buFont typeface="Arial" panose="020B0604020202020204" pitchFamily="34" charset="0"/>
              <a:buChar char="•"/>
            </a:pPr>
            <a:r>
              <a:rPr lang="en-US" sz="3200" dirty="0"/>
              <a:t>Why is the word2vec objective inefficient and how can this shortcoming be mitigated? </a:t>
            </a:r>
          </a:p>
          <a:p>
            <a:pPr marL="914400" lvl="1" indent="-457200">
              <a:buFont typeface="Arial" panose="020B0604020202020204" pitchFamily="34" charset="0"/>
              <a:buChar char="•"/>
            </a:pPr>
            <a:endParaRPr lang="en-US" sz="3200" dirty="0"/>
          </a:p>
          <a:p>
            <a:pPr marL="914400" lvl="1" indent="-457200">
              <a:buFont typeface="Arial" panose="020B0604020202020204" pitchFamily="34" charset="0"/>
              <a:buChar char="•"/>
            </a:pPr>
            <a:r>
              <a:rPr lang="en-US" sz="3200" dirty="0"/>
              <a:t>How are word vectors evaluated?</a:t>
            </a:r>
          </a:p>
          <a:p>
            <a:pPr marL="1371600" lvl="2" indent="-457200">
              <a:buFont typeface="Arial" panose="020B0604020202020204" pitchFamily="34" charset="0"/>
              <a:buChar char="•"/>
            </a:pPr>
            <a:r>
              <a:rPr lang="en-US" sz="2800" dirty="0"/>
              <a:t>Describe intrinsic vs extrinsic evaluation in NLP </a:t>
            </a:r>
          </a:p>
          <a:p>
            <a:pPr marL="1371600" lvl="2" indent="-457200">
              <a:buFont typeface="Arial" panose="020B0604020202020204" pitchFamily="34" charset="0"/>
              <a:buChar char="•"/>
            </a:pPr>
            <a:endParaRPr lang="en-US" sz="2800" dirty="0"/>
          </a:p>
          <a:p>
            <a:pPr marL="914400" lvl="1" indent="-457200">
              <a:buFont typeface="Arial" panose="020B0604020202020204" pitchFamily="34" charset="0"/>
              <a:buChar char="•"/>
            </a:pPr>
            <a:r>
              <a:rPr lang="en-US" sz="3200" dirty="0"/>
              <a:t>What are the dangers of learning from historic data and large corpuses?</a:t>
            </a:r>
            <a:endParaRPr lang="en-US" sz="3600" dirty="0"/>
          </a:p>
        </p:txBody>
      </p:sp>
    </p:spTree>
    <p:extLst>
      <p:ext uri="{BB962C8B-B14F-4D97-AF65-F5344CB8AC3E}">
        <p14:creationId xmlns:p14="http://schemas.microsoft.com/office/powerpoint/2010/main" val="2616156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657BC-3BD9-4028-88A2-D3B32A1B486B}"/>
              </a:ext>
            </a:extLst>
          </p:cNvPr>
          <p:cNvSpPr>
            <a:spLocks noGrp="1"/>
          </p:cNvSpPr>
          <p:nvPr>
            <p:ph type="title"/>
          </p:nvPr>
        </p:nvSpPr>
        <p:spPr/>
        <p:txBody>
          <a:bodyPr/>
          <a:lstStyle/>
          <a:p>
            <a:r>
              <a:rPr lang="en-US" dirty="0"/>
              <a:t>Word2Vec Training Algorithm (Gradient Descent)</a:t>
            </a:r>
          </a:p>
        </p:txBody>
      </p:sp>
      <p:sp>
        <p:nvSpPr>
          <p:cNvPr id="3" name="Slide Number Placeholder 2">
            <a:extLst>
              <a:ext uri="{FF2B5EF4-FFF2-40B4-BE49-F238E27FC236}">
                <a16:creationId xmlns:a16="http://schemas.microsoft.com/office/drawing/2014/main" id="{C31D497F-D9D8-4D71-A1F8-9FB0EE95EF41}"/>
              </a:ext>
            </a:extLst>
          </p:cNvPr>
          <p:cNvSpPr>
            <a:spLocks noGrp="1"/>
          </p:cNvSpPr>
          <p:nvPr>
            <p:ph type="sldNum" sz="quarter" idx="4"/>
          </p:nvPr>
        </p:nvSpPr>
        <p:spPr/>
        <p:txBody>
          <a:bodyPr/>
          <a:lstStyle/>
          <a:p>
            <a:fld id="{02C8B7B2-9496-47E5-990F-169BD0B1DE6A}" type="slidenum">
              <a:rPr lang="en-US" smtClean="0"/>
              <a:t>12</a:t>
            </a:fld>
            <a:endParaRPr lang="en-US"/>
          </a:p>
        </p:txBody>
      </p:sp>
      <p:grpSp>
        <p:nvGrpSpPr>
          <p:cNvPr id="15" name="Group 14">
            <a:extLst>
              <a:ext uri="{FF2B5EF4-FFF2-40B4-BE49-F238E27FC236}">
                <a16:creationId xmlns:a16="http://schemas.microsoft.com/office/drawing/2014/main" id="{E16DB394-193A-40CF-8BCE-83ABD6608CF8}"/>
              </a:ext>
            </a:extLst>
          </p:cNvPr>
          <p:cNvGrpSpPr/>
          <p:nvPr/>
        </p:nvGrpSpPr>
        <p:grpSpPr>
          <a:xfrm>
            <a:off x="640080" y="835698"/>
            <a:ext cx="11772761" cy="3154190"/>
            <a:chOff x="640080" y="1496291"/>
            <a:chExt cx="11772761" cy="3154190"/>
          </a:xfrm>
        </p:grpSpPr>
        <p:sp>
          <p:nvSpPr>
            <p:cNvPr id="14" name="Rectangle 13">
              <a:extLst>
                <a:ext uri="{FF2B5EF4-FFF2-40B4-BE49-F238E27FC236}">
                  <a16:creationId xmlns:a16="http://schemas.microsoft.com/office/drawing/2014/main" id="{E7A87842-714D-43E2-8C7B-0024973CB80B}"/>
                </a:ext>
              </a:extLst>
            </p:cNvPr>
            <p:cNvSpPr/>
            <p:nvPr/>
          </p:nvSpPr>
          <p:spPr>
            <a:xfrm>
              <a:off x="640080" y="1496291"/>
              <a:ext cx="10804125" cy="315419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9D16450-F98C-4373-A206-7326DAD2FA40}"/>
                    </a:ext>
                  </a:extLst>
                </p:cNvPr>
                <p:cNvSpPr txBox="1"/>
                <p:nvPr/>
              </p:nvSpPr>
              <p:spPr>
                <a:xfrm>
                  <a:off x="747795" y="1656279"/>
                  <a:ext cx="11038821" cy="551241"/>
                </a:xfrm>
                <a:prstGeom prst="rect">
                  <a:avLst/>
                </a:prstGeom>
                <a:noFill/>
              </p:spPr>
              <p:txBody>
                <a:bodyPr wrap="square">
                  <a:spAutoFit/>
                </a:bodyPr>
                <a:lstStyle/>
                <a:p>
                  <a:pPr marL="0" lvl="1">
                    <a:lnSpc>
                      <a:spcPct val="100000"/>
                    </a:lnSpc>
                  </a:pPr>
                  <a:r>
                    <a:rPr lang="en-US" sz="2800" b="1" dirty="0">
                      <a:latin typeface="Avenir Next LT Pro" panose="020B0504020202020204" pitchFamily="34" charset="0"/>
                    </a:rPr>
                    <a:t>Initialize word vectors </a:t>
                  </a:r>
                  <a14:m>
                    <m:oMath xmlns:m="http://schemas.openxmlformats.org/officeDocument/2006/math">
                      <m:r>
                        <a:rPr lang="en-US" sz="2800" b="1" i="1" smtClean="0">
                          <a:latin typeface="Cambria Math" panose="02040503050406030204" pitchFamily="18" charset="0"/>
                        </a:rPr>
                        <m:t>𝜽</m:t>
                      </m:r>
                      <m:r>
                        <a:rPr lang="en-US" sz="2800" b="1" i="1" smtClean="0">
                          <a:latin typeface="Cambria Math" panose="02040503050406030204" pitchFamily="18" charset="0"/>
                        </a:rPr>
                        <m:t>=[ </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𝒗</m:t>
                          </m:r>
                        </m:e>
                        <m:sub>
                          <m:r>
                            <a:rPr lang="en-US" sz="2800" b="1" i="1" smtClean="0">
                              <a:latin typeface="Cambria Math" panose="02040503050406030204" pitchFamily="18" charset="0"/>
                            </a:rPr>
                            <m:t>𝟎</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𝒗</m:t>
                          </m:r>
                        </m:e>
                        <m:sub>
                          <m:d>
                            <m:dPr>
                              <m:begChr m:val="|"/>
                              <m:endChr m:val="|"/>
                              <m:ctrlPr>
                                <a:rPr lang="en-US" sz="2800" b="1" i="1" smtClean="0">
                                  <a:latin typeface="Cambria Math" panose="02040503050406030204" pitchFamily="18" charset="0"/>
                                </a:rPr>
                              </m:ctrlPr>
                            </m:dPr>
                            <m:e>
                              <m:r>
                                <a:rPr lang="en-US" sz="2800" b="1" i="1" smtClean="0">
                                  <a:latin typeface="Cambria Math" panose="02040503050406030204" pitchFamily="18" charset="0"/>
                                </a:rPr>
                                <m:t>𝑽</m:t>
                              </m:r>
                            </m:e>
                          </m:d>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𝒖</m:t>
                          </m:r>
                        </m:e>
                        <m:sub>
                          <m:r>
                            <a:rPr lang="en-US" sz="2800" b="1" i="1" smtClean="0">
                              <a:latin typeface="Cambria Math" panose="02040503050406030204" pitchFamily="18" charset="0"/>
                            </a:rPr>
                            <m:t>𝟎</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𝒖</m:t>
                          </m:r>
                        </m:e>
                        <m:sub>
                          <m:d>
                            <m:dPr>
                              <m:begChr m:val="|"/>
                              <m:endChr m:val="|"/>
                              <m:ctrlPr>
                                <a:rPr lang="en-US" sz="2800" b="1" i="1" smtClean="0">
                                  <a:latin typeface="Cambria Math" panose="02040503050406030204" pitchFamily="18" charset="0"/>
                                </a:rPr>
                              </m:ctrlPr>
                            </m:dPr>
                            <m:e>
                              <m:r>
                                <a:rPr lang="en-US" sz="2800" b="1" i="1" smtClean="0">
                                  <a:latin typeface="Cambria Math" panose="02040503050406030204" pitchFamily="18" charset="0"/>
                                </a:rPr>
                                <m:t>𝑽</m:t>
                              </m:r>
                            </m:e>
                          </m:d>
                        </m:sub>
                      </m:sSub>
                      <m:r>
                        <a:rPr lang="en-US" sz="2800" b="1" i="1" smtClean="0">
                          <a:latin typeface="Cambria Math" panose="02040503050406030204" pitchFamily="18" charset="0"/>
                        </a:rPr>
                        <m:t>]</m:t>
                      </m:r>
                    </m:oMath>
                  </a14:m>
                  <a:r>
                    <a:rPr lang="en-US" sz="2800" b="1" dirty="0">
                      <a:latin typeface="Avenir Next LT Pro" panose="020B0504020202020204" pitchFamily="34" charset="0"/>
                    </a:rPr>
                    <a:t> randomly </a:t>
                  </a:r>
                </a:p>
              </p:txBody>
            </p:sp>
          </mc:Choice>
          <mc:Fallback xmlns="">
            <p:sp>
              <p:nvSpPr>
                <p:cNvPr id="8" name="TextBox 7">
                  <a:extLst>
                    <a:ext uri="{FF2B5EF4-FFF2-40B4-BE49-F238E27FC236}">
                      <a16:creationId xmlns:a16="http://schemas.microsoft.com/office/drawing/2014/main" id="{09D16450-F98C-4373-A206-7326DAD2FA40}"/>
                    </a:ext>
                  </a:extLst>
                </p:cNvPr>
                <p:cNvSpPr txBox="1">
                  <a:spLocks noRot="1" noChangeAspect="1" noMove="1" noResize="1" noEditPoints="1" noAdjustHandles="1" noChangeArrowheads="1" noChangeShapeType="1" noTextEdit="1"/>
                </p:cNvSpPr>
                <p:nvPr/>
              </p:nvSpPr>
              <p:spPr>
                <a:xfrm>
                  <a:off x="747795" y="1656279"/>
                  <a:ext cx="11038821" cy="551241"/>
                </a:xfrm>
                <a:prstGeom prst="rect">
                  <a:avLst/>
                </a:prstGeom>
                <a:blipFill>
                  <a:blip r:embed="rId2"/>
                  <a:stretch>
                    <a:fillRect l="-1160" t="-10989" b="-24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8EF89A2-394B-412A-8515-9CF62A8FE6A9}"/>
                    </a:ext>
                  </a:extLst>
                </p:cNvPr>
                <p:cNvSpPr txBox="1"/>
                <p:nvPr/>
              </p:nvSpPr>
              <p:spPr>
                <a:xfrm>
                  <a:off x="1374020" y="2972461"/>
                  <a:ext cx="11038821" cy="961674"/>
                </a:xfrm>
                <a:prstGeom prst="rect">
                  <a:avLst/>
                </a:prstGeom>
                <a:noFill/>
              </p:spPr>
              <p:txBody>
                <a:bodyPr wrap="square">
                  <a:spAutoFit/>
                </a:bodyPr>
                <a:lstStyle/>
                <a:p>
                  <a:pPr marL="0" lvl="1"/>
                  <a:r>
                    <a:rPr lang="en-US" sz="2800" b="1" dirty="0">
                      <a:latin typeface="Avenir Next LT Pro" panose="020B0504020202020204" pitchFamily="34" charset="0"/>
                    </a:rPr>
                    <a:t>Compute </a:t>
                  </a:r>
                  <a14:m>
                    <m:oMath xmlns:m="http://schemas.openxmlformats.org/officeDocument/2006/math">
                      <m:sSub>
                        <m:sSubPr>
                          <m:ctrlPr>
                            <a:rPr lang="en-US" sz="2800" i="1">
                              <a:latin typeface="Cambria Math" panose="02040503050406030204" pitchFamily="18" charset="0"/>
                            </a:rPr>
                          </m:ctrlPr>
                        </m:sSubPr>
                        <m:e>
                          <m:r>
                            <m:rPr>
                              <m:sty m:val="p"/>
                            </m:rPr>
                            <a:rPr lang="en-US" sz="2800">
                              <a:latin typeface="Cambria Math" panose="02040503050406030204" pitchFamily="18" charset="0"/>
                            </a:rPr>
                            <m:t>∇</m:t>
                          </m:r>
                        </m:e>
                        <m:sub>
                          <m:r>
                            <a:rPr lang="en-US" sz="2800" i="1">
                              <a:latin typeface="Cambria Math" panose="02040503050406030204" pitchFamily="18" charset="0"/>
                            </a:rPr>
                            <m:t>𝜃</m:t>
                          </m:r>
                        </m:sub>
                      </m:sSub>
                      <m:r>
                        <a:rPr lang="en-US" sz="2800" i="1">
                          <a:latin typeface="Cambria Math" panose="02040503050406030204" pitchFamily="18" charset="0"/>
                        </a:rPr>
                        <m:t>𝐽</m:t>
                      </m:r>
                      <m:d>
                        <m:dPr>
                          <m:ctrlPr>
                            <a:rPr lang="en-US" sz="2800" i="1">
                              <a:latin typeface="Cambria Math" panose="02040503050406030204" pitchFamily="18" charset="0"/>
                            </a:rPr>
                          </m:ctrlPr>
                        </m:dPr>
                        <m:e>
                          <m:r>
                            <a:rPr lang="en-US" sz="2800" b="0" i="1" smtClean="0">
                              <a:latin typeface="Cambria Math" panose="02040503050406030204" pitchFamily="18" charset="0"/>
                            </a:rPr>
                            <m:t>𝐷</m:t>
                          </m:r>
                          <m:r>
                            <a:rPr lang="en-US" sz="2800" b="0" i="1" smtClean="0">
                              <a:latin typeface="Cambria Math" panose="02040503050406030204" pitchFamily="18" charset="0"/>
                            </a:rPr>
                            <m:t>;</m:t>
                          </m:r>
                          <m:r>
                            <a:rPr lang="en-US" sz="2800" i="1">
                              <a:latin typeface="Cambria Math" panose="02040503050406030204" pitchFamily="18" charset="0"/>
                            </a:rPr>
                            <m:t>𝜃</m:t>
                          </m:r>
                        </m:e>
                      </m:d>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b="0" i="1" smtClean="0">
                              <a:latin typeface="Cambria Math" panose="02040503050406030204" pitchFamily="18" charset="0"/>
                            </a:rPr>
                            <m:t>|</m:t>
                          </m:r>
                          <m:r>
                            <a:rPr lang="en-US" sz="2800" b="0" i="1" smtClean="0">
                              <a:latin typeface="Cambria Math" panose="02040503050406030204" pitchFamily="18" charset="0"/>
                            </a:rPr>
                            <m:t>𝐷</m:t>
                          </m:r>
                          <m:r>
                            <a:rPr lang="en-US" sz="2800" b="0" i="1" smtClean="0">
                              <a:latin typeface="Cambria Math" panose="02040503050406030204" pitchFamily="18" charset="0"/>
                            </a:rPr>
                            <m:t>|</m:t>
                          </m:r>
                        </m:den>
                      </m:f>
                      <m:nary>
                        <m:naryPr>
                          <m:chr m:val="∑"/>
                          <m:ctrlPr>
                            <a:rPr lang="en-US" sz="2800" i="1">
                              <a:latin typeface="Cambria Math" panose="02040503050406030204" pitchFamily="18" charset="0"/>
                            </a:rPr>
                          </m:ctrlPr>
                        </m:naryPr>
                        <m:sub>
                          <m:r>
                            <m:rPr>
                              <m:brk m:alnAt="23"/>
                            </m:rPr>
                            <a:rPr lang="en-US" sz="2800" i="1">
                              <a:latin typeface="Cambria Math" panose="02040503050406030204" pitchFamily="18" charset="0"/>
                            </a:rPr>
                            <m:t>𝑡</m:t>
                          </m:r>
                          <m:r>
                            <a:rPr lang="en-US" sz="2800" i="1">
                              <a:latin typeface="Cambria Math" panose="02040503050406030204" pitchFamily="18" charset="0"/>
                            </a:rPr>
                            <m:t>=</m:t>
                          </m:r>
                          <m:r>
                            <a:rPr lang="en-US" sz="2800" i="1">
                              <a:latin typeface="Cambria Math" panose="02040503050406030204" pitchFamily="18" charset="0"/>
                            </a:rPr>
                            <m:t>0</m:t>
                          </m:r>
                        </m:sub>
                        <m:sup>
                          <m:r>
                            <a:rPr lang="en-US" sz="2800" b="0" i="1" smtClean="0">
                              <a:latin typeface="Cambria Math" panose="02040503050406030204" pitchFamily="18" charset="0"/>
                            </a:rPr>
                            <m:t>|</m:t>
                          </m:r>
                          <m:r>
                            <a:rPr lang="en-US" sz="2800" b="0" i="1" smtClean="0">
                              <a:latin typeface="Cambria Math" panose="02040503050406030204" pitchFamily="18" charset="0"/>
                            </a:rPr>
                            <m:t>𝐷</m:t>
                          </m:r>
                          <m:r>
                            <a:rPr lang="en-US" sz="2800" b="0" i="1" smtClean="0">
                              <a:latin typeface="Cambria Math" panose="02040503050406030204" pitchFamily="18" charset="0"/>
                            </a:rPr>
                            <m:t>|</m:t>
                          </m:r>
                        </m:sup>
                        <m:e>
                          <m:nary>
                            <m:naryPr>
                              <m:chr m:val="∑"/>
                              <m:supHide m:val="on"/>
                              <m:ctrlPr>
                                <a:rPr lang="en-US" sz="2800" i="1">
                                  <a:latin typeface="Cambria Math" panose="02040503050406030204" pitchFamily="18" charset="0"/>
                                </a:rPr>
                              </m:ctrlPr>
                            </m:naryPr>
                            <m:sub>
                              <m:eqArr>
                                <m:eqArrPr>
                                  <m:ctrlPr>
                                    <a:rPr lang="en-US" sz="2800" i="1">
                                      <a:latin typeface="Cambria Math" panose="02040503050406030204" pitchFamily="18" charset="0"/>
                                    </a:rPr>
                                  </m:ctrlPr>
                                </m:eqArrPr>
                                <m:e>
                                  <m:r>
                                    <m:rPr>
                                      <m:brk m:alnAt="7"/>
                                    </m:rPr>
                                    <a:rPr lang="en-US" sz="2800" i="1">
                                      <a:latin typeface="Cambria Math" panose="02040503050406030204" pitchFamily="18" charset="0"/>
                                    </a:rPr>
                                    <m:t>−</m:t>
                                  </m:r>
                                  <m:r>
                                    <a:rPr lang="en-US" sz="2800" i="1">
                                      <a:latin typeface="Cambria Math" panose="02040503050406030204" pitchFamily="18" charset="0"/>
                                    </a:rPr>
                                    <m:t>𝑘</m:t>
                                  </m:r>
                                  <m:r>
                                    <a:rPr lang="en-US" sz="2800" i="1">
                                      <a:latin typeface="Cambria Math" panose="02040503050406030204" pitchFamily="18" charset="0"/>
                                    </a:rPr>
                                    <m:t>≤</m:t>
                                  </m:r>
                                  <m:r>
                                    <a:rPr lang="en-US" sz="2800" i="1">
                                      <a:latin typeface="Cambria Math" panose="02040503050406030204" pitchFamily="18" charset="0"/>
                                    </a:rPr>
                                    <m:t>𝑗</m:t>
                                  </m:r>
                                  <m:r>
                                    <a:rPr lang="en-US" sz="2800" i="1">
                                      <a:latin typeface="Cambria Math" panose="02040503050406030204" pitchFamily="18" charset="0"/>
                                    </a:rPr>
                                    <m:t>≤</m:t>
                                  </m:r>
                                  <m:r>
                                    <a:rPr lang="en-US" sz="2800" i="1">
                                      <a:latin typeface="Cambria Math" panose="02040503050406030204" pitchFamily="18" charset="0"/>
                                    </a:rPr>
                                    <m:t>𝑘</m:t>
                                  </m:r>
                                </m:e>
                                <m:e>
                                  <m:r>
                                    <a:rPr lang="en-US" sz="2800" i="1">
                                      <a:latin typeface="Cambria Math" panose="02040503050406030204" pitchFamily="18" charset="0"/>
                                    </a:rPr>
                                    <m:t>𝑗</m:t>
                                  </m:r>
                                  <m:r>
                                    <a:rPr lang="en-US" sz="2800" i="1">
                                      <a:latin typeface="Cambria Math" panose="02040503050406030204" pitchFamily="18" charset="0"/>
                                    </a:rPr>
                                    <m:t>≠</m:t>
                                  </m:r>
                                  <m:r>
                                    <a:rPr lang="en-US" sz="2800" i="1">
                                      <a:latin typeface="Cambria Math" panose="02040503050406030204" pitchFamily="18" charset="0"/>
                                    </a:rPr>
                                    <m:t>0</m:t>
                                  </m:r>
                                </m:e>
                              </m:eqArr>
                            </m:sub>
                            <m:sup/>
                            <m:e>
                              <m:sSub>
                                <m:sSubPr>
                                  <m:ctrlPr>
                                    <a:rPr lang="en-US" sz="2800" i="1">
                                      <a:latin typeface="Cambria Math" panose="02040503050406030204" pitchFamily="18" charset="0"/>
                                    </a:rPr>
                                  </m:ctrlPr>
                                </m:sSubPr>
                                <m:e>
                                  <m:r>
                                    <m:rPr>
                                      <m:sty m:val="p"/>
                                    </m:rPr>
                                    <a:rPr lang="en-US" sz="2800">
                                      <a:latin typeface="Cambria Math" panose="02040503050406030204" pitchFamily="18" charset="0"/>
                                    </a:rPr>
                                    <m:t>∇</m:t>
                                  </m:r>
                                </m:e>
                                <m:sub>
                                  <m:r>
                                    <a:rPr lang="en-US" sz="2800" i="1">
                                      <a:latin typeface="Cambria Math" panose="02040503050406030204" pitchFamily="18" charset="0"/>
                                    </a:rPr>
                                    <m:t>𝜃</m:t>
                                  </m:r>
                                </m:sub>
                              </m:sSub>
                              <m:r>
                                <a:rPr lang="en-US" sz="2800" i="1">
                                  <a:latin typeface="Cambria Math" panose="02040503050406030204" pitchFamily="18" charset="0"/>
                                </a:rPr>
                                <m:t> </m:t>
                              </m:r>
                              <m:r>
                                <m:rPr>
                                  <m:sty m:val="p"/>
                                </m:rPr>
                                <a:rPr lang="en-US" sz="2800">
                                  <a:latin typeface="Cambria Math" panose="02040503050406030204" pitchFamily="18" charset="0"/>
                                </a:rPr>
                                <m:t>log</m:t>
                              </m:r>
                              <m:r>
                                <a:rPr lang="en-US" sz="2800" i="1">
                                  <a:latin typeface="Cambria Math" panose="02040503050406030204" pitchFamily="18" charset="0"/>
                                </a:rPr>
                                <m:t>⁡</m:t>
                              </m:r>
                              <m:r>
                                <m:rPr>
                                  <m:sty m:val="p"/>
                                </m:rPr>
                                <a:rPr lang="en-US" sz="2800">
                                  <a:latin typeface="Cambria Math" panose="02040503050406030204" pitchFamily="18" charset="0"/>
                                </a:rPr>
                                <m:t>P</m:t>
                              </m:r>
                              <m:d>
                                <m:dPr>
                                  <m:end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m:rPr>
                                          <m:sty m:val="p"/>
                                        </m:rPr>
                                        <a:rPr lang="en-US" sz="2800">
                                          <a:latin typeface="Cambria Math" panose="02040503050406030204" pitchFamily="18" charset="0"/>
                                        </a:rPr>
                                        <m:t>w</m:t>
                                      </m:r>
                                    </m:e>
                                    <m:sub>
                                      <m:r>
                                        <m:rPr>
                                          <m:sty m:val="p"/>
                                        </m:rPr>
                                        <a:rPr lang="en-US" sz="2800">
                                          <a:latin typeface="Cambria Math" panose="02040503050406030204" pitchFamily="18" charset="0"/>
                                        </a:rPr>
                                        <m:t>t</m:t>
                                      </m:r>
                                      <m:r>
                                        <a:rPr lang="en-US" sz="2800">
                                          <a:latin typeface="Cambria Math" panose="02040503050406030204" pitchFamily="18" charset="0"/>
                                        </a:rPr>
                                        <m:t>+</m:t>
                                      </m:r>
                                      <m:r>
                                        <m:rPr>
                                          <m:sty m:val="p"/>
                                        </m:rPr>
                                        <a:rPr lang="en-US" sz="2800">
                                          <a:latin typeface="Cambria Math" panose="02040503050406030204" pitchFamily="18" charset="0"/>
                                        </a:rPr>
                                        <m:t>j</m:t>
                                      </m:r>
                                    </m:sub>
                                  </m:sSub>
                                  <m:r>
                                    <a:rPr lang="en-US" sz="2800">
                                      <a:latin typeface="Cambria Math" panose="02040503050406030204" pitchFamily="18" charset="0"/>
                                    </a:rPr>
                                    <m:t> </m:t>
                                  </m:r>
                                </m:e>
                              </m:d>
                              <m:r>
                                <a:rPr lang="en-US" sz="2800">
                                  <a:latin typeface="Cambria Math" panose="02040503050406030204" pitchFamily="18" charset="0"/>
                                </a:rPr>
                                <m:t> </m:t>
                              </m:r>
                              <m:sSub>
                                <m:sSubPr>
                                  <m:ctrlPr>
                                    <a:rPr lang="en-US" sz="2800" i="1">
                                      <a:latin typeface="Cambria Math" panose="02040503050406030204" pitchFamily="18" charset="0"/>
                                    </a:rPr>
                                  </m:ctrlPr>
                                </m:sSubPr>
                                <m:e>
                                  <m:r>
                                    <m:rPr>
                                      <m:sty m:val="p"/>
                                    </m:rPr>
                                    <a:rPr lang="en-US" sz="2800">
                                      <a:latin typeface="Cambria Math" panose="02040503050406030204" pitchFamily="18" charset="0"/>
                                    </a:rPr>
                                    <m:t>w</m:t>
                                  </m:r>
                                </m:e>
                                <m:sub>
                                  <m:r>
                                    <m:rPr>
                                      <m:sty m:val="p"/>
                                    </m:rPr>
                                    <a:rPr lang="en-US" sz="2800">
                                      <a:latin typeface="Cambria Math" panose="02040503050406030204" pitchFamily="18" charset="0"/>
                                    </a:rPr>
                                    <m:t>t</m:t>
                                  </m:r>
                                </m:sub>
                              </m:sSub>
                              <m:r>
                                <a:rPr lang="en-US" sz="2800">
                                  <a:latin typeface="Cambria Math" panose="02040503050406030204" pitchFamily="18" charset="0"/>
                                </a:rPr>
                                <m:t>;</m:t>
                              </m:r>
                              <m:r>
                                <a:rPr lang="en-US" sz="2800" i="1">
                                  <a:latin typeface="Cambria Math" panose="02040503050406030204" pitchFamily="18" charset="0"/>
                                </a:rPr>
                                <m:t>𝜃</m:t>
                              </m:r>
                              <m:r>
                                <a:rPr lang="en-US" sz="2800" i="1">
                                  <a:latin typeface="Cambria Math" panose="02040503050406030204" pitchFamily="18" charset="0"/>
                                </a:rPr>
                                <m:t>)</m:t>
                              </m:r>
                            </m:e>
                          </m:nary>
                        </m:e>
                      </m:nary>
                    </m:oMath>
                  </a14:m>
                  <a:r>
                    <a:rPr lang="en-US" sz="2800" b="1" dirty="0">
                      <a:latin typeface="Avenir Next LT Pro" panose="020B0504020202020204" pitchFamily="34" charset="0"/>
                    </a:rPr>
                    <a:t> </a:t>
                  </a:r>
                </a:p>
              </p:txBody>
            </p:sp>
          </mc:Choice>
          <mc:Fallback xmlns="">
            <p:sp>
              <p:nvSpPr>
                <p:cNvPr id="9" name="TextBox 8">
                  <a:extLst>
                    <a:ext uri="{FF2B5EF4-FFF2-40B4-BE49-F238E27FC236}">
                      <a16:creationId xmlns:a16="http://schemas.microsoft.com/office/drawing/2014/main" id="{58EF89A2-394B-412A-8515-9CF62A8FE6A9}"/>
                    </a:ext>
                  </a:extLst>
                </p:cNvPr>
                <p:cNvSpPr txBox="1">
                  <a:spLocks noRot="1" noChangeAspect="1" noMove="1" noResize="1" noEditPoints="1" noAdjustHandles="1" noChangeArrowheads="1" noChangeShapeType="1" noTextEdit="1"/>
                </p:cNvSpPr>
                <p:nvPr/>
              </p:nvSpPr>
              <p:spPr>
                <a:xfrm>
                  <a:off x="1374020" y="2972461"/>
                  <a:ext cx="11038821" cy="961674"/>
                </a:xfrm>
                <a:prstGeom prst="rect">
                  <a:avLst/>
                </a:prstGeom>
                <a:blipFill>
                  <a:blip r:embed="rId3"/>
                  <a:stretch>
                    <a:fillRect l="-11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B0C0364-D62E-4F6C-A22F-A3797870365D}"/>
                    </a:ext>
                  </a:extLst>
                </p:cNvPr>
                <p:cNvSpPr txBox="1"/>
                <p:nvPr/>
              </p:nvSpPr>
              <p:spPr>
                <a:xfrm>
                  <a:off x="1374020" y="3835853"/>
                  <a:ext cx="11038821" cy="523220"/>
                </a:xfrm>
                <a:prstGeom prst="rect">
                  <a:avLst/>
                </a:prstGeom>
                <a:noFill/>
              </p:spPr>
              <p:txBody>
                <a:bodyPr wrap="square">
                  <a:spAutoFit/>
                </a:bodyPr>
                <a:lstStyle/>
                <a:p>
                  <a:pPr marL="0" lvl="1"/>
                  <a:r>
                    <a:rPr lang="en-US" sz="2800" b="1" dirty="0">
                      <a:latin typeface="Avenir Next LT Pro" panose="020B0504020202020204" pitchFamily="34" charset="0"/>
                    </a:rPr>
                    <a:t>Update  </a:t>
                  </a:r>
                  <a14:m>
                    <m:oMath xmlns:m="http://schemas.openxmlformats.org/officeDocument/2006/math">
                      <m:r>
                        <a:rPr lang="en-US" sz="2800" b="1" i="1" smtClean="0">
                          <a:latin typeface="Cambria Math" panose="02040503050406030204" pitchFamily="18" charset="0"/>
                        </a:rPr>
                        <m:t>𝜽</m:t>
                      </m:r>
                      <m:r>
                        <a:rPr lang="en-US" sz="2800" b="1" i="1" smtClean="0">
                          <a:latin typeface="Cambria Math" panose="02040503050406030204" pitchFamily="18" charset="0"/>
                        </a:rPr>
                        <m:t>←</m:t>
                      </m:r>
                      <m:r>
                        <a:rPr lang="en-US" sz="2800" b="1" i="1" smtClean="0">
                          <a:latin typeface="Cambria Math" panose="02040503050406030204" pitchFamily="18" charset="0"/>
                        </a:rPr>
                        <m:t>𝜽</m:t>
                      </m:r>
                      <m:r>
                        <a:rPr lang="en-US" sz="2800" b="1" i="1" smtClean="0">
                          <a:latin typeface="Cambria Math" panose="02040503050406030204" pitchFamily="18" charset="0"/>
                        </a:rPr>
                        <m:t>−</m:t>
                      </m:r>
                      <m:r>
                        <a:rPr lang="en-US" sz="2800" b="1" i="1" smtClean="0">
                          <a:latin typeface="Cambria Math" panose="02040503050406030204" pitchFamily="18" charset="0"/>
                        </a:rPr>
                        <m:t>𝜶</m:t>
                      </m:r>
                      <m:sSub>
                        <m:sSubPr>
                          <m:ctrlPr>
                            <a:rPr lang="en-US" sz="2800" i="1">
                              <a:latin typeface="Cambria Math" panose="02040503050406030204" pitchFamily="18" charset="0"/>
                            </a:rPr>
                          </m:ctrlPr>
                        </m:sSubPr>
                        <m:e>
                          <m:r>
                            <m:rPr>
                              <m:sty m:val="p"/>
                            </m:rPr>
                            <a:rPr lang="en-US" sz="2800">
                              <a:latin typeface="Cambria Math" panose="02040503050406030204" pitchFamily="18" charset="0"/>
                            </a:rPr>
                            <m:t>∇</m:t>
                          </m:r>
                        </m:e>
                        <m:sub>
                          <m:r>
                            <a:rPr lang="en-US" sz="2800" i="1">
                              <a:latin typeface="Cambria Math" panose="02040503050406030204" pitchFamily="18" charset="0"/>
                            </a:rPr>
                            <m:t>𝜃</m:t>
                          </m:r>
                        </m:sub>
                      </m:sSub>
                      <m:r>
                        <a:rPr lang="en-US" sz="2800" i="1">
                          <a:latin typeface="Cambria Math" panose="02040503050406030204" pitchFamily="18" charset="0"/>
                        </a:rPr>
                        <m:t>𝐽</m:t>
                      </m:r>
                      <m:d>
                        <m:dPr>
                          <m:ctrlPr>
                            <a:rPr lang="en-US" sz="2800" i="1">
                              <a:latin typeface="Cambria Math" panose="02040503050406030204" pitchFamily="18" charset="0"/>
                            </a:rPr>
                          </m:ctrlPr>
                        </m:dPr>
                        <m:e>
                          <m:r>
                            <a:rPr lang="en-US" sz="2800" b="0" i="1" smtClean="0">
                              <a:latin typeface="Cambria Math" panose="02040503050406030204" pitchFamily="18" charset="0"/>
                            </a:rPr>
                            <m:t>𝐷</m:t>
                          </m:r>
                          <m:r>
                            <a:rPr lang="en-US" sz="2800" b="0" i="1" smtClean="0">
                              <a:latin typeface="Cambria Math" panose="02040503050406030204" pitchFamily="18" charset="0"/>
                            </a:rPr>
                            <m:t>;</m:t>
                          </m:r>
                          <m:r>
                            <a:rPr lang="en-US" sz="2800" i="1">
                              <a:latin typeface="Cambria Math" panose="02040503050406030204" pitchFamily="18" charset="0"/>
                            </a:rPr>
                            <m:t>𝜃</m:t>
                          </m:r>
                        </m:e>
                      </m:d>
                    </m:oMath>
                  </a14:m>
                  <a:endParaRPr lang="en-US" sz="2800" b="1" dirty="0">
                    <a:latin typeface="Avenir Next LT Pro" panose="020B0504020202020204" pitchFamily="34" charset="0"/>
                  </a:endParaRPr>
                </a:p>
              </p:txBody>
            </p:sp>
          </mc:Choice>
          <mc:Fallback xmlns="">
            <p:sp>
              <p:nvSpPr>
                <p:cNvPr id="12" name="TextBox 11">
                  <a:extLst>
                    <a:ext uri="{FF2B5EF4-FFF2-40B4-BE49-F238E27FC236}">
                      <a16:creationId xmlns:a16="http://schemas.microsoft.com/office/drawing/2014/main" id="{5B0C0364-D62E-4F6C-A22F-A3797870365D}"/>
                    </a:ext>
                  </a:extLst>
                </p:cNvPr>
                <p:cNvSpPr txBox="1">
                  <a:spLocks noRot="1" noChangeAspect="1" noMove="1" noResize="1" noEditPoints="1" noAdjustHandles="1" noChangeArrowheads="1" noChangeShapeType="1" noTextEdit="1"/>
                </p:cNvSpPr>
                <p:nvPr/>
              </p:nvSpPr>
              <p:spPr>
                <a:xfrm>
                  <a:off x="1374020" y="3835853"/>
                  <a:ext cx="11038821" cy="523220"/>
                </a:xfrm>
                <a:prstGeom prst="rect">
                  <a:avLst/>
                </a:prstGeom>
                <a:blipFill>
                  <a:blip r:embed="rId4"/>
                  <a:stretch>
                    <a:fillRect l="-1104" t="-11628" b="-32558"/>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20C93424-3783-4C33-A8C1-C7DDCE01AC62}"/>
                </a:ext>
              </a:extLst>
            </p:cNvPr>
            <p:cNvSpPr txBox="1"/>
            <p:nvPr/>
          </p:nvSpPr>
          <p:spPr>
            <a:xfrm>
              <a:off x="747794" y="2369040"/>
              <a:ext cx="11038821" cy="523220"/>
            </a:xfrm>
            <a:prstGeom prst="rect">
              <a:avLst/>
            </a:prstGeom>
            <a:noFill/>
          </p:spPr>
          <p:txBody>
            <a:bodyPr wrap="square">
              <a:spAutoFit/>
            </a:bodyPr>
            <a:lstStyle/>
            <a:p>
              <a:pPr marL="0" lvl="1"/>
              <a:r>
                <a:rPr lang="en-US" sz="2800" b="1" dirty="0">
                  <a:latin typeface="Avenir Next LT Pro" panose="020B0504020202020204" pitchFamily="34" charset="0"/>
                </a:rPr>
                <a:t>While </a:t>
              </a:r>
              <a:r>
                <a:rPr lang="en-US" sz="2800" b="1" dirty="0" err="1">
                  <a:latin typeface="Avenir Next LT Pro" panose="020B0504020202020204" pitchFamily="34" charset="0"/>
                </a:rPr>
                <a:t>iters</a:t>
              </a:r>
              <a:r>
                <a:rPr lang="en-US" sz="2800" b="1" dirty="0">
                  <a:latin typeface="Avenir Next LT Pro" panose="020B0504020202020204" pitchFamily="34" charset="0"/>
                </a:rPr>
                <a:t> &lt; </a:t>
              </a:r>
              <a:r>
                <a:rPr lang="en-US" sz="2800" b="1" dirty="0" err="1">
                  <a:latin typeface="Avenir Next LT Pro" panose="020B0504020202020204" pitchFamily="34" charset="0"/>
                </a:rPr>
                <a:t>maxIters</a:t>
              </a:r>
              <a:r>
                <a:rPr lang="en-US" sz="2800" b="1" dirty="0">
                  <a:latin typeface="Avenir Next LT Pro" panose="020B0504020202020204" pitchFamily="34" charset="0"/>
                </a:rPr>
                <a:t>:</a:t>
              </a:r>
            </a:p>
          </p:txBody>
        </p:sp>
      </p:grpSp>
      <p:sp>
        <p:nvSpPr>
          <p:cNvPr id="16" name="TextBox 15">
            <a:extLst>
              <a:ext uri="{FF2B5EF4-FFF2-40B4-BE49-F238E27FC236}">
                <a16:creationId xmlns:a16="http://schemas.microsoft.com/office/drawing/2014/main" id="{2B41A33E-5888-4C26-8160-B3568A15B3F3}"/>
              </a:ext>
            </a:extLst>
          </p:cNvPr>
          <p:cNvSpPr txBox="1"/>
          <p:nvPr/>
        </p:nvSpPr>
        <p:spPr>
          <a:xfrm>
            <a:off x="576590" y="4862637"/>
            <a:ext cx="11038821" cy="954107"/>
          </a:xfrm>
          <a:prstGeom prst="rect">
            <a:avLst/>
          </a:prstGeom>
          <a:noFill/>
        </p:spPr>
        <p:txBody>
          <a:bodyPr wrap="square">
            <a:spAutoFit/>
          </a:bodyPr>
          <a:lstStyle/>
          <a:p>
            <a:pPr marL="0" lvl="1">
              <a:lnSpc>
                <a:spcPct val="100000"/>
              </a:lnSpc>
            </a:pPr>
            <a:r>
              <a:rPr lang="en-US" sz="2800" b="1" dirty="0">
                <a:solidFill>
                  <a:srgbClr val="D73F09"/>
                </a:solidFill>
                <a:latin typeface="Avenir Next LT Pro" panose="020B0504020202020204" pitchFamily="34" charset="0"/>
              </a:rPr>
              <a:t>Problem 1: </a:t>
            </a:r>
            <a:r>
              <a:rPr lang="en-US" sz="2800" dirty="0">
                <a:solidFill>
                  <a:srgbClr val="D73F09"/>
                </a:solidFill>
                <a:latin typeface="Avenir Next LT Pro" panose="020B0504020202020204" pitchFamily="34" charset="0"/>
              </a:rPr>
              <a:t>Gradient descent requires iterating over whole corpus</a:t>
            </a:r>
            <a:br>
              <a:rPr lang="en-US" sz="2800" dirty="0">
                <a:solidFill>
                  <a:srgbClr val="D73F09"/>
                </a:solidFill>
                <a:latin typeface="Avenir Next LT Pro" panose="020B0504020202020204" pitchFamily="34" charset="0"/>
              </a:rPr>
            </a:br>
            <a:r>
              <a:rPr lang="en-US" sz="2800" dirty="0">
                <a:solidFill>
                  <a:srgbClr val="D73F09"/>
                </a:solidFill>
                <a:latin typeface="Avenir Next LT Pro" panose="020B0504020202020204" pitchFamily="34" charset="0"/>
              </a:rPr>
              <a:t>-- slow to converge and expensive</a:t>
            </a:r>
          </a:p>
        </p:txBody>
      </p:sp>
      <p:cxnSp>
        <p:nvCxnSpPr>
          <p:cNvPr id="30" name="Straight Arrow Connector 29">
            <a:extLst>
              <a:ext uri="{FF2B5EF4-FFF2-40B4-BE49-F238E27FC236}">
                <a16:creationId xmlns:a16="http://schemas.microsoft.com/office/drawing/2014/main" id="{FA36BA43-A4FE-4227-AE5B-9CFDBC8897F7}"/>
              </a:ext>
            </a:extLst>
          </p:cNvPr>
          <p:cNvCxnSpPr>
            <a:cxnSpLocks/>
          </p:cNvCxnSpPr>
          <p:nvPr/>
        </p:nvCxnSpPr>
        <p:spPr>
          <a:xfrm flipH="1" flipV="1">
            <a:off x="6096001" y="2951018"/>
            <a:ext cx="3496886" cy="1911619"/>
          </a:xfrm>
          <a:prstGeom prst="straightConnector1">
            <a:avLst/>
          </a:prstGeom>
          <a:ln w="38100">
            <a:solidFill>
              <a:srgbClr val="D73F0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0458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657BC-3BD9-4028-88A2-D3B32A1B486B}"/>
              </a:ext>
            </a:extLst>
          </p:cNvPr>
          <p:cNvSpPr>
            <a:spLocks noGrp="1"/>
          </p:cNvSpPr>
          <p:nvPr>
            <p:ph type="title"/>
          </p:nvPr>
        </p:nvSpPr>
        <p:spPr/>
        <p:txBody>
          <a:bodyPr/>
          <a:lstStyle/>
          <a:p>
            <a:r>
              <a:rPr lang="en-US" dirty="0"/>
              <a:t>Stochastic Gradient Descent (SGD)</a:t>
            </a:r>
          </a:p>
        </p:txBody>
      </p:sp>
      <p:sp>
        <p:nvSpPr>
          <p:cNvPr id="3" name="Slide Number Placeholder 2">
            <a:extLst>
              <a:ext uri="{FF2B5EF4-FFF2-40B4-BE49-F238E27FC236}">
                <a16:creationId xmlns:a16="http://schemas.microsoft.com/office/drawing/2014/main" id="{C31D497F-D9D8-4D71-A1F8-9FB0EE95EF41}"/>
              </a:ext>
            </a:extLst>
          </p:cNvPr>
          <p:cNvSpPr>
            <a:spLocks noGrp="1"/>
          </p:cNvSpPr>
          <p:nvPr>
            <p:ph type="sldNum" sz="quarter" idx="4"/>
          </p:nvPr>
        </p:nvSpPr>
        <p:spPr/>
        <p:txBody>
          <a:bodyPr/>
          <a:lstStyle/>
          <a:p>
            <a:fld id="{02C8B7B2-9496-47E5-990F-169BD0B1DE6A}" type="slidenum">
              <a:rPr lang="en-US" smtClean="0"/>
              <a:t>13</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057BB17-929C-4B69-A10F-890C4662690C}"/>
                  </a:ext>
                </a:extLst>
              </p:cNvPr>
              <p:cNvSpPr txBox="1"/>
              <p:nvPr/>
            </p:nvSpPr>
            <p:spPr>
              <a:xfrm>
                <a:off x="1588195" y="823215"/>
                <a:ext cx="9015611" cy="18057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m:rPr>
                              <m:sty m:val="p"/>
                            </m:rPr>
                            <a:rPr lang="en-US" sz="3200">
                              <a:latin typeface="Cambria Math" panose="02040503050406030204" pitchFamily="18" charset="0"/>
                            </a:rPr>
                            <m:t>∇</m:t>
                          </m:r>
                        </m:e>
                        <m:sub>
                          <m:r>
                            <a:rPr lang="en-US" sz="3200" i="1">
                              <a:latin typeface="Cambria Math" panose="02040503050406030204" pitchFamily="18" charset="0"/>
                            </a:rPr>
                            <m:t>𝜃</m:t>
                          </m:r>
                        </m:sub>
                      </m:sSub>
                      <m:r>
                        <a:rPr lang="en-US" sz="3200" i="1">
                          <a:latin typeface="Cambria Math" panose="02040503050406030204" pitchFamily="18" charset="0"/>
                        </a:rPr>
                        <m:t>𝐽</m:t>
                      </m:r>
                      <m:d>
                        <m:dPr>
                          <m:ctrlPr>
                            <a:rPr lang="en-US" sz="3200" i="1">
                              <a:latin typeface="Cambria Math" panose="02040503050406030204" pitchFamily="18" charset="0"/>
                            </a:rPr>
                          </m:ctrlPr>
                        </m:dPr>
                        <m:e>
                          <m:r>
                            <a:rPr lang="en-US" sz="3200" b="0" i="1" smtClean="0">
                              <a:latin typeface="Cambria Math" panose="02040503050406030204" pitchFamily="18" charset="0"/>
                            </a:rPr>
                            <m:t>𝐷</m:t>
                          </m:r>
                          <m:r>
                            <a:rPr lang="en-US" sz="3200" b="0" i="1" smtClean="0">
                              <a:latin typeface="Cambria Math" panose="02040503050406030204" pitchFamily="18" charset="0"/>
                            </a:rPr>
                            <m:t>;</m:t>
                          </m:r>
                          <m:r>
                            <a:rPr lang="en-US" sz="3200" i="1">
                              <a:latin typeface="Cambria Math" panose="02040503050406030204" pitchFamily="18" charset="0"/>
                            </a:rPr>
                            <m:t>𝜃</m:t>
                          </m:r>
                        </m:e>
                      </m:d>
                      <m:r>
                        <a:rPr lang="en-US" sz="3200" i="1">
                          <a:latin typeface="Cambria Math" panose="02040503050406030204" pitchFamily="18" charset="0"/>
                        </a:rPr>
                        <m:t>=−</m:t>
                      </m:r>
                      <m:f>
                        <m:fPr>
                          <m:ctrlPr>
                            <a:rPr lang="en-US" sz="3200" i="1">
                              <a:latin typeface="Cambria Math" panose="02040503050406030204" pitchFamily="18" charset="0"/>
                            </a:rPr>
                          </m:ctrlPr>
                        </m:fPr>
                        <m:num>
                          <m:r>
                            <a:rPr lang="en-US" sz="3200" i="1">
                              <a:latin typeface="Cambria Math" panose="02040503050406030204" pitchFamily="18" charset="0"/>
                            </a:rPr>
                            <m:t>1</m:t>
                          </m:r>
                        </m:num>
                        <m:den>
                          <m:r>
                            <a:rPr lang="en-US" sz="3200" b="0" i="1" smtClean="0">
                              <a:latin typeface="Cambria Math" panose="02040503050406030204" pitchFamily="18" charset="0"/>
                            </a:rPr>
                            <m:t>|</m:t>
                          </m:r>
                          <m:r>
                            <a:rPr lang="en-US" sz="3200" b="0" i="1" smtClean="0">
                              <a:latin typeface="Cambria Math" panose="02040503050406030204" pitchFamily="18" charset="0"/>
                            </a:rPr>
                            <m:t>𝐷</m:t>
                          </m:r>
                          <m:r>
                            <a:rPr lang="en-US" sz="3200" b="0" i="1" smtClean="0">
                              <a:latin typeface="Cambria Math" panose="02040503050406030204" pitchFamily="18" charset="0"/>
                            </a:rPr>
                            <m:t>|</m:t>
                          </m:r>
                        </m:den>
                      </m:f>
                      <m:nary>
                        <m:naryPr>
                          <m:chr m:val="∑"/>
                          <m:ctrlPr>
                            <a:rPr lang="en-US" sz="3200" i="1">
                              <a:latin typeface="Cambria Math" panose="02040503050406030204" pitchFamily="18" charset="0"/>
                            </a:rPr>
                          </m:ctrlPr>
                        </m:naryPr>
                        <m:sub>
                          <m:r>
                            <m:rPr>
                              <m:brk m:alnAt="23"/>
                            </m:rPr>
                            <a:rPr lang="en-US" sz="3200" i="1">
                              <a:latin typeface="Cambria Math" panose="02040503050406030204" pitchFamily="18" charset="0"/>
                            </a:rPr>
                            <m:t>𝑡</m:t>
                          </m:r>
                          <m:r>
                            <a:rPr lang="en-US" sz="3200" i="1">
                              <a:latin typeface="Cambria Math" panose="02040503050406030204" pitchFamily="18" charset="0"/>
                            </a:rPr>
                            <m:t>=0</m:t>
                          </m:r>
                        </m:sub>
                        <m:sup>
                          <m:r>
                            <a:rPr lang="en-US" sz="3200" b="0" i="1" smtClean="0">
                              <a:latin typeface="Cambria Math" panose="02040503050406030204" pitchFamily="18" charset="0"/>
                            </a:rPr>
                            <m:t>|</m:t>
                          </m:r>
                          <m:r>
                            <a:rPr lang="en-US" sz="3200" b="0" i="1" smtClean="0">
                              <a:latin typeface="Cambria Math" panose="02040503050406030204" pitchFamily="18" charset="0"/>
                            </a:rPr>
                            <m:t>𝐷</m:t>
                          </m:r>
                          <m:r>
                            <a:rPr lang="en-US" sz="3200" b="0" i="1" smtClean="0">
                              <a:latin typeface="Cambria Math" panose="02040503050406030204" pitchFamily="18" charset="0"/>
                            </a:rPr>
                            <m:t>|</m:t>
                          </m:r>
                        </m:sup>
                        <m:e>
                          <m:nary>
                            <m:naryPr>
                              <m:chr m:val="∑"/>
                              <m:supHide m:val="on"/>
                              <m:ctrlPr>
                                <a:rPr lang="en-US" sz="3200" i="1">
                                  <a:latin typeface="Cambria Math" panose="02040503050406030204" pitchFamily="18" charset="0"/>
                                </a:rPr>
                              </m:ctrlPr>
                            </m:naryPr>
                            <m:sub>
                              <m:eqArr>
                                <m:eqArrPr>
                                  <m:ctrlPr>
                                    <a:rPr lang="en-US" sz="3200" i="1">
                                      <a:latin typeface="Cambria Math" panose="02040503050406030204" pitchFamily="18" charset="0"/>
                                    </a:rPr>
                                  </m:ctrlPr>
                                </m:eqArrPr>
                                <m:e>
                                  <m:r>
                                    <m:rPr>
                                      <m:brk m:alnAt="7"/>
                                    </m:rPr>
                                    <a:rPr lang="en-US" sz="3200" i="1">
                                      <a:latin typeface="Cambria Math" panose="02040503050406030204" pitchFamily="18" charset="0"/>
                                    </a:rPr>
                                    <m:t>−</m:t>
                                  </m:r>
                                  <m:r>
                                    <a:rPr lang="en-US" sz="3200" i="1">
                                      <a:latin typeface="Cambria Math" panose="02040503050406030204" pitchFamily="18" charset="0"/>
                                    </a:rPr>
                                    <m:t>𝑘</m:t>
                                  </m:r>
                                  <m:r>
                                    <a:rPr lang="en-US" sz="3200" i="1">
                                      <a:latin typeface="Cambria Math" panose="02040503050406030204" pitchFamily="18" charset="0"/>
                                    </a:rPr>
                                    <m:t>≤</m:t>
                                  </m:r>
                                  <m:r>
                                    <a:rPr lang="en-US" sz="3200" i="1">
                                      <a:latin typeface="Cambria Math" panose="02040503050406030204" pitchFamily="18" charset="0"/>
                                    </a:rPr>
                                    <m:t>𝑗</m:t>
                                  </m:r>
                                  <m:r>
                                    <a:rPr lang="en-US" sz="3200" i="1">
                                      <a:latin typeface="Cambria Math" panose="02040503050406030204" pitchFamily="18" charset="0"/>
                                    </a:rPr>
                                    <m:t>≤</m:t>
                                  </m:r>
                                  <m:r>
                                    <a:rPr lang="en-US" sz="3200" i="1">
                                      <a:latin typeface="Cambria Math" panose="02040503050406030204" pitchFamily="18" charset="0"/>
                                    </a:rPr>
                                    <m:t>𝑘</m:t>
                                  </m:r>
                                </m:e>
                                <m:e>
                                  <m:r>
                                    <a:rPr lang="en-US" sz="3200" i="1">
                                      <a:latin typeface="Cambria Math" panose="02040503050406030204" pitchFamily="18" charset="0"/>
                                    </a:rPr>
                                    <m:t>𝑗</m:t>
                                  </m:r>
                                  <m:r>
                                    <a:rPr lang="en-US" sz="3200" i="1">
                                      <a:latin typeface="Cambria Math" panose="02040503050406030204" pitchFamily="18" charset="0"/>
                                    </a:rPr>
                                    <m:t>≠0</m:t>
                                  </m:r>
                                </m:e>
                              </m:eqArr>
                            </m:sub>
                            <m:sup/>
                            <m:e>
                              <m:sSub>
                                <m:sSubPr>
                                  <m:ctrlPr>
                                    <a:rPr lang="en-US" sz="3200" b="0" i="1" smtClean="0">
                                      <a:latin typeface="Cambria Math" panose="02040503050406030204" pitchFamily="18" charset="0"/>
                                    </a:rPr>
                                  </m:ctrlPr>
                                </m:sSubPr>
                                <m:e>
                                  <m:r>
                                    <m:rPr>
                                      <m:sty m:val="p"/>
                                    </m:rPr>
                                    <a:rPr lang="en-US" sz="3200" b="0" i="0" smtClean="0">
                                      <a:latin typeface="Cambria Math" panose="02040503050406030204" pitchFamily="18" charset="0"/>
                                    </a:rPr>
                                    <m:t>∇</m:t>
                                  </m:r>
                                </m:e>
                                <m:sub>
                                  <m:r>
                                    <a:rPr lang="en-US" sz="3200" b="0" i="1" smtClean="0">
                                      <a:latin typeface="Cambria Math" panose="02040503050406030204" pitchFamily="18" charset="0"/>
                                    </a:rPr>
                                    <m:t>𝜃</m:t>
                                  </m:r>
                                </m:sub>
                              </m:sSub>
                              <m:r>
                                <a:rPr lang="en-US" sz="3200" b="0" i="1" smtClean="0">
                                  <a:latin typeface="Cambria Math" panose="02040503050406030204" pitchFamily="18" charset="0"/>
                                </a:rPr>
                                <m:t> </m:t>
                              </m:r>
                              <m:r>
                                <m:rPr>
                                  <m:sty m:val="p"/>
                                </m:rPr>
                                <a:rPr lang="en-US" sz="3200">
                                  <a:latin typeface="Cambria Math" panose="02040503050406030204" pitchFamily="18" charset="0"/>
                                </a:rPr>
                                <m:t>log</m:t>
                              </m:r>
                              <m:r>
                                <a:rPr lang="en-US" sz="3200" i="1">
                                  <a:latin typeface="Cambria Math" panose="02040503050406030204" pitchFamily="18" charset="0"/>
                                </a:rPr>
                                <m:t>⁡</m:t>
                              </m:r>
                              <m:r>
                                <m:rPr>
                                  <m:sty m:val="p"/>
                                </m:rPr>
                                <a:rPr lang="en-US" sz="3200">
                                  <a:latin typeface="Cambria Math" panose="02040503050406030204" pitchFamily="18" charset="0"/>
                                </a:rPr>
                                <m:t>P</m:t>
                              </m:r>
                              <m:d>
                                <m:dPr>
                                  <m:endChr m:val="|"/>
                                  <m:ctrlPr>
                                    <a:rPr lang="en-US" sz="3200" i="1">
                                      <a:latin typeface="Cambria Math" panose="02040503050406030204" pitchFamily="18" charset="0"/>
                                    </a:rPr>
                                  </m:ctrlPr>
                                </m:dPr>
                                <m:e>
                                  <m:sSub>
                                    <m:sSubPr>
                                      <m:ctrlPr>
                                        <a:rPr lang="en-US" sz="3200" i="1">
                                          <a:latin typeface="Cambria Math" panose="02040503050406030204" pitchFamily="18" charset="0"/>
                                        </a:rPr>
                                      </m:ctrlPr>
                                    </m:sSubPr>
                                    <m:e>
                                      <m:r>
                                        <m:rPr>
                                          <m:sty m:val="p"/>
                                        </m:rPr>
                                        <a:rPr lang="en-US" sz="3200">
                                          <a:latin typeface="Cambria Math" panose="02040503050406030204" pitchFamily="18" charset="0"/>
                                        </a:rPr>
                                        <m:t>w</m:t>
                                      </m:r>
                                    </m:e>
                                    <m:sub>
                                      <m:r>
                                        <m:rPr>
                                          <m:sty m:val="p"/>
                                        </m:rPr>
                                        <a:rPr lang="en-US" sz="3200">
                                          <a:latin typeface="Cambria Math" panose="02040503050406030204" pitchFamily="18" charset="0"/>
                                        </a:rPr>
                                        <m:t>t</m:t>
                                      </m:r>
                                      <m:r>
                                        <a:rPr lang="en-US" sz="3200">
                                          <a:latin typeface="Cambria Math" panose="02040503050406030204" pitchFamily="18" charset="0"/>
                                        </a:rPr>
                                        <m:t>+</m:t>
                                      </m:r>
                                      <m:r>
                                        <m:rPr>
                                          <m:sty m:val="p"/>
                                        </m:rPr>
                                        <a:rPr lang="en-US" sz="3200">
                                          <a:latin typeface="Cambria Math" panose="02040503050406030204" pitchFamily="18" charset="0"/>
                                        </a:rPr>
                                        <m:t>j</m:t>
                                      </m:r>
                                    </m:sub>
                                  </m:sSub>
                                  <m:r>
                                    <a:rPr lang="en-US" sz="3200">
                                      <a:latin typeface="Cambria Math" panose="02040503050406030204" pitchFamily="18" charset="0"/>
                                    </a:rPr>
                                    <m:t> </m:t>
                                  </m:r>
                                </m:e>
                              </m:d>
                              <m:r>
                                <a:rPr lang="en-US" sz="3200">
                                  <a:latin typeface="Cambria Math" panose="02040503050406030204" pitchFamily="18" charset="0"/>
                                </a:rPr>
                                <m:t> </m:t>
                              </m:r>
                              <m:sSub>
                                <m:sSubPr>
                                  <m:ctrlPr>
                                    <a:rPr lang="en-US" sz="3200" i="1">
                                      <a:latin typeface="Cambria Math" panose="02040503050406030204" pitchFamily="18" charset="0"/>
                                    </a:rPr>
                                  </m:ctrlPr>
                                </m:sSubPr>
                                <m:e>
                                  <m:r>
                                    <m:rPr>
                                      <m:sty m:val="p"/>
                                    </m:rPr>
                                    <a:rPr lang="en-US" sz="3200">
                                      <a:latin typeface="Cambria Math" panose="02040503050406030204" pitchFamily="18" charset="0"/>
                                    </a:rPr>
                                    <m:t>w</m:t>
                                  </m:r>
                                </m:e>
                                <m:sub>
                                  <m:r>
                                    <m:rPr>
                                      <m:sty m:val="p"/>
                                    </m:rPr>
                                    <a:rPr lang="en-US" sz="3200">
                                      <a:latin typeface="Cambria Math" panose="02040503050406030204" pitchFamily="18" charset="0"/>
                                    </a:rPr>
                                    <m:t>t</m:t>
                                  </m:r>
                                </m:sub>
                              </m:sSub>
                              <m:r>
                                <a:rPr lang="en-US" sz="3200">
                                  <a:latin typeface="Cambria Math" panose="02040503050406030204" pitchFamily="18" charset="0"/>
                                </a:rPr>
                                <m:t>;</m:t>
                              </m:r>
                              <m:r>
                                <a:rPr lang="en-US" sz="3200" i="1">
                                  <a:latin typeface="Cambria Math" panose="02040503050406030204" pitchFamily="18" charset="0"/>
                                </a:rPr>
                                <m:t>𝜃</m:t>
                              </m:r>
                              <m:r>
                                <a:rPr lang="en-US" sz="3200" i="1">
                                  <a:latin typeface="Cambria Math" panose="02040503050406030204" pitchFamily="18" charset="0"/>
                                </a:rPr>
                                <m:t>)</m:t>
                              </m:r>
                            </m:e>
                          </m:nary>
                        </m:e>
                      </m:nary>
                    </m:oMath>
                  </m:oMathPara>
                </a14:m>
                <a:endParaRPr lang="en-US" sz="3200" dirty="0"/>
              </a:p>
            </p:txBody>
          </p:sp>
        </mc:Choice>
        <mc:Fallback xmlns="">
          <p:sp>
            <p:nvSpPr>
              <p:cNvPr id="5" name="TextBox 4">
                <a:extLst>
                  <a:ext uri="{FF2B5EF4-FFF2-40B4-BE49-F238E27FC236}">
                    <a16:creationId xmlns:a16="http://schemas.microsoft.com/office/drawing/2014/main" id="{0057BB17-929C-4B69-A10F-890C4662690C}"/>
                  </a:ext>
                </a:extLst>
              </p:cNvPr>
              <p:cNvSpPr txBox="1">
                <a:spLocks noRot="1" noChangeAspect="1" noMove="1" noResize="1" noEditPoints="1" noAdjustHandles="1" noChangeArrowheads="1" noChangeShapeType="1" noTextEdit="1"/>
              </p:cNvSpPr>
              <p:nvPr/>
            </p:nvSpPr>
            <p:spPr>
              <a:xfrm>
                <a:off x="1588195" y="823215"/>
                <a:ext cx="9015611" cy="180575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7F5E354-7ECA-4009-A7F1-9649C09F36BD}"/>
                  </a:ext>
                </a:extLst>
              </p:cNvPr>
              <p:cNvSpPr txBox="1"/>
              <p:nvPr/>
            </p:nvSpPr>
            <p:spPr>
              <a:xfrm>
                <a:off x="2485970" y="3142998"/>
                <a:ext cx="9015611" cy="159646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m:t>
                      </m:r>
                      <m:r>
                        <a:rPr lang="en-US" sz="3200" i="1">
                          <a:latin typeface="Cambria Math" panose="02040503050406030204" pitchFamily="18" charset="0"/>
                        </a:rPr>
                        <m:t>−</m:t>
                      </m:r>
                      <m:f>
                        <m:fPr>
                          <m:ctrlPr>
                            <a:rPr lang="en-US" sz="3200" i="1">
                              <a:latin typeface="Cambria Math" panose="02040503050406030204" pitchFamily="18" charset="0"/>
                            </a:rPr>
                          </m:ctrlPr>
                        </m:fPr>
                        <m:num>
                          <m:r>
                            <a:rPr lang="en-US" sz="3200" i="1">
                              <a:latin typeface="Cambria Math" panose="02040503050406030204" pitchFamily="18" charset="0"/>
                            </a:rPr>
                            <m:t>1</m:t>
                          </m:r>
                        </m:num>
                        <m:den>
                          <m:r>
                            <a:rPr lang="en-US" sz="3200" b="0" i="1" smtClean="0">
                              <a:latin typeface="Cambria Math" panose="02040503050406030204" pitchFamily="18" charset="0"/>
                            </a:rPr>
                            <m:t>|</m:t>
                          </m:r>
                          <m:r>
                            <a:rPr lang="en-US" sz="3200" b="0" i="1" smtClean="0">
                              <a:latin typeface="Cambria Math" panose="02040503050406030204" pitchFamily="18" charset="0"/>
                            </a:rPr>
                            <m:t>𝐵</m:t>
                          </m:r>
                          <m:r>
                            <a:rPr lang="en-US" sz="3200" b="0" i="1" smtClean="0">
                              <a:latin typeface="Cambria Math" panose="02040503050406030204" pitchFamily="18" charset="0"/>
                            </a:rPr>
                            <m:t>|</m:t>
                          </m:r>
                        </m:den>
                      </m:f>
                      <m:nary>
                        <m:naryPr>
                          <m:chr m:val="∑"/>
                          <m:supHide m:val="on"/>
                          <m:ctrlPr>
                            <a:rPr lang="en-US" sz="3200" i="1">
                              <a:latin typeface="Cambria Math" panose="02040503050406030204" pitchFamily="18" charset="0"/>
                            </a:rPr>
                          </m:ctrlPr>
                        </m:naryPr>
                        <m:sub>
                          <m:r>
                            <m:rPr>
                              <m:brk m:alnAt="23"/>
                            </m:rPr>
                            <a:rPr lang="en-US" sz="3200" i="1">
                              <a:latin typeface="Cambria Math" panose="02040503050406030204" pitchFamily="18" charset="0"/>
                            </a:rPr>
                            <m:t>𝑡</m:t>
                          </m:r>
                          <m:r>
                            <a:rPr lang="en-US" sz="3200" b="0" i="1" smtClean="0">
                              <a:latin typeface="Cambria Math" panose="02040503050406030204" pitchFamily="18" charset="0"/>
                            </a:rPr>
                            <m:t>∈</m:t>
                          </m:r>
                          <m:r>
                            <a:rPr lang="en-US" sz="3200" b="0" i="1" smtClean="0">
                              <a:latin typeface="Cambria Math" panose="02040503050406030204" pitchFamily="18" charset="0"/>
                            </a:rPr>
                            <m:t>𝐵</m:t>
                          </m:r>
                        </m:sub>
                        <m:sup/>
                        <m:e>
                          <m:nary>
                            <m:naryPr>
                              <m:chr m:val="∑"/>
                              <m:supHide m:val="on"/>
                              <m:ctrlPr>
                                <a:rPr lang="en-US" sz="3200" i="1">
                                  <a:latin typeface="Cambria Math" panose="02040503050406030204" pitchFamily="18" charset="0"/>
                                </a:rPr>
                              </m:ctrlPr>
                            </m:naryPr>
                            <m:sub>
                              <m:eqArr>
                                <m:eqArrPr>
                                  <m:ctrlPr>
                                    <a:rPr lang="en-US" sz="3200" i="1">
                                      <a:latin typeface="Cambria Math" panose="02040503050406030204" pitchFamily="18" charset="0"/>
                                    </a:rPr>
                                  </m:ctrlPr>
                                </m:eqArrPr>
                                <m:e>
                                  <m:r>
                                    <m:rPr>
                                      <m:brk m:alnAt="7"/>
                                    </m:rPr>
                                    <a:rPr lang="en-US" sz="3200" i="1">
                                      <a:latin typeface="Cambria Math" panose="02040503050406030204" pitchFamily="18" charset="0"/>
                                    </a:rPr>
                                    <m:t>−</m:t>
                                  </m:r>
                                  <m:r>
                                    <a:rPr lang="en-US" sz="3200" i="1">
                                      <a:latin typeface="Cambria Math" panose="02040503050406030204" pitchFamily="18" charset="0"/>
                                    </a:rPr>
                                    <m:t>𝑘</m:t>
                                  </m:r>
                                  <m:r>
                                    <a:rPr lang="en-US" sz="3200" i="1">
                                      <a:latin typeface="Cambria Math" panose="02040503050406030204" pitchFamily="18" charset="0"/>
                                    </a:rPr>
                                    <m:t>≤</m:t>
                                  </m:r>
                                  <m:r>
                                    <a:rPr lang="en-US" sz="3200" i="1">
                                      <a:latin typeface="Cambria Math" panose="02040503050406030204" pitchFamily="18" charset="0"/>
                                    </a:rPr>
                                    <m:t>𝑗</m:t>
                                  </m:r>
                                  <m:r>
                                    <a:rPr lang="en-US" sz="3200" i="1">
                                      <a:latin typeface="Cambria Math" panose="02040503050406030204" pitchFamily="18" charset="0"/>
                                    </a:rPr>
                                    <m:t>≤</m:t>
                                  </m:r>
                                  <m:r>
                                    <a:rPr lang="en-US" sz="3200" i="1">
                                      <a:latin typeface="Cambria Math" panose="02040503050406030204" pitchFamily="18" charset="0"/>
                                    </a:rPr>
                                    <m:t>𝑘</m:t>
                                  </m:r>
                                </m:e>
                                <m:e>
                                  <m:r>
                                    <a:rPr lang="en-US" sz="3200" i="1">
                                      <a:latin typeface="Cambria Math" panose="02040503050406030204" pitchFamily="18" charset="0"/>
                                    </a:rPr>
                                    <m:t>𝑗</m:t>
                                  </m:r>
                                  <m:r>
                                    <a:rPr lang="en-US" sz="3200" i="1">
                                      <a:latin typeface="Cambria Math" panose="02040503050406030204" pitchFamily="18" charset="0"/>
                                    </a:rPr>
                                    <m:t>≠0</m:t>
                                  </m:r>
                                </m:e>
                              </m:eqArr>
                            </m:sub>
                            <m:sup/>
                            <m:e>
                              <m:sSub>
                                <m:sSubPr>
                                  <m:ctrlPr>
                                    <a:rPr lang="en-US" sz="3200" b="0" i="1" smtClean="0">
                                      <a:latin typeface="Cambria Math" panose="02040503050406030204" pitchFamily="18" charset="0"/>
                                    </a:rPr>
                                  </m:ctrlPr>
                                </m:sSubPr>
                                <m:e>
                                  <m:r>
                                    <m:rPr>
                                      <m:sty m:val="p"/>
                                    </m:rPr>
                                    <a:rPr lang="en-US" sz="3200" b="0" i="0" smtClean="0">
                                      <a:latin typeface="Cambria Math" panose="02040503050406030204" pitchFamily="18" charset="0"/>
                                    </a:rPr>
                                    <m:t>∇</m:t>
                                  </m:r>
                                </m:e>
                                <m:sub>
                                  <m:r>
                                    <a:rPr lang="en-US" sz="3200" b="0" i="1" smtClean="0">
                                      <a:latin typeface="Cambria Math" panose="02040503050406030204" pitchFamily="18" charset="0"/>
                                    </a:rPr>
                                    <m:t>𝜃</m:t>
                                  </m:r>
                                </m:sub>
                              </m:sSub>
                              <m:r>
                                <a:rPr lang="en-US" sz="3200" b="0" i="1" smtClean="0">
                                  <a:latin typeface="Cambria Math" panose="02040503050406030204" pitchFamily="18" charset="0"/>
                                </a:rPr>
                                <m:t> </m:t>
                              </m:r>
                              <m:r>
                                <m:rPr>
                                  <m:sty m:val="p"/>
                                </m:rPr>
                                <a:rPr lang="en-US" sz="3200">
                                  <a:latin typeface="Cambria Math" panose="02040503050406030204" pitchFamily="18" charset="0"/>
                                </a:rPr>
                                <m:t>log</m:t>
                              </m:r>
                              <m:r>
                                <a:rPr lang="en-US" sz="3200" i="1">
                                  <a:latin typeface="Cambria Math" panose="02040503050406030204" pitchFamily="18" charset="0"/>
                                </a:rPr>
                                <m:t>⁡</m:t>
                              </m:r>
                              <m:r>
                                <m:rPr>
                                  <m:sty m:val="p"/>
                                </m:rPr>
                                <a:rPr lang="en-US" sz="3200">
                                  <a:latin typeface="Cambria Math" panose="02040503050406030204" pitchFamily="18" charset="0"/>
                                </a:rPr>
                                <m:t>P</m:t>
                              </m:r>
                              <m:d>
                                <m:dPr>
                                  <m:endChr m:val="|"/>
                                  <m:ctrlPr>
                                    <a:rPr lang="en-US" sz="3200" i="1">
                                      <a:latin typeface="Cambria Math" panose="02040503050406030204" pitchFamily="18" charset="0"/>
                                    </a:rPr>
                                  </m:ctrlPr>
                                </m:dPr>
                                <m:e>
                                  <m:sSub>
                                    <m:sSubPr>
                                      <m:ctrlPr>
                                        <a:rPr lang="en-US" sz="3200" i="1">
                                          <a:latin typeface="Cambria Math" panose="02040503050406030204" pitchFamily="18" charset="0"/>
                                        </a:rPr>
                                      </m:ctrlPr>
                                    </m:sSubPr>
                                    <m:e>
                                      <m:r>
                                        <m:rPr>
                                          <m:sty m:val="p"/>
                                        </m:rPr>
                                        <a:rPr lang="en-US" sz="3200">
                                          <a:latin typeface="Cambria Math" panose="02040503050406030204" pitchFamily="18" charset="0"/>
                                        </a:rPr>
                                        <m:t>w</m:t>
                                      </m:r>
                                    </m:e>
                                    <m:sub>
                                      <m:r>
                                        <m:rPr>
                                          <m:sty m:val="p"/>
                                        </m:rPr>
                                        <a:rPr lang="en-US" sz="3200">
                                          <a:latin typeface="Cambria Math" panose="02040503050406030204" pitchFamily="18" charset="0"/>
                                        </a:rPr>
                                        <m:t>t</m:t>
                                      </m:r>
                                      <m:r>
                                        <a:rPr lang="en-US" sz="3200">
                                          <a:latin typeface="Cambria Math" panose="02040503050406030204" pitchFamily="18" charset="0"/>
                                        </a:rPr>
                                        <m:t>+</m:t>
                                      </m:r>
                                      <m:r>
                                        <m:rPr>
                                          <m:sty m:val="p"/>
                                        </m:rPr>
                                        <a:rPr lang="en-US" sz="3200">
                                          <a:latin typeface="Cambria Math" panose="02040503050406030204" pitchFamily="18" charset="0"/>
                                        </a:rPr>
                                        <m:t>j</m:t>
                                      </m:r>
                                    </m:sub>
                                  </m:sSub>
                                  <m:r>
                                    <a:rPr lang="en-US" sz="3200">
                                      <a:latin typeface="Cambria Math" panose="02040503050406030204" pitchFamily="18" charset="0"/>
                                    </a:rPr>
                                    <m:t> </m:t>
                                  </m:r>
                                </m:e>
                              </m:d>
                              <m:r>
                                <a:rPr lang="en-US" sz="3200">
                                  <a:latin typeface="Cambria Math" panose="02040503050406030204" pitchFamily="18" charset="0"/>
                                </a:rPr>
                                <m:t> </m:t>
                              </m:r>
                              <m:sSub>
                                <m:sSubPr>
                                  <m:ctrlPr>
                                    <a:rPr lang="en-US" sz="3200" i="1">
                                      <a:latin typeface="Cambria Math" panose="02040503050406030204" pitchFamily="18" charset="0"/>
                                    </a:rPr>
                                  </m:ctrlPr>
                                </m:sSubPr>
                                <m:e>
                                  <m:r>
                                    <m:rPr>
                                      <m:sty m:val="p"/>
                                    </m:rPr>
                                    <a:rPr lang="en-US" sz="3200">
                                      <a:latin typeface="Cambria Math" panose="02040503050406030204" pitchFamily="18" charset="0"/>
                                    </a:rPr>
                                    <m:t>w</m:t>
                                  </m:r>
                                </m:e>
                                <m:sub>
                                  <m:r>
                                    <m:rPr>
                                      <m:sty m:val="p"/>
                                    </m:rPr>
                                    <a:rPr lang="en-US" sz="3200">
                                      <a:latin typeface="Cambria Math" panose="02040503050406030204" pitchFamily="18" charset="0"/>
                                    </a:rPr>
                                    <m:t>t</m:t>
                                  </m:r>
                                </m:sub>
                              </m:sSub>
                              <m:r>
                                <a:rPr lang="en-US" sz="3200">
                                  <a:latin typeface="Cambria Math" panose="02040503050406030204" pitchFamily="18" charset="0"/>
                                </a:rPr>
                                <m:t>;</m:t>
                              </m:r>
                              <m:r>
                                <a:rPr lang="en-US" sz="3200" i="1">
                                  <a:latin typeface="Cambria Math" panose="02040503050406030204" pitchFamily="18" charset="0"/>
                                </a:rPr>
                                <m:t>𝜃</m:t>
                              </m:r>
                              <m:r>
                                <a:rPr lang="en-US" sz="3200" i="1">
                                  <a:latin typeface="Cambria Math" panose="02040503050406030204" pitchFamily="18" charset="0"/>
                                </a:rPr>
                                <m:t>)</m:t>
                              </m:r>
                            </m:e>
                          </m:nary>
                        </m:e>
                      </m:nary>
                    </m:oMath>
                  </m:oMathPara>
                </a14:m>
                <a:endParaRPr lang="en-US" sz="3200" dirty="0"/>
              </a:p>
            </p:txBody>
          </p:sp>
        </mc:Choice>
        <mc:Fallback xmlns="">
          <p:sp>
            <p:nvSpPr>
              <p:cNvPr id="8" name="TextBox 7">
                <a:extLst>
                  <a:ext uri="{FF2B5EF4-FFF2-40B4-BE49-F238E27FC236}">
                    <a16:creationId xmlns:a16="http://schemas.microsoft.com/office/drawing/2014/main" id="{D7F5E354-7ECA-4009-A7F1-9649C09F36BD}"/>
                  </a:ext>
                </a:extLst>
              </p:cNvPr>
              <p:cNvSpPr txBox="1">
                <a:spLocks noRot="1" noChangeAspect="1" noMove="1" noResize="1" noEditPoints="1" noAdjustHandles="1" noChangeArrowheads="1" noChangeShapeType="1" noTextEdit="1"/>
              </p:cNvSpPr>
              <p:nvPr/>
            </p:nvSpPr>
            <p:spPr>
              <a:xfrm>
                <a:off x="2485970" y="3142998"/>
                <a:ext cx="9015611" cy="1596463"/>
              </a:xfrm>
              <a:prstGeom prst="rect">
                <a:avLst/>
              </a:prstGeom>
              <a:blipFill>
                <a:blip r:embed="rId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03F9D0B-1D2A-449A-8980-3BE7C3F6D19A}"/>
              </a:ext>
            </a:extLst>
          </p:cNvPr>
          <p:cNvSpPr txBox="1"/>
          <p:nvPr/>
        </p:nvSpPr>
        <p:spPr>
          <a:xfrm>
            <a:off x="576590" y="4995501"/>
            <a:ext cx="11038821" cy="954107"/>
          </a:xfrm>
          <a:prstGeom prst="rect">
            <a:avLst/>
          </a:prstGeom>
          <a:noFill/>
        </p:spPr>
        <p:txBody>
          <a:bodyPr wrap="square">
            <a:spAutoFit/>
          </a:bodyPr>
          <a:lstStyle/>
          <a:p>
            <a:pPr marL="0" lvl="1">
              <a:lnSpc>
                <a:spcPct val="100000"/>
              </a:lnSpc>
            </a:pPr>
            <a:r>
              <a:rPr lang="en-US" sz="2800" b="1" dirty="0">
                <a:solidFill>
                  <a:srgbClr val="D73F09"/>
                </a:solidFill>
                <a:latin typeface="Avenir Next LT Pro" panose="020B0504020202020204" pitchFamily="34" charset="0"/>
              </a:rPr>
              <a:t>SGD: </a:t>
            </a:r>
            <a:r>
              <a:rPr lang="en-US" sz="2800" dirty="0">
                <a:solidFill>
                  <a:srgbClr val="D73F09"/>
                </a:solidFill>
                <a:latin typeface="Avenir Next LT Pro" panose="020B0504020202020204" pitchFamily="34" charset="0"/>
              </a:rPr>
              <a:t>Approximate full gradient with a small, random subset of instances (called a batch) for each parameter update step</a:t>
            </a:r>
          </a:p>
        </p:txBody>
      </p:sp>
      <p:sp>
        <p:nvSpPr>
          <p:cNvPr id="10" name="Rectangle 9">
            <a:extLst>
              <a:ext uri="{FF2B5EF4-FFF2-40B4-BE49-F238E27FC236}">
                <a16:creationId xmlns:a16="http://schemas.microsoft.com/office/drawing/2014/main" id="{52C08F81-6AA7-4F25-9E81-86FE1A2C6B35}"/>
              </a:ext>
            </a:extLst>
          </p:cNvPr>
          <p:cNvSpPr/>
          <p:nvPr/>
        </p:nvSpPr>
        <p:spPr>
          <a:xfrm>
            <a:off x="4903651" y="3214554"/>
            <a:ext cx="676959" cy="1175803"/>
          </a:xfrm>
          <a:prstGeom prst="rect">
            <a:avLst/>
          </a:prstGeom>
          <a:solidFill>
            <a:srgbClr val="D73F0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16C7A3F-2035-40BF-87B9-EF3A5A5C5408}"/>
              </a:ext>
            </a:extLst>
          </p:cNvPr>
          <p:cNvSpPr/>
          <p:nvPr/>
        </p:nvSpPr>
        <p:spPr>
          <a:xfrm>
            <a:off x="4347556" y="3728259"/>
            <a:ext cx="556095" cy="519546"/>
          </a:xfrm>
          <a:prstGeom prst="rect">
            <a:avLst/>
          </a:prstGeom>
          <a:solidFill>
            <a:srgbClr val="D73F0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5641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657BC-3BD9-4028-88A2-D3B32A1B486B}"/>
              </a:ext>
            </a:extLst>
          </p:cNvPr>
          <p:cNvSpPr>
            <a:spLocks noGrp="1"/>
          </p:cNvSpPr>
          <p:nvPr>
            <p:ph type="title"/>
          </p:nvPr>
        </p:nvSpPr>
        <p:spPr/>
        <p:txBody>
          <a:bodyPr/>
          <a:lstStyle/>
          <a:p>
            <a:r>
              <a:rPr lang="en-US" dirty="0"/>
              <a:t>Word2Vec Training Algorithm (Stochastic Gradient Descent)</a:t>
            </a:r>
          </a:p>
        </p:txBody>
      </p:sp>
      <p:sp>
        <p:nvSpPr>
          <p:cNvPr id="3" name="Slide Number Placeholder 2">
            <a:extLst>
              <a:ext uri="{FF2B5EF4-FFF2-40B4-BE49-F238E27FC236}">
                <a16:creationId xmlns:a16="http://schemas.microsoft.com/office/drawing/2014/main" id="{C31D497F-D9D8-4D71-A1F8-9FB0EE95EF41}"/>
              </a:ext>
            </a:extLst>
          </p:cNvPr>
          <p:cNvSpPr>
            <a:spLocks noGrp="1"/>
          </p:cNvSpPr>
          <p:nvPr>
            <p:ph type="sldNum" sz="quarter" idx="4"/>
          </p:nvPr>
        </p:nvSpPr>
        <p:spPr/>
        <p:txBody>
          <a:bodyPr/>
          <a:lstStyle/>
          <a:p>
            <a:fld id="{02C8B7B2-9496-47E5-990F-169BD0B1DE6A}" type="slidenum">
              <a:rPr lang="en-US" smtClean="0"/>
              <a:t>14</a:t>
            </a:fld>
            <a:endParaRPr lang="en-US"/>
          </a:p>
        </p:txBody>
      </p:sp>
      <p:grpSp>
        <p:nvGrpSpPr>
          <p:cNvPr id="15" name="Group 14">
            <a:extLst>
              <a:ext uri="{FF2B5EF4-FFF2-40B4-BE49-F238E27FC236}">
                <a16:creationId xmlns:a16="http://schemas.microsoft.com/office/drawing/2014/main" id="{E16DB394-193A-40CF-8BCE-83ABD6608CF8}"/>
              </a:ext>
            </a:extLst>
          </p:cNvPr>
          <p:cNvGrpSpPr/>
          <p:nvPr/>
        </p:nvGrpSpPr>
        <p:grpSpPr>
          <a:xfrm>
            <a:off x="640080" y="831273"/>
            <a:ext cx="11772761" cy="3823854"/>
            <a:chOff x="640080" y="1496291"/>
            <a:chExt cx="11772761" cy="3823854"/>
          </a:xfrm>
        </p:grpSpPr>
        <p:sp>
          <p:nvSpPr>
            <p:cNvPr id="14" name="Rectangle 13">
              <a:extLst>
                <a:ext uri="{FF2B5EF4-FFF2-40B4-BE49-F238E27FC236}">
                  <a16:creationId xmlns:a16="http://schemas.microsoft.com/office/drawing/2014/main" id="{E7A87842-714D-43E2-8C7B-0024973CB80B}"/>
                </a:ext>
              </a:extLst>
            </p:cNvPr>
            <p:cNvSpPr/>
            <p:nvPr/>
          </p:nvSpPr>
          <p:spPr>
            <a:xfrm>
              <a:off x="640080" y="1496291"/>
              <a:ext cx="10804125" cy="382385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9D16450-F98C-4373-A206-7326DAD2FA40}"/>
                    </a:ext>
                  </a:extLst>
                </p:cNvPr>
                <p:cNvSpPr txBox="1"/>
                <p:nvPr/>
              </p:nvSpPr>
              <p:spPr>
                <a:xfrm>
                  <a:off x="747795" y="1656279"/>
                  <a:ext cx="11038821" cy="551241"/>
                </a:xfrm>
                <a:prstGeom prst="rect">
                  <a:avLst/>
                </a:prstGeom>
                <a:noFill/>
              </p:spPr>
              <p:txBody>
                <a:bodyPr wrap="square">
                  <a:spAutoFit/>
                </a:bodyPr>
                <a:lstStyle/>
                <a:p>
                  <a:pPr marL="0" lvl="1">
                    <a:lnSpc>
                      <a:spcPct val="100000"/>
                    </a:lnSpc>
                  </a:pPr>
                  <a:r>
                    <a:rPr lang="en-US" sz="2800" b="1" dirty="0">
                      <a:latin typeface="Avenir Next LT Pro" panose="020B0504020202020204" pitchFamily="34" charset="0"/>
                    </a:rPr>
                    <a:t>Initialize word vectors </a:t>
                  </a:r>
                  <a14:m>
                    <m:oMath xmlns:m="http://schemas.openxmlformats.org/officeDocument/2006/math">
                      <m:r>
                        <a:rPr lang="en-US" sz="2800" b="1" i="1" smtClean="0">
                          <a:latin typeface="Cambria Math" panose="02040503050406030204" pitchFamily="18" charset="0"/>
                        </a:rPr>
                        <m:t>𝜽</m:t>
                      </m:r>
                      <m:r>
                        <a:rPr lang="en-US" sz="2800" b="1" i="1" smtClean="0">
                          <a:latin typeface="Cambria Math" panose="02040503050406030204" pitchFamily="18" charset="0"/>
                        </a:rPr>
                        <m:t>=[ </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𝒗</m:t>
                          </m:r>
                        </m:e>
                        <m:sub>
                          <m:r>
                            <a:rPr lang="en-US" sz="2800" b="1" i="1" smtClean="0">
                              <a:latin typeface="Cambria Math" panose="02040503050406030204" pitchFamily="18" charset="0"/>
                            </a:rPr>
                            <m:t>𝟎</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𝒗</m:t>
                          </m:r>
                        </m:e>
                        <m:sub>
                          <m:d>
                            <m:dPr>
                              <m:begChr m:val="|"/>
                              <m:endChr m:val="|"/>
                              <m:ctrlPr>
                                <a:rPr lang="en-US" sz="2800" b="1" i="1" smtClean="0">
                                  <a:latin typeface="Cambria Math" panose="02040503050406030204" pitchFamily="18" charset="0"/>
                                </a:rPr>
                              </m:ctrlPr>
                            </m:dPr>
                            <m:e>
                              <m:r>
                                <a:rPr lang="en-US" sz="2800" b="1" i="1" smtClean="0">
                                  <a:latin typeface="Cambria Math" panose="02040503050406030204" pitchFamily="18" charset="0"/>
                                </a:rPr>
                                <m:t>𝑽</m:t>
                              </m:r>
                            </m:e>
                          </m:d>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𝒖</m:t>
                          </m:r>
                        </m:e>
                        <m:sub>
                          <m:r>
                            <a:rPr lang="en-US" sz="2800" b="1" i="1" smtClean="0">
                              <a:latin typeface="Cambria Math" panose="02040503050406030204" pitchFamily="18" charset="0"/>
                            </a:rPr>
                            <m:t>𝟎</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𝒖</m:t>
                          </m:r>
                        </m:e>
                        <m:sub>
                          <m:d>
                            <m:dPr>
                              <m:begChr m:val="|"/>
                              <m:endChr m:val="|"/>
                              <m:ctrlPr>
                                <a:rPr lang="en-US" sz="2800" b="1" i="1" smtClean="0">
                                  <a:latin typeface="Cambria Math" panose="02040503050406030204" pitchFamily="18" charset="0"/>
                                </a:rPr>
                              </m:ctrlPr>
                            </m:dPr>
                            <m:e>
                              <m:r>
                                <a:rPr lang="en-US" sz="2800" b="1" i="1" smtClean="0">
                                  <a:latin typeface="Cambria Math" panose="02040503050406030204" pitchFamily="18" charset="0"/>
                                </a:rPr>
                                <m:t>𝑽</m:t>
                              </m:r>
                            </m:e>
                          </m:d>
                        </m:sub>
                      </m:sSub>
                      <m:r>
                        <a:rPr lang="en-US" sz="2800" b="1" i="1" smtClean="0">
                          <a:latin typeface="Cambria Math" panose="02040503050406030204" pitchFamily="18" charset="0"/>
                        </a:rPr>
                        <m:t>]</m:t>
                      </m:r>
                    </m:oMath>
                  </a14:m>
                  <a:r>
                    <a:rPr lang="en-US" sz="2800" b="1" dirty="0">
                      <a:latin typeface="Avenir Next LT Pro" panose="020B0504020202020204" pitchFamily="34" charset="0"/>
                    </a:rPr>
                    <a:t> randomly </a:t>
                  </a:r>
                </a:p>
              </p:txBody>
            </p:sp>
          </mc:Choice>
          <mc:Fallback xmlns="">
            <p:sp>
              <p:nvSpPr>
                <p:cNvPr id="8" name="TextBox 7">
                  <a:extLst>
                    <a:ext uri="{FF2B5EF4-FFF2-40B4-BE49-F238E27FC236}">
                      <a16:creationId xmlns:a16="http://schemas.microsoft.com/office/drawing/2014/main" id="{09D16450-F98C-4373-A206-7326DAD2FA40}"/>
                    </a:ext>
                  </a:extLst>
                </p:cNvPr>
                <p:cNvSpPr txBox="1">
                  <a:spLocks noRot="1" noChangeAspect="1" noMove="1" noResize="1" noEditPoints="1" noAdjustHandles="1" noChangeArrowheads="1" noChangeShapeType="1" noTextEdit="1"/>
                </p:cNvSpPr>
                <p:nvPr/>
              </p:nvSpPr>
              <p:spPr>
                <a:xfrm>
                  <a:off x="747795" y="1656279"/>
                  <a:ext cx="11038821" cy="551241"/>
                </a:xfrm>
                <a:prstGeom prst="rect">
                  <a:avLst/>
                </a:prstGeom>
                <a:blipFill>
                  <a:blip r:embed="rId2"/>
                  <a:stretch>
                    <a:fillRect l="-1160" t="-12222" b="-2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8EF89A2-394B-412A-8515-9CF62A8FE6A9}"/>
                    </a:ext>
                  </a:extLst>
                </p:cNvPr>
                <p:cNvSpPr txBox="1"/>
                <p:nvPr/>
              </p:nvSpPr>
              <p:spPr>
                <a:xfrm>
                  <a:off x="1374020" y="3592165"/>
                  <a:ext cx="11038821" cy="961674"/>
                </a:xfrm>
                <a:prstGeom prst="rect">
                  <a:avLst/>
                </a:prstGeom>
                <a:noFill/>
              </p:spPr>
              <p:txBody>
                <a:bodyPr wrap="square">
                  <a:spAutoFit/>
                </a:bodyPr>
                <a:lstStyle/>
                <a:p>
                  <a:pPr marL="0" lvl="1"/>
                  <a:r>
                    <a:rPr lang="en-US" sz="2800" b="1" dirty="0">
                      <a:latin typeface="Avenir Next LT Pro" panose="020B0504020202020204" pitchFamily="34" charset="0"/>
                    </a:rPr>
                    <a:t>Compute </a:t>
                  </a:r>
                  <a14:m>
                    <m:oMath xmlns:m="http://schemas.openxmlformats.org/officeDocument/2006/math">
                      <m:sSub>
                        <m:sSubPr>
                          <m:ctrlPr>
                            <a:rPr lang="en-US" sz="2800" i="1">
                              <a:latin typeface="Cambria Math" panose="02040503050406030204" pitchFamily="18" charset="0"/>
                            </a:rPr>
                          </m:ctrlPr>
                        </m:sSubPr>
                        <m:e>
                          <m:r>
                            <m:rPr>
                              <m:sty m:val="p"/>
                            </m:rPr>
                            <a:rPr lang="en-US" sz="2800">
                              <a:latin typeface="Cambria Math" panose="02040503050406030204" pitchFamily="18" charset="0"/>
                            </a:rPr>
                            <m:t>∇</m:t>
                          </m:r>
                        </m:e>
                        <m:sub>
                          <m:r>
                            <a:rPr lang="en-US" sz="2800" i="1">
                              <a:latin typeface="Cambria Math" panose="02040503050406030204" pitchFamily="18" charset="0"/>
                            </a:rPr>
                            <m:t>𝜃</m:t>
                          </m:r>
                        </m:sub>
                      </m:sSub>
                      <m:r>
                        <a:rPr lang="en-US" sz="2800" i="1">
                          <a:latin typeface="Cambria Math" panose="02040503050406030204" pitchFamily="18" charset="0"/>
                        </a:rPr>
                        <m:t>𝐽</m:t>
                      </m:r>
                      <m:d>
                        <m:dPr>
                          <m:ctrlPr>
                            <a:rPr lang="en-US" sz="2800" i="1">
                              <a:latin typeface="Cambria Math" panose="02040503050406030204" pitchFamily="18" charset="0"/>
                            </a:rPr>
                          </m:ctrlPr>
                        </m:dPr>
                        <m:e>
                          <m:r>
                            <a:rPr lang="en-US" sz="2800" b="1" i="1" smtClean="0">
                              <a:solidFill>
                                <a:srgbClr val="D73F09"/>
                              </a:solidFill>
                              <a:latin typeface="Cambria Math" panose="02040503050406030204" pitchFamily="18" charset="0"/>
                            </a:rPr>
                            <m:t>𝑩</m:t>
                          </m:r>
                          <m:r>
                            <a:rPr lang="en-US" sz="2800" b="0" i="1" smtClean="0">
                              <a:latin typeface="Cambria Math" panose="02040503050406030204" pitchFamily="18" charset="0"/>
                            </a:rPr>
                            <m:t>;</m:t>
                          </m:r>
                          <m:r>
                            <a:rPr lang="en-US" sz="2800" i="1">
                              <a:latin typeface="Cambria Math" panose="02040503050406030204" pitchFamily="18" charset="0"/>
                            </a:rPr>
                            <m:t>𝜃</m:t>
                          </m:r>
                        </m:e>
                      </m:d>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b="1" i="1" smtClean="0">
                              <a:solidFill>
                                <a:srgbClr val="D73F09"/>
                              </a:solidFill>
                              <a:latin typeface="Cambria Math" panose="02040503050406030204" pitchFamily="18" charset="0"/>
                            </a:rPr>
                            <m:t>|</m:t>
                          </m:r>
                          <m:r>
                            <a:rPr lang="en-US" sz="2800" b="1" i="1" smtClean="0">
                              <a:solidFill>
                                <a:srgbClr val="D73F09"/>
                              </a:solidFill>
                              <a:latin typeface="Cambria Math" panose="02040503050406030204" pitchFamily="18" charset="0"/>
                            </a:rPr>
                            <m:t>𝑩</m:t>
                          </m:r>
                          <m:r>
                            <a:rPr lang="en-US" sz="2800" b="1" i="1" smtClean="0">
                              <a:solidFill>
                                <a:srgbClr val="D73F09"/>
                              </a:solidFill>
                              <a:latin typeface="Cambria Math" panose="02040503050406030204" pitchFamily="18" charset="0"/>
                            </a:rPr>
                            <m:t>|</m:t>
                          </m:r>
                        </m:den>
                      </m:f>
                      <m:nary>
                        <m:naryPr>
                          <m:chr m:val="∑"/>
                          <m:supHide m:val="on"/>
                          <m:ctrlPr>
                            <a:rPr lang="en-US" sz="2800" i="1">
                              <a:latin typeface="Cambria Math" panose="02040503050406030204" pitchFamily="18" charset="0"/>
                            </a:rPr>
                          </m:ctrlPr>
                        </m:naryPr>
                        <m:sub>
                          <m:r>
                            <m:rPr>
                              <m:brk m:alnAt="23"/>
                            </m:rPr>
                            <a:rPr lang="en-US" sz="2800" b="1" i="1" smtClean="0">
                              <a:solidFill>
                                <a:srgbClr val="D73F09"/>
                              </a:solidFill>
                              <a:latin typeface="Cambria Math" panose="02040503050406030204" pitchFamily="18" charset="0"/>
                            </a:rPr>
                            <m:t>𝒕</m:t>
                          </m:r>
                          <m:r>
                            <a:rPr lang="en-US" sz="2800" b="1" i="1" smtClean="0">
                              <a:solidFill>
                                <a:srgbClr val="D73F09"/>
                              </a:solidFill>
                              <a:latin typeface="Cambria Math" panose="02040503050406030204" pitchFamily="18" charset="0"/>
                            </a:rPr>
                            <m:t>∈</m:t>
                          </m:r>
                          <m:r>
                            <a:rPr lang="en-US" sz="2800" b="1" i="1" smtClean="0">
                              <a:solidFill>
                                <a:srgbClr val="D73F09"/>
                              </a:solidFill>
                              <a:latin typeface="Cambria Math" panose="02040503050406030204" pitchFamily="18" charset="0"/>
                            </a:rPr>
                            <m:t>𝑩</m:t>
                          </m:r>
                        </m:sub>
                        <m:sup/>
                        <m:e>
                          <m:nary>
                            <m:naryPr>
                              <m:chr m:val="∑"/>
                              <m:supHide m:val="on"/>
                              <m:ctrlPr>
                                <a:rPr lang="en-US" sz="2800" i="1">
                                  <a:latin typeface="Cambria Math" panose="02040503050406030204" pitchFamily="18" charset="0"/>
                                </a:rPr>
                              </m:ctrlPr>
                            </m:naryPr>
                            <m:sub>
                              <m:eqArr>
                                <m:eqArrPr>
                                  <m:ctrlPr>
                                    <a:rPr lang="en-US" sz="2800" i="1">
                                      <a:latin typeface="Cambria Math" panose="02040503050406030204" pitchFamily="18" charset="0"/>
                                    </a:rPr>
                                  </m:ctrlPr>
                                </m:eqArrPr>
                                <m:e>
                                  <m:r>
                                    <m:rPr>
                                      <m:brk m:alnAt="7"/>
                                    </m:rPr>
                                    <a:rPr lang="en-US" sz="2800" i="1">
                                      <a:latin typeface="Cambria Math" panose="02040503050406030204" pitchFamily="18" charset="0"/>
                                    </a:rPr>
                                    <m:t>−</m:t>
                                  </m:r>
                                  <m:r>
                                    <a:rPr lang="en-US" sz="2800" i="1">
                                      <a:latin typeface="Cambria Math" panose="02040503050406030204" pitchFamily="18" charset="0"/>
                                    </a:rPr>
                                    <m:t>𝑘</m:t>
                                  </m:r>
                                  <m:r>
                                    <a:rPr lang="en-US" sz="2800" i="1">
                                      <a:latin typeface="Cambria Math" panose="02040503050406030204" pitchFamily="18" charset="0"/>
                                    </a:rPr>
                                    <m:t>≤</m:t>
                                  </m:r>
                                  <m:r>
                                    <a:rPr lang="en-US" sz="2800" i="1">
                                      <a:latin typeface="Cambria Math" panose="02040503050406030204" pitchFamily="18" charset="0"/>
                                    </a:rPr>
                                    <m:t>𝑗</m:t>
                                  </m:r>
                                  <m:r>
                                    <a:rPr lang="en-US" sz="2800" i="1">
                                      <a:latin typeface="Cambria Math" panose="02040503050406030204" pitchFamily="18" charset="0"/>
                                    </a:rPr>
                                    <m:t>≤</m:t>
                                  </m:r>
                                  <m:r>
                                    <a:rPr lang="en-US" sz="2800" i="1">
                                      <a:latin typeface="Cambria Math" panose="02040503050406030204" pitchFamily="18" charset="0"/>
                                    </a:rPr>
                                    <m:t>𝑘</m:t>
                                  </m:r>
                                </m:e>
                                <m:e>
                                  <m:r>
                                    <a:rPr lang="en-US" sz="2800" i="1">
                                      <a:latin typeface="Cambria Math" panose="02040503050406030204" pitchFamily="18" charset="0"/>
                                    </a:rPr>
                                    <m:t>𝑗</m:t>
                                  </m:r>
                                  <m:r>
                                    <a:rPr lang="en-US" sz="2800" i="1">
                                      <a:latin typeface="Cambria Math" panose="02040503050406030204" pitchFamily="18" charset="0"/>
                                    </a:rPr>
                                    <m:t>≠</m:t>
                                  </m:r>
                                  <m:r>
                                    <a:rPr lang="en-US" sz="2800" i="1">
                                      <a:latin typeface="Cambria Math" panose="02040503050406030204" pitchFamily="18" charset="0"/>
                                    </a:rPr>
                                    <m:t>0</m:t>
                                  </m:r>
                                </m:e>
                              </m:eqArr>
                            </m:sub>
                            <m:sup/>
                            <m:e>
                              <m:sSub>
                                <m:sSubPr>
                                  <m:ctrlPr>
                                    <a:rPr lang="en-US" sz="2800" i="1">
                                      <a:latin typeface="Cambria Math" panose="02040503050406030204" pitchFamily="18" charset="0"/>
                                    </a:rPr>
                                  </m:ctrlPr>
                                </m:sSubPr>
                                <m:e>
                                  <m:r>
                                    <m:rPr>
                                      <m:sty m:val="p"/>
                                    </m:rPr>
                                    <a:rPr lang="en-US" sz="2800">
                                      <a:latin typeface="Cambria Math" panose="02040503050406030204" pitchFamily="18" charset="0"/>
                                    </a:rPr>
                                    <m:t>∇</m:t>
                                  </m:r>
                                </m:e>
                                <m:sub>
                                  <m:r>
                                    <a:rPr lang="en-US" sz="2800" i="1">
                                      <a:latin typeface="Cambria Math" panose="02040503050406030204" pitchFamily="18" charset="0"/>
                                    </a:rPr>
                                    <m:t>𝜃</m:t>
                                  </m:r>
                                </m:sub>
                              </m:sSub>
                              <m:r>
                                <a:rPr lang="en-US" sz="2800" i="1">
                                  <a:latin typeface="Cambria Math" panose="02040503050406030204" pitchFamily="18" charset="0"/>
                                </a:rPr>
                                <m:t> </m:t>
                              </m:r>
                              <m:r>
                                <m:rPr>
                                  <m:sty m:val="p"/>
                                </m:rPr>
                                <a:rPr lang="en-US" sz="2800">
                                  <a:latin typeface="Cambria Math" panose="02040503050406030204" pitchFamily="18" charset="0"/>
                                </a:rPr>
                                <m:t>log</m:t>
                              </m:r>
                              <m:r>
                                <a:rPr lang="en-US" sz="2800" i="1">
                                  <a:latin typeface="Cambria Math" panose="02040503050406030204" pitchFamily="18" charset="0"/>
                                </a:rPr>
                                <m:t>⁡</m:t>
                              </m:r>
                              <m:r>
                                <m:rPr>
                                  <m:sty m:val="p"/>
                                </m:rPr>
                                <a:rPr lang="en-US" sz="2800">
                                  <a:latin typeface="Cambria Math" panose="02040503050406030204" pitchFamily="18" charset="0"/>
                                </a:rPr>
                                <m:t>P</m:t>
                              </m:r>
                              <m:d>
                                <m:dPr>
                                  <m:end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m:rPr>
                                          <m:sty m:val="p"/>
                                        </m:rPr>
                                        <a:rPr lang="en-US" sz="2800">
                                          <a:latin typeface="Cambria Math" panose="02040503050406030204" pitchFamily="18" charset="0"/>
                                        </a:rPr>
                                        <m:t>w</m:t>
                                      </m:r>
                                    </m:e>
                                    <m:sub>
                                      <m:r>
                                        <m:rPr>
                                          <m:sty m:val="p"/>
                                        </m:rPr>
                                        <a:rPr lang="en-US" sz="2800">
                                          <a:latin typeface="Cambria Math" panose="02040503050406030204" pitchFamily="18" charset="0"/>
                                        </a:rPr>
                                        <m:t>t</m:t>
                                      </m:r>
                                      <m:r>
                                        <a:rPr lang="en-US" sz="2800">
                                          <a:latin typeface="Cambria Math" panose="02040503050406030204" pitchFamily="18" charset="0"/>
                                        </a:rPr>
                                        <m:t>+</m:t>
                                      </m:r>
                                      <m:r>
                                        <m:rPr>
                                          <m:sty m:val="p"/>
                                        </m:rPr>
                                        <a:rPr lang="en-US" sz="2800">
                                          <a:latin typeface="Cambria Math" panose="02040503050406030204" pitchFamily="18" charset="0"/>
                                        </a:rPr>
                                        <m:t>j</m:t>
                                      </m:r>
                                    </m:sub>
                                  </m:sSub>
                                  <m:r>
                                    <a:rPr lang="en-US" sz="2800">
                                      <a:latin typeface="Cambria Math" panose="02040503050406030204" pitchFamily="18" charset="0"/>
                                    </a:rPr>
                                    <m:t> </m:t>
                                  </m:r>
                                </m:e>
                              </m:d>
                              <m:r>
                                <a:rPr lang="en-US" sz="2800">
                                  <a:latin typeface="Cambria Math" panose="02040503050406030204" pitchFamily="18" charset="0"/>
                                </a:rPr>
                                <m:t> </m:t>
                              </m:r>
                              <m:sSub>
                                <m:sSubPr>
                                  <m:ctrlPr>
                                    <a:rPr lang="en-US" sz="2800" i="1">
                                      <a:latin typeface="Cambria Math" panose="02040503050406030204" pitchFamily="18" charset="0"/>
                                    </a:rPr>
                                  </m:ctrlPr>
                                </m:sSubPr>
                                <m:e>
                                  <m:r>
                                    <m:rPr>
                                      <m:sty m:val="p"/>
                                    </m:rPr>
                                    <a:rPr lang="en-US" sz="2800">
                                      <a:latin typeface="Cambria Math" panose="02040503050406030204" pitchFamily="18" charset="0"/>
                                    </a:rPr>
                                    <m:t>w</m:t>
                                  </m:r>
                                </m:e>
                                <m:sub>
                                  <m:r>
                                    <m:rPr>
                                      <m:sty m:val="p"/>
                                    </m:rPr>
                                    <a:rPr lang="en-US" sz="2800">
                                      <a:latin typeface="Cambria Math" panose="02040503050406030204" pitchFamily="18" charset="0"/>
                                    </a:rPr>
                                    <m:t>t</m:t>
                                  </m:r>
                                </m:sub>
                              </m:sSub>
                              <m:r>
                                <a:rPr lang="en-US" sz="2800">
                                  <a:latin typeface="Cambria Math" panose="02040503050406030204" pitchFamily="18" charset="0"/>
                                </a:rPr>
                                <m:t>;</m:t>
                              </m:r>
                              <m:r>
                                <a:rPr lang="en-US" sz="2800" i="1">
                                  <a:latin typeface="Cambria Math" panose="02040503050406030204" pitchFamily="18" charset="0"/>
                                </a:rPr>
                                <m:t>𝜃</m:t>
                              </m:r>
                              <m:r>
                                <a:rPr lang="en-US" sz="2800" i="1">
                                  <a:latin typeface="Cambria Math" panose="02040503050406030204" pitchFamily="18" charset="0"/>
                                </a:rPr>
                                <m:t>)</m:t>
                              </m:r>
                            </m:e>
                          </m:nary>
                        </m:e>
                      </m:nary>
                    </m:oMath>
                  </a14:m>
                  <a:r>
                    <a:rPr lang="en-US" sz="2800" b="1" dirty="0">
                      <a:latin typeface="Avenir Next LT Pro" panose="020B0504020202020204" pitchFamily="34" charset="0"/>
                    </a:rPr>
                    <a:t> </a:t>
                  </a:r>
                </a:p>
              </p:txBody>
            </p:sp>
          </mc:Choice>
          <mc:Fallback xmlns="">
            <p:sp>
              <p:nvSpPr>
                <p:cNvPr id="9" name="TextBox 8">
                  <a:extLst>
                    <a:ext uri="{FF2B5EF4-FFF2-40B4-BE49-F238E27FC236}">
                      <a16:creationId xmlns:a16="http://schemas.microsoft.com/office/drawing/2014/main" id="{58EF89A2-394B-412A-8515-9CF62A8FE6A9}"/>
                    </a:ext>
                  </a:extLst>
                </p:cNvPr>
                <p:cNvSpPr txBox="1">
                  <a:spLocks noRot="1" noChangeAspect="1" noMove="1" noResize="1" noEditPoints="1" noAdjustHandles="1" noChangeArrowheads="1" noChangeShapeType="1" noTextEdit="1"/>
                </p:cNvSpPr>
                <p:nvPr/>
              </p:nvSpPr>
              <p:spPr>
                <a:xfrm>
                  <a:off x="1374020" y="3592165"/>
                  <a:ext cx="11038821" cy="961674"/>
                </a:xfrm>
                <a:prstGeom prst="rect">
                  <a:avLst/>
                </a:prstGeom>
                <a:blipFill>
                  <a:blip r:embed="rId3"/>
                  <a:stretch>
                    <a:fillRect l="-11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B0C0364-D62E-4F6C-A22F-A3797870365D}"/>
                    </a:ext>
                  </a:extLst>
                </p:cNvPr>
                <p:cNvSpPr txBox="1"/>
                <p:nvPr/>
              </p:nvSpPr>
              <p:spPr>
                <a:xfrm>
                  <a:off x="1374020" y="4455557"/>
                  <a:ext cx="11038821" cy="523220"/>
                </a:xfrm>
                <a:prstGeom prst="rect">
                  <a:avLst/>
                </a:prstGeom>
                <a:noFill/>
              </p:spPr>
              <p:txBody>
                <a:bodyPr wrap="square">
                  <a:spAutoFit/>
                </a:bodyPr>
                <a:lstStyle/>
                <a:p>
                  <a:pPr marL="0" lvl="1"/>
                  <a:r>
                    <a:rPr lang="en-US" sz="2800" b="1" dirty="0">
                      <a:latin typeface="Avenir Next LT Pro" panose="020B0504020202020204" pitchFamily="34" charset="0"/>
                    </a:rPr>
                    <a:t>Update  </a:t>
                  </a:r>
                  <a14:m>
                    <m:oMath xmlns:m="http://schemas.openxmlformats.org/officeDocument/2006/math">
                      <m:r>
                        <a:rPr lang="en-US" sz="2800" b="1" i="1" smtClean="0">
                          <a:latin typeface="Cambria Math" panose="02040503050406030204" pitchFamily="18" charset="0"/>
                        </a:rPr>
                        <m:t>𝜽</m:t>
                      </m:r>
                      <m:r>
                        <a:rPr lang="en-US" sz="2800" b="1" i="1" smtClean="0">
                          <a:latin typeface="Cambria Math" panose="02040503050406030204" pitchFamily="18" charset="0"/>
                        </a:rPr>
                        <m:t>←</m:t>
                      </m:r>
                      <m:r>
                        <a:rPr lang="en-US" sz="2800" b="1" i="1" smtClean="0">
                          <a:latin typeface="Cambria Math" panose="02040503050406030204" pitchFamily="18" charset="0"/>
                        </a:rPr>
                        <m:t>𝜽</m:t>
                      </m:r>
                      <m:r>
                        <a:rPr lang="en-US" sz="2800" b="1" i="1" smtClean="0">
                          <a:latin typeface="Cambria Math" panose="02040503050406030204" pitchFamily="18" charset="0"/>
                        </a:rPr>
                        <m:t>−</m:t>
                      </m:r>
                      <m:r>
                        <a:rPr lang="en-US" sz="2800" b="1" i="1" smtClean="0">
                          <a:latin typeface="Cambria Math" panose="02040503050406030204" pitchFamily="18" charset="0"/>
                        </a:rPr>
                        <m:t>𝜶</m:t>
                      </m:r>
                      <m:sSub>
                        <m:sSubPr>
                          <m:ctrlPr>
                            <a:rPr lang="en-US" sz="2800" i="1">
                              <a:latin typeface="Cambria Math" panose="02040503050406030204" pitchFamily="18" charset="0"/>
                            </a:rPr>
                          </m:ctrlPr>
                        </m:sSubPr>
                        <m:e>
                          <m:r>
                            <m:rPr>
                              <m:sty m:val="p"/>
                            </m:rPr>
                            <a:rPr lang="en-US" sz="2800">
                              <a:latin typeface="Cambria Math" panose="02040503050406030204" pitchFamily="18" charset="0"/>
                            </a:rPr>
                            <m:t>∇</m:t>
                          </m:r>
                        </m:e>
                        <m:sub>
                          <m:r>
                            <a:rPr lang="en-US" sz="2800" i="1">
                              <a:latin typeface="Cambria Math" panose="02040503050406030204" pitchFamily="18" charset="0"/>
                            </a:rPr>
                            <m:t>𝜃</m:t>
                          </m:r>
                        </m:sub>
                      </m:sSub>
                      <m:r>
                        <a:rPr lang="en-US" sz="2800" i="1">
                          <a:latin typeface="Cambria Math" panose="02040503050406030204" pitchFamily="18" charset="0"/>
                        </a:rPr>
                        <m:t>𝐽</m:t>
                      </m:r>
                      <m:d>
                        <m:dPr>
                          <m:ctrlPr>
                            <a:rPr lang="en-US" sz="2800" i="1">
                              <a:latin typeface="Cambria Math" panose="02040503050406030204" pitchFamily="18" charset="0"/>
                            </a:rPr>
                          </m:ctrlPr>
                        </m:dPr>
                        <m:e>
                          <m:r>
                            <a:rPr lang="en-US" sz="2800" b="1" i="1" smtClean="0">
                              <a:solidFill>
                                <a:srgbClr val="D73F09"/>
                              </a:solidFill>
                              <a:latin typeface="Cambria Math" panose="02040503050406030204" pitchFamily="18" charset="0"/>
                            </a:rPr>
                            <m:t>𝑩</m:t>
                          </m:r>
                          <m:r>
                            <a:rPr lang="en-US" sz="2800" b="0" i="1" smtClean="0">
                              <a:latin typeface="Cambria Math" panose="02040503050406030204" pitchFamily="18" charset="0"/>
                            </a:rPr>
                            <m:t>;</m:t>
                          </m:r>
                          <m:r>
                            <a:rPr lang="en-US" sz="2800" i="1">
                              <a:latin typeface="Cambria Math" panose="02040503050406030204" pitchFamily="18" charset="0"/>
                            </a:rPr>
                            <m:t>𝜃</m:t>
                          </m:r>
                        </m:e>
                      </m:d>
                    </m:oMath>
                  </a14:m>
                  <a:endParaRPr lang="en-US" sz="2800" b="1" dirty="0">
                    <a:latin typeface="Avenir Next LT Pro" panose="020B0504020202020204" pitchFamily="34" charset="0"/>
                  </a:endParaRPr>
                </a:p>
              </p:txBody>
            </p:sp>
          </mc:Choice>
          <mc:Fallback xmlns="">
            <p:sp>
              <p:nvSpPr>
                <p:cNvPr id="12" name="TextBox 11">
                  <a:extLst>
                    <a:ext uri="{FF2B5EF4-FFF2-40B4-BE49-F238E27FC236}">
                      <a16:creationId xmlns:a16="http://schemas.microsoft.com/office/drawing/2014/main" id="{5B0C0364-D62E-4F6C-A22F-A3797870365D}"/>
                    </a:ext>
                  </a:extLst>
                </p:cNvPr>
                <p:cNvSpPr txBox="1">
                  <a:spLocks noRot="1" noChangeAspect="1" noMove="1" noResize="1" noEditPoints="1" noAdjustHandles="1" noChangeArrowheads="1" noChangeShapeType="1" noTextEdit="1"/>
                </p:cNvSpPr>
                <p:nvPr/>
              </p:nvSpPr>
              <p:spPr>
                <a:xfrm>
                  <a:off x="1374020" y="4455557"/>
                  <a:ext cx="11038821" cy="523220"/>
                </a:xfrm>
                <a:prstGeom prst="rect">
                  <a:avLst/>
                </a:prstGeom>
                <a:blipFill>
                  <a:blip r:embed="rId4"/>
                  <a:stretch>
                    <a:fillRect l="-1104" t="-11628" b="-32558"/>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20C93424-3783-4C33-A8C1-C7DDCE01AC62}"/>
                </a:ext>
              </a:extLst>
            </p:cNvPr>
            <p:cNvSpPr txBox="1"/>
            <p:nvPr/>
          </p:nvSpPr>
          <p:spPr>
            <a:xfrm>
              <a:off x="747794" y="2369040"/>
              <a:ext cx="11038821" cy="523220"/>
            </a:xfrm>
            <a:prstGeom prst="rect">
              <a:avLst/>
            </a:prstGeom>
            <a:noFill/>
          </p:spPr>
          <p:txBody>
            <a:bodyPr wrap="square">
              <a:spAutoFit/>
            </a:bodyPr>
            <a:lstStyle/>
            <a:p>
              <a:pPr marL="0" lvl="1"/>
              <a:r>
                <a:rPr lang="en-US" sz="2800" b="1" dirty="0">
                  <a:latin typeface="Avenir Next LT Pro" panose="020B0504020202020204" pitchFamily="34" charset="0"/>
                </a:rPr>
                <a:t>While </a:t>
              </a:r>
              <a:r>
                <a:rPr lang="en-US" sz="2800" b="1" dirty="0" err="1">
                  <a:latin typeface="Avenir Next LT Pro" panose="020B0504020202020204" pitchFamily="34" charset="0"/>
                </a:rPr>
                <a:t>iters</a:t>
              </a:r>
              <a:r>
                <a:rPr lang="en-US" sz="2800" b="1" dirty="0">
                  <a:latin typeface="Avenir Next LT Pro" panose="020B0504020202020204" pitchFamily="34" charset="0"/>
                </a:rPr>
                <a:t> &lt; </a:t>
              </a:r>
              <a:r>
                <a:rPr lang="en-US" sz="2800" b="1" dirty="0" err="1">
                  <a:latin typeface="Avenir Next LT Pro" panose="020B0504020202020204" pitchFamily="34" charset="0"/>
                </a:rPr>
                <a:t>maxIters</a:t>
              </a:r>
              <a:r>
                <a:rPr lang="en-US" sz="2800" b="1" dirty="0">
                  <a:latin typeface="Avenir Next LT Pro" panose="020B0504020202020204" pitchFamily="34" charset="0"/>
                </a:rPr>
                <a:t>:</a:t>
              </a:r>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8BE2A94-8254-460F-B56D-EF1A311C0B12}"/>
                  </a:ext>
                </a:extLst>
              </p:cNvPr>
              <p:cNvSpPr txBox="1"/>
              <p:nvPr/>
            </p:nvSpPr>
            <p:spPr>
              <a:xfrm>
                <a:off x="1374020" y="2308002"/>
                <a:ext cx="11038821" cy="523220"/>
              </a:xfrm>
              <a:prstGeom prst="rect">
                <a:avLst/>
              </a:prstGeom>
              <a:noFill/>
            </p:spPr>
            <p:txBody>
              <a:bodyPr wrap="square">
                <a:spAutoFit/>
              </a:bodyPr>
              <a:lstStyle/>
              <a:p>
                <a:pPr marL="0" lvl="1"/>
                <a:r>
                  <a:rPr lang="en-US" sz="2800" b="1" dirty="0">
                    <a:solidFill>
                      <a:srgbClr val="D73F09"/>
                    </a:solidFill>
                    <a:latin typeface="Avenir Next LT Pro" panose="020B0504020202020204" pitchFamily="34" charset="0"/>
                  </a:rPr>
                  <a:t>Sample batch  </a:t>
                </a:r>
                <a14:m>
                  <m:oMath xmlns:m="http://schemas.openxmlformats.org/officeDocument/2006/math">
                    <m:r>
                      <a:rPr lang="en-US" sz="2800" b="1" i="0" smtClean="0">
                        <a:solidFill>
                          <a:srgbClr val="D73F09"/>
                        </a:solidFill>
                        <a:latin typeface="Cambria Math" panose="02040503050406030204" pitchFamily="18" charset="0"/>
                      </a:rPr>
                      <m:t>𝐁</m:t>
                    </m:r>
                    <m:r>
                      <a:rPr lang="en-US" sz="2800" b="1" i="1" smtClean="0">
                        <a:solidFill>
                          <a:srgbClr val="D73F09"/>
                        </a:solidFill>
                        <a:latin typeface="Cambria Math" panose="02040503050406030204" pitchFamily="18" charset="0"/>
                      </a:rPr>
                      <m:t>∼</m:t>
                    </m:r>
                    <m:r>
                      <a:rPr lang="en-US" sz="2800" b="1" i="1" smtClean="0">
                        <a:solidFill>
                          <a:srgbClr val="D73F09"/>
                        </a:solidFill>
                        <a:latin typeface="Cambria Math" panose="02040503050406030204" pitchFamily="18" charset="0"/>
                      </a:rPr>
                      <m:t>𝑫</m:t>
                    </m:r>
                  </m:oMath>
                </a14:m>
                <a:endParaRPr lang="en-US" sz="2800" b="1" dirty="0">
                  <a:solidFill>
                    <a:srgbClr val="D73F09"/>
                  </a:solidFill>
                  <a:latin typeface="Avenir Next LT Pro" panose="020B0504020202020204" pitchFamily="34" charset="0"/>
                </a:endParaRPr>
              </a:p>
            </p:txBody>
          </p:sp>
        </mc:Choice>
        <mc:Fallback xmlns="">
          <p:sp>
            <p:nvSpPr>
              <p:cNvPr id="11" name="TextBox 10">
                <a:extLst>
                  <a:ext uri="{FF2B5EF4-FFF2-40B4-BE49-F238E27FC236}">
                    <a16:creationId xmlns:a16="http://schemas.microsoft.com/office/drawing/2014/main" id="{18BE2A94-8254-460F-B56D-EF1A311C0B12}"/>
                  </a:ext>
                </a:extLst>
              </p:cNvPr>
              <p:cNvSpPr txBox="1">
                <a:spLocks noRot="1" noChangeAspect="1" noMove="1" noResize="1" noEditPoints="1" noAdjustHandles="1" noChangeArrowheads="1" noChangeShapeType="1" noTextEdit="1"/>
              </p:cNvSpPr>
              <p:nvPr/>
            </p:nvSpPr>
            <p:spPr>
              <a:xfrm>
                <a:off x="1374020" y="2308002"/>
                <a:ext cx="11038821" cy="523220"/>
              </a:xfrm>
              <a:prstGeom prst="rect">
                <a:avLst/>
              </a:prstGeom>
              <a:blipFill>
                <a:blip r:embed="rId5"/>
                <a:stretch>
                  <a:fillRect l="-1104" t="-11765" b="-341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4AAE31E-4D3D-4C12-9E92-AD22A7EFB82A}"/>
                  </a:ext>
                </a:extLst>
              </p:cNvPr>
              <p:cNvSpPr txBox="1"/>
              <p:nvPr/>
            </p:nvSpPr>
            <p:spPr>
              <a:xfrm>
                <a:off x="576590" y="5101891"/>
                <a:ext cx="11038821" cy="594009"/>
              </a:xfrm>
              <a:prstGeom prst="rect">
                <a:avLst/>
              </a:prstGeom>
              <a:noFill/>
            </p:spPr>
            <p:txBody>
              <a:bodyPr wrap="square">
                <a:spAutoFit/>
              </a:bodyPr>
              <a:lstStyle/>
              <a:p>
                <a:pPr marL="0" lvl="1">
                  <a:lnSpc>
                    <a:spcPct val="100000"/>
                  </a:lnSpc>
                </a:pPr>
                <a:r>
                  <a:rPr lang="en-US" sz="2800" b="1" dirty="0">
                    <a:solidFill>
                      <a:srgbClr val="D73F09"/>
                    </a:solidFill>
                    <a:latin typeface="Avenir Next LT Pro" panose="020B0504020202020204" pitchFamily="34" charset="0"/>
                  </a:rPr>
                  <a:t>SGD: </a:t>
                </a:r>
                <a:r>
                  <a:rPr lang="en-US" sz="2800" dirty="0">
                    <a:solidFill>
                      <a:srgbClr val="D73F09"/>
                    </a:solidFill>
                    <a:latin typeface="Avenir Next LT Pro" panose="020B0504020202020204" pitchFamily="34" charset="0"/>
                  </a:rPr>
                  <a:t>Takes </a:t>
                </a:r>
                <a14:m>
                  <m:oMath xmlns:m="http://schemas.openxmlformats.org/officeDocument/2006/math">
                    <m:r>
                      <a:rPr lang="en-US" sz="2800" b="0" i="1" smtClean="0">
                        <a:solidFill>
                          <a:srgbClr val="D73F09"/>
                        </a:solidFill>
                        <a:latin typeface="Cambria Math" panose="02040503050406030204" pitchFamily="18" charset="0"/>
                      </a:rPr>
                      <m:t>𝑂</m:t>
                    </m:r>
                    <m:d>
                      <m:dPr>
                        <m:ctrlPr>
                          <a:rPr lang="en-US" sz="2800" b="0" i="1" smtClean="0">
                            <a:solidFill>
                              <a:srgbClr val="D73F09"/>
                            </a:solidFill>
                            <a:latin typeface="Cambria Math" panose="02040503050406030204" pitchFamily="18" charset="0"/>
                          </a:rPr>
                        </m:ctrlPr>
                      </m:dPr>
                      <m:e>
                        <m:d>
                          <m:dPr>
                            <m:begChr m:val="|"/>
                            <m:endChr m:val="|"/>
                            <m:ctrlPr>
                              <a:rPr lang="en-US" sz="2800" b="0" i="1" smtClean="0">
                                <a:solidFill>
                                  <a:srgbClr val="D73F09"/>
                                </a:solidFill>
                                <a:latin typeface="Cambria Math" panose="02040503050406030204" pitchFamily="18" charset="0"/>
                              </a:rPr>
                            </m:ctrlPr>
                          </m:dPr>
                          <m:e>
                            <m:r>
                              <a:rPr lang="en-US" sz="2800" b="0" i="1" smtClean="0">
                                <a:solidFill>
                                  <a:srgbClr val="D73F09"/>
                                </a:solidFill>
                                <a:latin typeface="Cambria Math" panose="02040503050406030204" pitchFamily="18" charset="0"/>
                              </a:rPr>
                              <m:t>𝐵</m:t>
                            </m:r>
                          </m:e>
                        </m:d>
                        <m:r>
                          <a:rPr lang="en-US" sz="2800" b="0" i="1" smtClean="0">
                            <a:solidFill>
                              <a:srgbClr val="D73F09"/>
                            </a:solidFill>
                            <a:latin typeface="Cambria Math" panose="02040503050406030204" pitchFamily="18" charset="0"/>
                          </a:rPr>
                          <m:t>𝑘</m:t>
                        </m:r>
                      </m:e>
                    </m:d>
                  </m:oMath>
                </a14:m>
                <a:r>
                  <a:rPr lang="en-US" sz="2800" dirty="0">
                    <a:solidFill>
                      <a:srgbClr val="D73F09"/>
                    </a:solidFill>
                    <a:latin typeface="Avenir Next LT Pro" panose="020B0504020202020204" pitchFamily="34" charset="0"/>
                  </a:rPr>
                  <a:t> computations of </a:t>
                </a:r>
                <a14:m>
                  <m:oMath xmlns:m="http://schemas.openxmlformats.org/officeDocument/2006/math">
                    <m:r>
                      <m:rPr>
                        <m:sty m:val="p"/>
                      </m:rPr>
                      <a:rPr lang="en-US" sz="2800" smtClean="0">
                        <a:solidFill>
                          <a:srgbClr val="D73F09"/>
                        </a:solidFill>
                        <a:latin typeface="Cambria Math" panose="02040503050406030204" pitchFamily="18" charset="0"/>
                      </a:rPr>
                      <m:t>P</m:t>
                    </m:r>
                    <m:d>
                      <m:dPr>
                        <m:endChr m:val="|"/>
                        <m:ctrlPr>
                          <a:rPr lang="en-US" sz="2800" i="1">
                            <a:solidFill>
                              <a:srgbClr val="D73F09"/>
                            </a:solidFill>
                            <a:latin typeface="Cambria Math" panose="02040503050406030204" pitchFamily="18" charset="0"/>
                          </a:rPr>
                        </m:ctrlPr>
                      </m:dPr>
                      <m:e>
                        <m:sSub>
                          <m:sSubPr>
                            <m:ctrlPr>
                              <a:rPr lang="en-US" sz="2800" i="1">
                                <a:solidFill>
                                  <a:srgbClr val="D73F09"/>
                                </a:solidFill>
                                <a:latin typeface="Cambria Math" panose="02040503050406030204" pitchFamily="18" charset="0"/>
                              </a:rPr>
                            </m:ctrlPr>
                          </m:sSubPr>
                          <m:e>
                            <m:r>
                              <m:rPr>
                                <m:sty m:val="p"/>
                              </m:rPr>
                              <a:rPr lang="en-US" sz="2800">
                                <a:solidFill>
                                  <a:srgbClr val="D73F09"/>
                                </a:solidFill>
                                <a:latin typeface="Cambria Math" panose="02040503050406030204" pitchFamily="18" charset="0"/>
                              </a:rPr>
                              <m:t>w</m:t>
                            </m:r>
                          </m:e>
                          <m:sub>
                            <m:r>
                              <m:rPr>
                                <m:sty m:val="p"/>
                              </m:rPr>
                              <a:rPr lang="en-US" sz="2800">
                                <a:solidFill>
                                  <a:srgbClr val="D73F09"/>
                                </a:solidFill>
                                <a:latin typeface="Cambria Math" panose="02040503050406030204" pitchFamily="18" charset="0"/>
                              </a:rPr>
                              <m:t>t</m:t>
                            </m:r>
                            <m:r>
                              <a:rPr lang="en-US" sz="2800">
                                <a:solidFill>
                                  <a:srgbClr val="D73F09"/>
                                </a:solidFill>
                                <a:latin typeface="Cambria Math" panose="02040503050406030204" pitchFamily="18" charset="0"/>
                              </a:rPr>
                              <m:t>+</m:t>
                            </m:r>
                            <m:r>
                              <m:rPr>
                                <m:sty m:val="p"/>
                              </m:rPr>
                              <a:rPr lang="en-US" sz="2800">
                                <a:solidFill>
                                  <a:srgbClr val="D73F09"/>
                                </a:solidFill>
                                <a:latin typeface="Cambria Math" panose="02040503050406030204" pitchFamily="18" charset="0"/>
                              </a:rPr>
                              <m:t>j</m:t>
                            </m:r>
                          </m:sub>
                        </m:sSub>
                        <m:r>
                          <a:rPr lang="en-US" sz="2800">
                            <a:solidFill>
                              <a:srgbClr val="D73F09"/>
                            </a:solidFill>
                            <a:latin typeface="Cambria Math" panose="02040503050406030204" pitchFamily="18" charset="0"/>
                          </a:rPr>
                          <m:t> </m:t>
                        </m:r>
                      </m:e>
                    </m:d>
                    <m:r>
                      <a:rPr lang="en-US" sz="2800">
                        <a:solidFill>
                          <a:srgbClr val="D73F09"/>
                        </a:solidFill>
                        <a:latin typeface="Cambria Math" panose="02040503050406030204" pitchFamily="18" charset="0"/>
                      </a:rPr>
                      <m:t> </m:t>
                    </m:r>
                    <m:sSub>
                      <m:sSubPr>
                        <m:ctrlPr>
                          <a:rPr lang="en-US" sz="2800" i="1">
                            <a:solidFill>
                              <a:srgbClr val="D73F09"/>
                            </a:solidFill>
                            <a:latin typeface="Cambria Math" panose="02040503050406030204" pitchFamily="18" charset="0"/>
                          </a:rPr>
                        </m:ctrlPr>
                      </m:sSubPr>
                      <m:e>
                        <m:r>
                          <m:rPr>
                            <m:sty m:val="p"/>
                          </m:rPr>
                          <a:rPr lang="en-US" sz="2800">
                            <a:solidFill>
                              <a:srgbClr val="D73F09"/>
                            </a:solidFill>
                            <a:latin typeface="Cambria Math" panose="02040503050406030204" pitchFamily="18" charset="0"/>
                          </a:rPr>
                          <m:t>w</m:t>
                        </m:r>
                      </m:e>
                      <m:sub>
                        <m:r>
                          <m:rPr>
                            <m:sty m:val="p"/>
                          </m:rPr>
                          <a:rPr lang="en-US" sz="2800">
                            <a:solidFill>
                              <a:srgbClr val="D73F09"/>
                            </a:solidFill>
                            <a:latin typeface="Cambria Math" panose="02040503050406030204" pitchFamily="18" charset="0"/>
                          </a:rPr>
                          <m:t>t</m:t>
                        </m:r>
                      </m:sub>
                    </m:sSub>
                    <m:r>
                      <a:rPr lang="en-US" sz="2800">
                        <a:solidFill>
                          <a:srgbClr val="D73F09"/>
                        </a:solidFill>
                        <a:latin typeface="Cambria Math" panose="02040503050406030204" pitchFamily="18" charset="0"/>
                      </a:rPr>
                      <m:t>;</m:t>
                    </m:r>
                    <m:r>
                      <a:rPr lang="en-US" sz="2800" i="1">
                        <a:solidFill>
                          <a:srgbClr val="D73F09"/>
                        </a:solidFill>
                        <a:latin typeface="Cambria Math" panose="02040503050406030204" pitchFamily="18" charset="0"/>
                      </a:rPr>
                      <m:t>𝜃</m:t>
                    </m:r>
                    <m:r>
                      <a:rPr lang="en-US" sz="2800" b="0" i="1" smtClean="0">
                        <a:solidFill>
                          <a:srgbClr val="D73F09"/>
                        </a:solidFill>
                        <a:latin typeface="Cambria Math" panose="02040503050406030204" pitchFamily="18" charset="0"/>
                      </a:rPr>
                      <m:t>)</m:t>
                    </m:r>
                    <m:r>
                      <a:rPr lang="en-US" sz="2800" i="1">
                        <a:latin typeface="Cambria Math" panose="02040503050406030204" pitchFamily="18" charset="0"/>
                      </a:rPr>
                      <m:t> </m:t>
                    </m:r>
                  </m:oMath>
                </a14:m>
                <a:r>
                  <a:rPr lang="en-US" sz="2800" dirty="0">
                    <a:solidFill>
                      <a:srgbClr val="D73F09"/>
                    </a:solidFill>
                    <a:latin typeface="Avenir Next LT Pro" panose="020B0504020202020204" pitchFamily="34" charset="0"/>
                  </a:rPr>
                  <a:t>per step</a:t>
                </a:r>
              </a:p>
            </p:txBody>
          </p:sp>
        </mc:Choice>
        <mc:Fallback xmlns="">
          <p:sp>
            <p:nvSpPr>
              <p:cNvPr id="18" name="TextBox 17">
                <a:extLst>
                  <a:ext uri="{FF2B5EF4-FFF2-40B4-BE49-F238E27FC236}">
                    <a16:creationId xmlns:a16="http://schemas.microsoft.com/office/drawing/2014/main" id="{04AAE31E-4D3D-4C12-9E92-AD22A7EFB82A}"/>
                  </a:ext>
                </a:extLst>
              </p:cNvPr>
              <p:cNvSpPr txBox="1">
                <a:spLocks noRot="1" noChangeAspect="1" noMove="1" noResize="1" noEditPoints="1" noAdjustHandles="1" noChangeArrowheads="1" noChangeShapeType="1" noTextEdit="1"/>
              </p:cNvSpPr>
              <p:nvPr/>
            </p:nvSpPr>
            <p:spPr>
              <a:xfrm>
                <a:off x="576590" y="5101891"/>
                <a:ext cx="11038821" cy="594009"/>
              </a:xfrm>
              <a:prstGeom prst="rect">
                <a:avLst/>
              </a:prstGeom>
              <a:blipFill>
                <a:blip r:embed="rId6"/>
                <a:stretch>
                  <a:fillRect l="-1160" t="-6186" b="-21649"/>
                </a:stretch>
              </a:blipFill>
            </p:spPr>
            <p:txBody>
              <a:bodyPr/>
              <a:lstStyle/>
              <a:p>
                <a:r>
                  <a:rPr lang="en-US">
                    <a:noFill/>
                  </a:rPr>
                  <a:t> </a:t>
                </a:r>
              </a:p>
            </p:txBody>
          </p:sp>
        </mc:Fallback>
      </mc:AlternateContent>
    </p:spTree>
    <p:extLst>
      <p:ext uri="{BB962C8B-B14F-4D97-AF65-F5344CB8AC3E}">
        <p14:creationId xmlns:p14="http://schemas.microsoft.com/office/powerpoint/2010/main" val="4124291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1A0BA9-C498-4E08-9A5E-8740578AD64F}"/>
              </a:ext>
            </a:extLst>
          </p:cNvPr>
          <p:cNvSpPr>
            <a:spLocks noGrp="1"/>
          </p:cNvSpPr>
          <p:nvPr>
            <p:ph type="sldNum" sz="quarter" idx="10"/>
          </p:nvPr>
        </p:nvSpPr>
        <p:spPr/>
        <p:txBody>
          <a:bodyPr/>
          <a:lstStyle/>
          <a:p>
            <a:fld id="{02C8B7B2-9496-47E5-990F-169BD0B1DE6A}" type="slidenum">
              <a:rPr lang="en-US" smtClean="0"/>
              <a:t>15</a:t>
            </a:fld>
            <a:endParaRPr lang="en-US"/>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9E700375-419E-40DC-9A9A-33BBD7B2E702}"/>
                  </a:ext>
                </a:extLst>
              </p:cNvPr>
              <p:cNvSpPr>
                <a:spLocks noGrp="1"/>
              </p:cNvSpPr>
              <p:nvPr>
                <p:ph type="body" sz="quarter" idx="11"/>
              </p:nvPr>
            </p:nvSpPr>
            <p:spPr/>
            <p:txBody>
              <a:bodyPr/>
              <a:lstStyle/>
              <a:p>
                <a:pPr marL="0" indent="0">
                  <a:buNone/>
                </a:pPr>
                <a:r>
                  <a:rPr lang="en-US" dirty="0"/>
                  <a:t>Given a vocabulary of size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𝑉</m:t>
                    </m:r>
                    <m:r>
                      <a:rPr lang="en-US" i="1" dirty="0" smtClean="0">
                        <a:latin typeface="Cambria Math" panose="02040503050406030204" pitchFamily="18" charset="0"/>
                      </a:rPr>
                      <m:t>|</m:t>
                    </m:r>
                  </m:oMath>
                </a14:m>
                <a:r>
                  <a:rPr lang="en-US" dirty="0"/>
                  <a:t> and </a:t>
                </a:r>
                <a14:m>
                  <m:oMath xmlns:m="http://schemas.openxmlformats.org/officeDocument/2006/math">
                    <m:r>
                      <a:rPr lang="en-US" i="1" dirty="0" smtClean="0">
                        <a:latin typeface="Cambria Math" panose="02040503050406030204" pitchFamily="18" charset="0"/>
                      </a:rPr>
                      <m:t>𝑑</m:t>
                    </m:r>
                  </m:oMath>
                </a14:m>
                <a:r>
                  <a:rPr lang="en-US" dirty="0"/>
                  <a:t> dimensional word vectors, write the number of operations used in computing </a:t>
                </a:r>
                <a14:m>
                  <m:oMath xmlns:m="http://schemas.openxmlformats.org/officeDocument/2006/math">
                    <m:r>
                      <a:rPr lang="en-US" i="1">
                        <a:latin typeface="Cambria Math" panose="02040503050406030204" pitchFamily="18" charset="0"/>
                      </a:rPr>
                      <m:t>𝑃</m:t>
                    </m:r>
                    <m:d>
                      <m:dPr>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𝑜</m:t>
                            </m:r>
                          </m:sub>
                        </m:sSub>
                      </m:e>
                    </m:d>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𝑐</m:t>
                        </m:r>
                      </m:sub>
                    </m:sSub>
                    <m:r>
                      <a:rPr lang="en-US" i="1">
                        <a:latin typeface="Cambria Math" panose="02040503050406030204" pitchFamily="18" charset="0"/>
                      </a:rPr>
                      <m:t>)</m:t>
                    </m:r>
                  </m:oMath>
                </a14:m>
                <a:r>
                  <a:rPr lang="en-US" dirty="0"/>
                  <a:t> in big O notation.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b="1" dirty="0"/>
              </a:p>
              <a:p>
                <a:pPr marL="0" indent="0">
                  <a:buNone/>
                </a:pPr>
                <a:r>
                  <a:rPr lang="en-US" b="1" dirty="0"/>
                  <a:t>Hint: </a:t>
                </a:r>
                <a:r>
                  <a:rPr lang="en-US" dirty="0"/>
                  <a:t>Start with the big O for a dot product. </a:t>
                </a:r>
                <a:endParaRPr lang="en-US" b="1" dirty="0"/>
              </a:p>
            </p:txBody>
          </p:sp>
        </mc:Choice>
        <mc:Fallback xmlns="">
          <p:sp>
            <p:nvSpPr>
              <p:cNvPr id="3" name="Text Placeholder 2">
                <a:extLst>
                  <a:ext uri="{FF2B5EF4-FFF2-40B4-BE49-F238E27FC236}">
                    <a16:creationId xmlns:a16="http://schemas.microsoft.com/office/drawing/2014/main" id="{9E700375-419E-40DC-9A9A-33BBD7B2E702}"/>
                  </a:ext>
                </a:extLst>
              </p:cNvPr>
              <p:cNvSpPr>
                <a:spLocks noGrp="1" noRot="1" noChangeAspect="1" noMove="1" noResize="1" noEditPoints="1" noAdjustHandles="1" noChangeArrowheads="1" noChangeShapeType="1" noTextEdit="1"/>
              </p:cNvSpPr>
              <p:nvPr>
                <p:ph type="body" sz="quarter" idx="11"/>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EF35577-8C96-4293-AC36-DCAA02C3F381}"/>
                  </a:ext>
                </a:extLst>
              </p:cNvPr>
              <p:cNvSpPr txBox="1"/>
              <p:nvPr/>
            </p:nvSpPr>
            <p:spPr>
              <a:xfrm>
                <a:off x="3026569" y="2260752"/>
                <a:ext cx="6138862" cy="17088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𝑃</m:t>
                      </m:r>
                      <m:d>
                        <m:dPr>
                          <m:endChr m:val="|"/>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𝑤</m:t>
                              </m:r>
                            </m:e>
                            <m:sub>
                              <m:r>
                                <a:rPr lang="en-US" sz="4000" b="0" i="1" smtClean="0">
                                  <a:latin typeface="Cambria Math" panose="02040503050406030204" pitchFamily="18" charset="0"/>
                                </a:rPr>
                                <m:t>𝑜</m:t>
                              </m:r>
                            </m:sub>
                          </m:sSub>
                        </m:e>
                      </m:d>
                      <m:r>
                        <a:rPr lang="en-US" sz="4000" b="0" i="1" smtClean="0">
                          <a:latin typeface="Cambria Math" panose="02040503050406030204" pitchFamily="18" charset="0"/>
                        </a:rPr>
                        <m:t> </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𝑤</m:t>
                          </m:r>
                        </m:e>
                        <m:sub>
                          <m:r>
                            <a:rPr lang="en-US" sz="4000" b="0" i="1" smtClean="0">
                              <a:latin typeface="Cambria Math" panose="02040503050406030204" pitchFamily="18" charset="0"/>
                            </a:rPr>
                            <m:t>𝑐</m:t>
                          </m:r>
                        </m:sub>
                      </m:sSub>
                      <m:r>
                        <a:rPr lang="en-US" sz="4000" b="0" i="1" smtClean="0">
                          <a:latin typeface="Cambria Math" panose="02040503050406030204" pitchFamily="18" charset="0"/>
                        </a:rPr>
                        <m:t>)=</m:t>
                      </m:r>
                      <m:f>
                        <m:fPr>
                          <m:ctrlPr>
                            <a:rPr lang="en-US" sz="4000" b="0" i="1" smtClean="0">
                              <a:latin typeface="Cambria Math" panose="02040503050406030204" pitchFamily="18" charset="0"/>
                            </a:rPr>
                          </m:ctrlPr>
                        </m:fPr>
                        <m:num>
                          <m:sSup>
                            <m:sSupPr>
                              <m:ctrlPr>
                                <a:rPr lang="en-US" sz="4000" b="0" i="1" smtClean="0">
                                  <a:latin typeface="Cambria Math" panose="02040503050406030204" pitchFamily="18" charset="0"/>
                                </a:rPr>
                              </m:ctrlPr>
                            </m:sSupPr>
                            <m:e>
                              <m:r>
                                <a:rPr lang="en-US" sz="4000" b="0" i="1" smtClean="0">
                                  <a:latin typeface="Cambria Math" panose="02040503050406030204" pitchFamily="18" charset="0"/>
                                </a:rPr>
                                <m:t>𝑒</m:t>
                              </m:r>
                            </m:e>
                            <m:sup>
                              <m:sSubSup>
                                <m:sSubSupPr>
                                  <m:ctrlPr>
                                    <a:rPr lang="en-US" sz="4000" b="0" i="1" smtClean="0">
                                      <a:latin typeface="Cambria Math" panose="02040503050406030204" pitchFamily="18" charset="0"/>
                                    </a:rPr>
                                  </m:ctrlPr>
                                </m:sSubSupPr>
                                <m:e>
                                  <m:r>
                                    <a:rPr lang="en-US" sz="4000" b="0" i="1" smtClean="0">
                                      <a:latin typeface="Cambria Math" panose="02040503050406030204" pitchFamily="18" charset="0"/>
                                    </a:rPr>
                                    <m:t>𝑢</m:t>
                                  </m:r>
                                </m:e>
                                <m:sub>
                                  <m:r>
                                    <a:rPr lang="en-US" sz="4000" b="0" i="1" smtClean="0">
                                      <a:latin typeface="Cambria Math" panose="02040503050406030204" pitchFamily="18" charset="0"/>
                                    </a:rPr>
                                    <m:t>𝑜</m:t>
                                  </m:r>
                                </m:sub>
                                <m:sup>
                                  <m:r>
                                    <a:rPr lang="en-US" sz="4000" b="0" i="1" smtClean="0">
                                      <a:latin typeface="Cambria Math" panose="02040503050406030204" pitchFamily="18" charset="0"/>
                                    </a:rPr>
                                    <m:t>𝑇</m:t>
                                  </m:r>
                                </m:sup>
                              </m:sSubSup>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𝑣</m:t>
                                  </m:r>
                                </m:e>
                                <m:sub>
                                  <m:r>
                                    <a:rPr lang="en-US" sz="4000" b="0" i="1" smtClean="0">
                                      <a:latin typeface="Cambria Math" panose="02040503050406030204" pitchFamily="18" charset="0"/>
                                    </a:rPr>
                                    <m:t>𝑐</m:t>
                                  </m:r>
                                </m:sub>
                              </m:sSub>
                            </m:sup>
                          </m:sSup>
                        </m:num>
                        <m:den>
                          <m:nary>
                            <m:naryPr>
                              <m:chr m:val="∑"/>
                              <m:supHide m:val="on"/>
                              <m:ctrlPr>
                                <a:rPr lang="en-US" sz="4000" b="0" i="1" smtClean="0">
                                  <a:latin typeface="Cambria Math" panose="02040503050406030204" pitchFamily="18" charset="0"/>
                                </a:rPr>
                              </m:ctrlPr>
                            </m:naryPr>
                            <m:sub>
                              <m:r>
                                <a:rPr lang="en-US" sz="4000" b="0" i="1" smtClean="0">
                                  <a:latin typeface="Cambria Math" panose="02040503050406030204" pitchFamily="18" charset="0"/>
                                </a:rPr>
                                <m:t>𝑖</m:t>
                              </m:r>
                            </m:sub>
                            <m:sup/>
                            <m:e>
                              <m:sSup>
                                <m:sSupPr>
                                  <m:ctrlPr>
                                    <a:rPr lang="en-US" sz="4000" b="0" i="1" smtClean="0">
                                      <a:latin typeface="Cambria Math" panose="02040503050406030204" pitchFamily="18" charset="0"/>
                                    </a:rPr>
                                  </m:ctrlPr>
                                </m:sSupPr>
                                <m:e>
                                  <m:r>
                                    <a:rPr lang="en-US" sz="4000" b="0" i="1" smtClean="0">
                                      <a:latin typeface="Cambria Math" panose="02040503050406030204" pitchFamily="18" charset="0"/>
                                    </a:rPr>
                                    <m:t>𝑒</m:t>
                                  </m:r>
                                </m:e>
                                <m:sup>
                                  <m:sSubSup>
                                    <m:sSubSupPr>
                                      <m:ctrlPr>
                                        <a:rPr lang="en-US" sz="4000" b="0" i="1" smtClean="0">
                                          <a:latin typeface="Cambria Math" panose="02040503050406030204" pitchFamily="18" charset="0"/>
                                        </a:rPr>
                                      </m:ctrlPr>
                                    </m:sSubSupPr>
                                    <m:e>
                                      <m:r>
                                        <a:rPr lang="en-US" sz="4000" b="0" i="1" smtClean="0">
                                          <a:latin typeface="Cambria Math" panose="02040503050406030204" pitchFamily="18" charset="0"/>
                                        </a:rPr>
                                        <m:t>𝑢</m:t>
                                      </m:r>
                                    </m:e>
                                    <m:sub>
                                      <m:r>
                                        <a:rPr lang="en-US" sz="4000" b="0" i="1" smtClean="0">
                                          <a:latin typeface="Cambria Math" panose="02040503050406030204" pitchFamily="18" charset="0"/>
                                        </a:rPr>
                                        <m:t>𝑖</m:t>
                                      </m:r>
                                    </m:sub>
                                    <m:sup>
                                      <m:r>
                                        <a:rPr lang="en-US" sz="4000" b="0" i="1" smtClean="0">
                                          <a:latin typeface="Cambria Math" panose="02040503050406030204" pitchFamily="18" charset="0"/>
                                        </a:rPr>
                                        <m:t>𝑇</m:t>
                                      </m:r>
                                    </m:sup>
                                  </m:sSubSup>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𝑣</m:t>
                                      </m:r>
                                    </m:e>
                                    <m:sub>
                                      <m:r>
                                        <a:rPr lang="en-US" sz="4000" b="0" i="1" smtClean="0">
                                          <a:latin typeface="Cambria Math" panose="02040503050406030204" pitchFamily="18" charset="0"/>
                                        </a:rPr>
                                        <m:t>𝑐</m:t>
                                      </m:r>
                                    </m:sub>
                                  </m:sSub>
                                </m:sup>
                              </m:sSup>
                            </m:e>
                          </m:nary>
                        </m:den>
                      </m:f>
                    </m:oMath>
                  </m:oMathPara>
                </a14:m>
                <a:endParaRPr lang="en-US" sz="4000" dirty="0"/>
              </a:p>
            </p:txBody>
          </p:sp>
        </mc:Choice>
        <mc:Fallback xmlns="">
          <p:sp>
            <p:nvSpPr>
              <p:cNvPr id="4" name="TextBox 3">
                <a:extLst>
                  <a:ext uri="{FF2B5EF4-FFF2-40B4-BE49-F238E27FC236}">
                    <a16:creationId xmlns:a16="http://schemas.microsoft.com/office/drawing/2014/main" id="{CEF35577-8C96-4293-AC36-DCAA02C3F381}"/>
                  </a:ext>
                </a:extLst>
              </p:cNvPr>
              <p:cNvSpPr txBox="1">
                <a:spLocks noRot="1" noChangeAspect="1" noMove="1" noResize="1" noEditPoints="1" noAdjustHandles="1" noChangeArrowheads="1" noChangeShapeType="1" noTextEdit="1"/>
              </p:cNvSpPr>
              <p:nvPr/>
            </p:nvSpPr>
            <p:spPr>
              <a:xfrm>
                <a:off x="3026569" y="2260752"/>
                <a:ext cx="6138862" cy="1708801"/>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37714971"/>
      </p:ext>
    </p:extLst>
  </p:cSld>
  <p:clrMapOvr>
    <a:masterClrMapping/>
  </p:clrMapOvr>
  <mc:AlternateContent xmlns:mc="http://schemas.openxmlformats.org/markup-compatibility/2006" xmlns:p14="http://schemas.microsoft.com/office/powerpoint/2010/main">
    <mc:Choice Requires="p14">
      <p:transition>
        <p14:flip dir="r"/>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1A0BA9-C498-4E08-9A5E-8740578AD64F}"/>
              </a:ext>
            </a:extLst>
          </p:cNvPr>
          <p:cNvSpPr>
            <a:spLocks noGrp="1"/>
          </p:cNvSpPr>
          <p:nvPr>
            <p:ph type="sldNum" sz="quarter" idx="10"/>
          </p:nvPr>
        </p:nvSpPr>
        <p:spPr/>
        <p:txBody>
          <a:bodyPr/>
          <a:lstStyle/>
          <a:p>
            <a:fld id="{02C8B7B2-9496-47E5-990F-169BD0B1DE6A}" type="slidenum">
              <a:rPr lang="en-US" smtClean="0"/>
              <a:t>16</a:t>
            </a:fld>
            <a:endParaRPr lang="en-US"/>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9E700375-419E-40DC-9A9A-33BBD7B2E702}"/>
                  </a:ext>
                </a:extLst>
              </p:cNvPr>
              <p:cNvSpPr>
                <a:spLocks noGrp="1"/>
              </p:cNvSpPr>
              <p:nvPr>
                <p:ph type="body" sz="quarter" idx="11"/>
              </p:nvPr>
            </p:nvSpPr>
            <p:spPr/>
            <p:txBody>
              <a:bodyPr/>
              <a:lstStyle/>
              <a:p>
                <a:pPr marL="0" indent="0">
                  <a:buNone/>
                </a:pPr>
                <a:r>
                  <a:rPr lang="en-US" dirty="0"/>
                  <a:t>Given a vocabulary of size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𝑉</m:t>
                    </m:r>
                    <m:r>
                      <a:rPr lang="en-US" i="1" dirty="0" smtClean="0">
                        <a:latin typeface="Cambria Math" panose="02040503050406030204" pitchFamily="18" charset="0"/>
                      </a:rPr>
                      <m:t>|</m:t>
                    </m:r>
                  </m:oMath>
                </a14:m>
                <a:r>
                  <a:rPr lang="en-US" dirty="0"/>
                  <a:t> and </a:t>
                </a:r>
                <a14:m>
                  <m:oMath xmlns:m="http://schemas.openxmlformats.org/officeDocument/2006/math">
                    <m:r>
                      <a:rPr lang="en-US" i="1" dirty="0" smtClean="0">
                        <a:latin typeface="Cambria Math" panose="02040503050406030204" pitchFamily="18" charset="0"/>
                      </a:rPr>
                      <m:t>𝑑</m:t>
                    </m:r>
                  </m:oMath>
                </a14:m>
                <a:r>
                  <a:rPr lang="en-US" dirty="0"/>
                  <a:t> dimensional word vectors, write the number of operations used in computing </a:t>
                </a:r>
                <a14:m>
                  <m:oMath xmlns:m="http://schemas.openxmlformats.org/officeDocument/2006/math">
                    <m:r>
                      <a:rPr lang="en-US" i="1">
                        <a:latin typeface="Cambria Math" panose="02040503050406030204" pitchFamily="18" charset="0"/>
                      </a:rPr>
                      <m:t>𝑃</m:t>
                    </m:r>
                    <m:d>
                      <m:dPr>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𝑜</m:t>
                            </m:r>
                          </m:sub>
                        </m:sSub>
                      </m:e>
                    </m:d>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𝑐</m:t>
                        </m:r>
                      </m:sub>
                    </m:sSub>
                    <m:r>
                      <a:rPr lang="en-US" i="1">
                        <a:latin typeface="Cambria Math" panose="02040503050406030204" pitchFamily="18" charset="0"/>
                      </a:rPr>
                      <m:t>)</m:t>
                    </m:r>
                  </m:oMath>
                </a14:m>
                <a:r>
                  <a:rPr lang="en-US" dirty="0"/>
                  <a:t> in big O notation.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Dot Product     </a:t>
                </a:r>
                <a:r>
                  <a:rPr lang="en-US" dirty="0">
                    <a:sym typeface="Wingdings" panose="05000000000000000000" pitchFamily="2" charset="2"/>
                  </a:rPr>
                  <a:t>    </a:t>
                </a:r>
                <a14:m>
                  <m:oMath xmlns:m="http://schemas.openxmlformats.org/officeDocument/2006/math">
                    <m:r>
                      <a:rPr lang="en-US" i="1" dirty="0" smtClean="0">
                        <a:latin typeface="Cambria Math" panose="02040503050406030204" pitchFamily="18" charset="0"/>
                        <a:sym typeface="Wingdings" panose="05000000000000000000" pitchFamily="2" charset="2"/>
                      </a:rPr>
                      <m:t>𝑂</m:t>
                    </m:r>
                    <m:d>
                      <m:dPr>
                        <m:ctrlPr>
                          <a:rPr lang="en-US" i="1" dirty="0" smtClean="0">
                            <a:latin typeface="Cambria Math" panose="02040503050406030204" pitchFamily="18" charset="0"/>
                            <a:sym typeface="Wingdings" panose="05000000000000000000" pitchFamily="2" charset="2"/>
                          </a:rPr>
                        </m:ctrlPr>
                      </m:dPr>
                      <m:e>
                        <m:r>
                          <a:rPr lang="en-US" i="1" dirty="0" smtClean="0">
                            <a:latin typeface="Cambria Math" panose="02040503050406030204" pitchFamily="18" charset="0"/>
                            <a:sym typeface="Wingdings" panose="05000000000000000000" pitchFamily="2" charset="2"/>
                          </a:rPr>
                          <m:t>𝑑</m:t>
                        </m:r>
                      </m:e>
                    </m:d>
                  </m:oMath>
                </a14:m>
                <a:r>
                  <a:rPr lang="en-US" dirty="0">
                    <a:sym typeface="Wingdings" panose="05000000000000000000" pitchFamily="2" charset="2"/>
                  </a:rPr>
                  <a:t>, d multiplication and d-1 additions</a:t>
                </a:r>
                <a:br>
                  <a:rPr lang="en-US" dirty="0">
                    <a:sym typeface="Wingdings" panose="05000000000000000000" pitchFamily="2" charset="2"/>
                  </a:rPr>
                </a:br>
                <a:r>
                  <a:rPr lang="en-US" dirty="0">
                    <a:sym typeface="Wingdings" panose="05000000000000000000" pitchFamily="2" charset="2"/>
                  </a:rPr>
                  <a:t>Numerator          </a:t>
                </a:r>
                <a14:m>
                  <m:oMath xmlns:m="http://schemas.openxmlformats.org/officeDocument/2006/math">
                    <m:r>
                      <a:rPr lang="en-US" i="1" dirty="0" smtClean="0">
                        <a:latin typeface="Cambria Math" panose="02040503050406030204" pitchFamily="18" charset="0"/>
                        <a:sym typeface="Wingdings" panose="05000000000000000000" pitchFamily="2" charset="2"/>
                      </a:rPr>
                      <m:t>𝑂</m:t>
                    </m:r>
                    <m:r>
                      <a:rPr lang="en-US" i="1" dirty="0" smtClean="0">
                        <a:latin typeface="Cambria Math" panose="02040503050406030204" pitchFamily="18" charset="0"/>
                        <a:sym typeface="Wingdings" panose="05000000000000000000" pitchFamily="2" charset="2"/>
                      </a:rPr>
                      <m:t>(</m:t>
                    </m:r>
                    <m:r>
                      <a:rPr lang="en-US" i="1" dirty="0" smtClean="0">
                        <a:latin typeface="Cambria Math" panose="02040503050406030204" pitchFamily="18" charset="0"/>
                        <a:sym typeface="Wingdings" panose="05000000000000000000" pitchFamily="2" charset="2"/>
                      </a:rPr>
                      <m:t>𝑑</m:t>
                    </m:r>
                    <m:r>
                      <a:rPr lang="en-US" i="1" dirty="0" smtClean="0">
                        <a:latin typeface="Cambria Math" panose="02040503050406030204" pitchFamily="18" charset="0"/>
                        <a:sym typeface="Wingdings" panose="05000000000000000000" pitchFamily="2" charset="2"/>
                      </a:rPr>
                      <m:t>)</m:t>
                    </m:r>
                  </m:oMath>
                </a14:m>
                <a:r>
                  <a:rPr lang="en-US" dirty="0">
                    <a:sym typeface="Wingdings" panose="05000000000000000000" pitchFamily="2" charset="2"/>
                  </a:rPr>
                  <a:t>, just a dot product</a:t>
                </a:r>
                <a:br>
                  <a:rPr lang="en-US" dirty="0">
                    <a:sym typeface="Wingdings" panose="05000000000000000000" pitchFamily="2" charset="2"/>
                  </a:rPr>
                </a:br>
                <a:r>
                  <a:rPr lang="en-US" dirty="0">
                    <a:sym typeface="Wingdings" panose="05000000000000000000" pitchFamily="2" charset="2"/>
                  </a:rPr>
                  <a:t>Denominator       </a:t>
                </a:r>
                <a14:m>
                  <m:oMath xmlns:m="http://schemas.openxmlformats.org/officeDocument/2006/math">
                    <m:r>
                      <a:rPr lang="en-US" i="1" dirty="0" smtClean="0">
                        <a:latin typeface="Cambria Math" panose="02040503050406030204" pitchFamily="18" charset="0"/>
                        <a:sym typeface="Wingdings" panose="05000000000000000000" pitchFamily="2" charset="2"/>
                      </a:rPr>
                      <m:t>𝑂</m:t>
                    </m:r>
                    <m:r>
                      <a:rPr lang="en-US" i="1" dirty="0" smtClean="0">
                        <a:latin typeface="Cambria Math" panose="02040503050406030204" pitchFamily="18" charset="0"/>
                        <a:sym typeface="Wingdings" panose="05000000000000000000" pitchFamily="2" charset="2"/>
                      </a:rPr>
                      <m:t>(|</m:t>
                    </m:r>
                    <m:r>
                      <a:rPr lang="en-US" i="1" dirty="0" err="1" smtClean="0">
                        <a:latin typeface="Cambria Math" panose="02040503050406030204" pitchFamily="18" charset="0"/>
                        <a:sym typeface="Wingdings" panose="05000000000000000000" pitchFamily="2" charset="2"/>
                      </a:rPr>
                      <m:t>𝑉</m:t>
                    </m:r>
                    <m:r>
                      <a:rPr lang="en-US" i="1" dirty="0" err="1" smtClean="0">
                        <a:latin typeface="Cambria Math" panose="02040503050406030204" pitchFamily="18" charset="0"/>
                        <a:sym typeface="Wingdings" panose="05000000000000000000" pitchFamily="2" charset="2"/>
                      </a:rPr>
                      <m:t>|(</m:t>
                    </m:r>
                    <m:r>
                      <a:rPr lang="en-US" i="1" dirty="0" err="1" smtClean="0">
                        <a:latin typeface="Cambria Math" panose="02040503050406030204" pitchFamily="18" charset="0"/>
                        <a:sym typeface="Wingdings" panose="05000000000000000000" pitchFamily="2" charset="2"/>
                      </a:rPr>
                      <m:t>𝑑</m:t>
                    </m:r>
                    <m:r>
                      <a:rPr lang="en-US" b="0" i="1" dirty="0" smtClean="0">
                        <a:latin typeface="Cambria Math" panose="02040503050406030204" pitchFamily="18" charset="0"/>
                        <a:sym typeface="Wingdings" panose="05000000000000000000" pitchFamily="2" charset="2"/>
                      </a:rPr>
                      <m:t>+1))</m:t>
                    </m:r>
                  </m:oMath>
                </a14:m>
                <a:r>
                  <a:rPr lang="en-US" dirty="0">
                    <a:sym typeface="Wingdings" panose="05000000000000000000" pitchFamily="2" charset="2"/>
                  </a:rPr>
                  <a:t>, </a:t>
                </a:r>
                <a14:m>
                  <m:oMath xmlns:m="http://schemas.openxmlformats.org/officeDocument/2006/math">
                    <m:r>
                      <a:rPr lang="en-US" i="1" dirty="0" smtClean="0">
                        <a:latin typeface="Cambria Math" panose="02040503050406030204" pitchFamily="18" charset="0"/>
                        <a:sym typeface="Wingdings" panose="05000000000000000000" pitchFamily="2" charset="2"/>
                      </a:rPr>
                      <m:t>|</m:t>
                    </m:r>
                    <m:r>
                      <a:rPr lang="en-US" i="1" dirty="0" smtClean="0">
                        <a:latin typeface="Cambria Math" panose="02040503050406030204" pitchFamily="18" charset="0"/>
                        <a:sym typeface="Wingdings" panose="05000000000000000000" pitchFamily="2" charset="2"/>
                      </a:rPr>
                      <m:t>𝑉</m:t>
                    </m:r>
                    <m:r>
                      <a:rPr lang="en-US" i="1" dirty="0" smtClean="0">
                        <a:latin typeface="Cambria Math" panose="02040503050406030204" pitchFamily="18" charset="0"/>
                        <a:sym typeface="Wingdings" panose="05000000000000000000" pitchFamily="2" charset="2"/>
                      </a:rPr>
                      <m:t>|</m:t>
                    </m:r>
                  </m:oMath>
                </a14:m>
                <a:r>
                  <a:rPr lang="en-US" dirty="0">
                    <a:sym typeface="Wingdings" panose="05000000000000000000" pitchFamily="2" charset="2"/>
                  </a:rPr>
                  <a:t> dot products with </a:t>
                </a:r>
                <a14:m>
                  <m:oMath xmlns:m="http://schemas.openxmlformats.org/officeDocument/2006/math">
                    <m:r>
                      <a:rPr lang="en-US" i="1" dirty="0" smtClean="0">
                        <a:latin typeface="Cambria Math" panose="02040503050406030204" pitchFamily="18" charset="0"/>
                        <a:sym typeface="Wingdings" panose="05000000000000000000" pitchFamily="2" charset="2"/>
                      </a:rPr>
                      <m:t>|</m:t>
                    </m:r>
                    <m:r>
                      <a:rPr lang="en-US" i="1" dirty="0" smtClean="0">
                        <a:latin typeface="Cambria Math" panose="02040503050406030204" pitchFamily="18" charset="0"/>
                        <a:sym typeface="Wingdings" panose="05000000000000000000" pitchFamily="2" charset="2"/>
                      </a:rPr>
                      <m:t>𝑉</m:t>
                    </m:r>
                    <m:r>
                      <a:rPr lang="en-US" i="1" dirty="0" smtClean="0">
                        <a:latin typeface="Cambria Math" panose="02040503050406030204" pitchFamily="18" charset="0"/>
                        <a:sym typeface="Wingdings" panose="05000000000000000000" pitchFamily="2" charset="2"/>
                      </a:rPr>
                      <m:t>|−1 </m:t>
                    </m:r>
                  </m:oMath>
                </a14:m>
                <a:r>
                  <a:rPr lang="en-US" dirty="0">
                    <a:sym typeface="Wingdings" panose="05000000000000000000" pitchFamily="2" charset="2"/>
                  </a:rPr>
                  <a:t>to sum</a:t>
                </a:r>
                <a:br>
                  <a:rPr lang="en-US" dirty="0">
                    <a:sym typeface="Wingdings" panose="05000000000000000000" pitchFamily="2" charset="2"/>
                  </a:rPr>
                </a:br>
                <a:r>
                  <a:rPr lang="en-US" dirty="0">
                    <a:sym typeface="Wingdings" panose="05000000000000000000" pitchFamily="2" charset="2"/>
                  </a:rPr>
                  <a:t>Overall              </a:t>
                </a:r>
                <a14:m>
                  <m:oMath xmlns:m="http://schemas.openxmlformats.org/officeDocument/2006/math">
                    <m:r>
                      <a:rPr lang="en-US" i="1" dirty="0" smtClean="0">
                        <a:latin typeface="Cambria Math" panose="02040503050406030204" pitchFamily="18" charset="0"/>
                        <a:sym typeface="Wingdings" panose="05000000000000000000" pitchFamily="2" charset="2"/>
                      </a:rPr>
                      <m:t>𝑂</m:t>
                    </m:r>
                    <m:r>
                      <a:rPr lang="en-US" i="1" dirty="0" smtClean="0">
                        <a:latin typeface="Cambria Math" panose="02040503050406030204" pitchFamily="18" charset="0"/>
                        <a:sym typeface="Wingdings" panose="05000000000000000000" pitchFamily="2" charset="2"/>
                      </a:rPr>
                      <m:t>( |</m:t>
                    </m:r>
                    <m:r>
                      <a:rPr lang="en-US" i="1" dirty="0" smtClean="0">
                        <a:latin typeface="Cambria Math" panose="02040503050406030204" pitchFamily="18" charset="0"/>
                        <a:sym typeface="Wingdings" panose="05000000000000000000" pitchFamily="2" charset="2"/>
                      </a:rPr>
                      <m:t>𝑉</m:t>
                    </m:r>
                    <m:r>
                      <a:rPr lang="en-US" i="1" dirty="0" smtClean="0">
                        <a:latin typeface="Cambria Math" panose="02040503050406030204" pitchFamily="18" charset="0"/>
                        <a:sym typeface="Wingdings" panose="05000000000000000000" pitchFamily="2" charset="2"/>
                      </a:rPr>
                      <m:t>|(</m:t>
                    </m:r>
                    <m:r>
                      <a:rPr lang="en-US" i="1" dirty="0" smtClean="0">
                        <a:latin typeface="Cambria Math" panose="02040503050406030204" pitchFamily="18" charset="0"/>
                        <a:sym typeface="Wingdings" panose="05000000000000000000" pitchFamily="2" charset="2"/>
                      </a:rPr>
                      <m:t>𝑑</m:t>
                    </m:r>
                    <m:r>
                      <a:rPr lang="en-US" i="1" dirty="0" smtClean="0">
                        <a:latin typeface="Cambria Math" panose="02040503050406030204" pitchFamily="18" charset="0"/>
                        <a:sym typeface="Wingdings" panose="05000000000000000000" pitchFamily="2" charset="2"/>
                      </a:rPr>
                      <m:t>+1))</m:t>
                    </m:r>
                  </m:oMath>
                </a14:m>
                <a:r>
                  <a:rPr lang="en-US" dirty="0"/>
                  <a:t>, can reuse denominator for numerator</a:t>
                </a:r>
              </a:p>
            </p:txBody>
          </p:sp>
        </mc:Choice>
        <mc:Fallback xmlns="">
          <p:sp>
            <p:nvSpPr>
              <p:cNvPr id="3" name="Text Placeholder 2">
                <a:extLst>
                  <a:ext uri="{FF2B5EF4-FFF2-40B4-BE49-F238E27FC236}">
                    <a16:creationId xmlns:a16="http://schemas.microsoft.com/office/drawing/2014/main" id="{9E700375-419E-40DC-9A9A-33BBD7B2E702}"/>
                  </a:ext>
                </a:extLst>
              </p:cNvPr>
              <p:cNvSpPr>
                <a:spLocks noGrp="1" noRot="1" noChangeAspect="1" noMove="1" noResize="1" noEditPoints="1" noAdjustHandles="1" noChangeArrowheads="1" noChangeShapeType="1" noTextEdit="1"/>
              </p:cNvSpPr>
              <p:nvPr>
                <p:ph type="body" sz="quarter" idx="11"/>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EF35577-8C96-4293-AC36-DCAA02C3F381}"/>
                  </a:ext>
                </a:extLst>
              </p:cNvPr>
              <p:cNvSpPr txBox="1"/>
              <p:nvPr/>
            </p:nvSpPr>
            <p:spPr>
              <a:xfrm>
                <a:off x="3026569" y="2260752"/>
                <a:ext cx="6138862" cy="17088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𝑃</m:t>
                      </m:r>
                      <m:d>
                        <m:dPr>
                          <m:endChr m:val="|"/>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𝑤</m:t>
                              </m:r>
                            </m:e>
                            <m:sub>
                              <m:r>
                                <a:rPr lang="en-US" sz="4000" b="0" i="1" smtClean="0">
                                  <a:latin typeface="Cambria Math" panose="02040503050406030204" pitchFamily="18" charset="0"/>
                                </a:rPr>
                                <m:t>𝑜</m:t>
                              </m:r>
                            </m:sub>
                          </m:sSub>
                        </m:e>
                      </m:d>
                      <m:r>
                        <a:rPr lang="en-US" sz="4000" b="0" i="1" smtClean="0">
                          <a:latin typeface="Cambria Math" panose="02040503050406030204" pitchFamily="18" charset="0"/>
                        </a:rPr>
                        <m:t> </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𝑤</m:t>
                          </m:r>
                        </m:e>
                        <m:sub>
                          <m:r>
                            <a:rPr lang="en-US" sz="4000" b="0" i="1" smtClean="0">
                              <a:latin typeface="Cambria Math" panose="02040503050406030204" pitchFamily="18" charset="0"/>
                            </a:rPr>
                            <m:t>𝑐</m:t>
                          </m:r>
                        </m:sub>
                      </m:sSub>
                      <m:r>
                        <a:rPr lang="en-US" sz="4000" b="0" i="1" smtClean="0">
                          <a:latin typeface="Cambria Math" panose="02040503050406030204" pitchFamily="18" charset="0"/>
                        </a:rPr>
                        <m:t>)=</m:t>
                      </m:r>
                      <m:f>
                        <m:fPr>
                          <m:ctrlPr>
                            <a:rPr lang="en-US" sz="4000" b="0" i="1" smtClean="0">
                              <a:latin typeface="Cambria Math" panose="02040503050406030204" pitchFamily="18" charset="0"/>
                            </a:rPr>
                          </m:ctrlPr>
                        </m:fPr>
                        <m:num>
                          <m:sSup>
                            <m:sSupPr>
                              <m:ctrlPr>
                                <a:rPr lang="en-US" sz="4000" b="0" i="1" smtClean="0">
                                  <a:latin typeface="Cambria Math" panose="02040503050406030204" pitchFamily="18" charset="0"/>
                                </a:rPr>
                              </m:ctrlPr>
                            </m:sSupPr>
                            <m:e>
                              <m:r>
                                <a:rPr lang="en-US" sz="4000" b="0" i="1" smtClean="0">
                                  <a:latin typeface="Cambria Math" panose="02040503050406030204" pitchFamily="18" charset="0"/>
                                </a:rPr>
                                <m:t>𝑒</m:t>
                              </m:r>
                            </m:e>
                            <m:sup>
                              <m:sSubSup>
                                <m:sSubSupPr>
                                  <m:ctrlPr>
                                    <a:rPr lang="en-US" sz="4000" b="0" i="1" smtClean="0">
                                      <a:latin typeface="Cambria Math" panose="02040503050406030204" pitchFamily="18" charset="0"/>
                                    </a:rPr>
                                  </m:ctrlPr>
                                </m:sSubSupPr>
                                <m:e>
                                  <m:r>
                                    <a:rPr lang="en-US" sz="4000" b="0" i="1" smtClean="0">
                                      <a:latin typeface="Cambria Math" panose="02040503050406030204" pitchFamily="18" charset="0"/>
                                    </a:rPr>
                                    <m:t>𝑢</m:t>
                                  </m:r>
                                </m:e>
                                <m:sub>
                                  <m:r>
                                    <a:rPr lang="en-US" sz="4000" b="0" i="1" smtClean="0">
                                      <a:latin typeface="Cambria Math" panose="02040503050406030204" pitchFamily="18" charset="0"/>
                                    </a:rPr>
                                    <m:t>𝑜</m:t>
                                  </m:r>
                                </m:sub>
                                <m:sup>
                                  <m:r>
                                    <a:rPr lang="en-US" sz="4000" b="0" i="1" smtClean="0">
                                      <a:latin typeface="Cambria Math" panose="02040503050406030204" pitchFamily="18" charset="0"/>
                                    </a:rPr>
                                    <m:t>𝑇</m:t>
                                  </m:r>
                                </m:sup>
                              </m:sSubSup>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𝑣</m:t>
                                  </m:r>
                                </m:e>
                                <m:sub>
                                  <m:r>
                                    <a:rPr lang="en-US" sz="4000" b="0" i="1" smtClean="0">
                                      <a:latin typeface="Cambria Math" panose="02040503050406030204" pitchFamily="18" charset="0"/>
                                    </a:rPr>
                                    <m:t>𝑐</m:t>
                                  </m:r>
                                </m:sub>
                              </m:sSub>
                            </m:sup>
                          </m:sSup>
                        </m:num>
                        <m:den>
                          <m:nary>
                            <m:naryPr>
                              <m:chr m:val="∑"/>
                              <m:supHide m:val="on"/>
                              <m:ctrlPr>
                                <a:rPr lang="en-US" sz="4000" b="0" i="1" smtClean="0">
                                  <a:latin typeface="Cambria Math" panose="02040503050406030204" pitchFamily="18" charset="0"/>
                                </a:rPr>
                              </m:ctrlPr>
                            </m:naryPr>
                            <m:sub>
                              <m:r>
                                <a:rPr lang="en-US" sz="4000" b="0" i="1" smtClean="0">
                                  <a:latin typeface="Cambria Math" panose="02040503050406030204" pitchFamily="18" charset="0"/>
                                </a:rPr>
                                <m:t>𝑖</m:t>
                              </m:r>
                            </m:sub>
                            <m:sup/>
                            <m:e>
                              <m:sSup>
                                <m:sSupPr>
                                  <m:ctrlPr>
                                    <a:rPr lang="en-US" sz="4000" b="0" i="1" smtClean="0">
                                      <a:latin typeface="Cambria Math" panose="02040503050406030204" pitchFamily="18" charset="0"/>
                                    </a:rPr>
                                  </m:ctrlPr>
                                </m:sSupPr>
                                <m:e>
                                  <m:r>
                                    <a:rPr lang="en-US" sz="4000" b="0" i="1" smtClean="0">
                                      <a:latin typeface="Cambria Math" panose="02040503050406030204" pitchFamily="18" charset="0"/>
                                    </a:rPr>
                                    <m:t>𝑒</m:t>
                                  </m:r>
                                </m:e>
                                <m:sup>
                                  <m:sSubSup>
                                    <m:sSubSupPr>
                                      <m:ctrlPr>
                                        <a:rPr lang="en-US" sz="4000" b="0" i="1" smtClean="0">
                                          <a:latin typeface="Cambria Math" panose="02040503050406030204" pitchFamily="18" charset="0"/>
                                        </a:rPr>
                                      </m:ctrlPr>
                                    </m:sSubSupPr>
                                    <m:e>
                                      <m:r>
                                        <a:rPr lang="en-US" sz="4000" b="0" i="1" smtClean="0">
                                          <a:latin typeface="Cambria Math" panose="02040503050406030204" pitchFamily="18" charset="0"/>
                                        </a:rPr>
                                        <m:t>𝑢</m:t>
                                      </m:r>
                                    </m:e>
                                    <m:sub>
                                      <m:r>
                                        <a:rPr lang="en-US" sz="4000" b="0" i="1" smtClean="0">
                                          <a:latin typeface="Cambria Math" panose="02040503050406030204" pitchFamily="18" charset="0"/>
                                        </a:rPr>
                                        <m:t>𝑖</m:t>
                                      </m:r>
                                    </m:sub>
                                    <m:sup>
                                      <m:r>
                                        <a:rPr lang="en-US" sz="4000" b="0" i="1" smtClean="0">
                                          <a:latin typeface="Cambria Math" panose="02040503050406030204" pitchFamily="18" charset="0"/>
                                        </a:rPr>
                                        <m:t>𝑇</m:t>
                                      </m:r>
                                    </m:sup>
                                  </m:sSubSup>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𝑣</m:t>
                                      </m:r>
                                    </m:e>
                                    <m:sub>
                                      <m:r>
                                        <a:rPr lang="en-US" sz="4000" b="0" i="1" smtClean="0">
                                          <a:latin typeface="Cambria Math" panose="02040503050406030204" pitchFamily="18" charset="0"/>
                                        </a:rPr>
                                        <m:t>𝑐</m:t>
                                      </m:r>
                                    </m:sub>
                                  </m:sSub>
                                </m:sup>
                              </m:sSup>
                            </m:e>
                          </m:nary>
                        </m:den>
                      </m:f>
                    </m:oMath>
                  </m:oMathPara>
                </a14:m>
                <a:endParaRPr lang="en-US" sz="4000" dirty="0"/>
              </a:p>
            </p:txBody>
          </p:sp>
        </mc:Choice>
        <mc:Fallback xmlns="">
          <p:sp>
            <p:nvSpPr>
              <p:cNvPr id="4" name="TextBox 3">
                <a:extLst>
                  <a:ext uri="{FF2B5EF4-FFF2-40B4-BE49-F238E27FC236}">
                    <a16:creationId xmlns:a16="http://schemas.microsoft.com/office/drawing/2014/main" id="{CEF35577-8C96-4293-AC36-DCAA02C3F381}"/>
                  </a:ext>
                </a:extLst>
              </p:cNvPr>
              <p:cNvSpPr txBox="1">
                <a:spLocks noRot="1" noChangeAspect="1" noMove="1" noResize="1" noEditPoints="1" noAdjustHandles="1" noChangeArrowheads="1" noChangeShapeType="1" noTextEdit="1"/>
              </p:cNvSpPr>
              <p:nvPr/>
            </p:nvSpPr>
            <p:spPr>
              <a:xfrm>
                <a:off x="3026569" y="2260752"/>
                <a:ext cx="6138862" cy="1708801"/>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83484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657BC-3BD9-4028-88A2-D3B32A1B486B}"/>
              </a:ext>
            </a:extLst>
          </p:cNvPr>
          <p:cNvSpPr>
            <a:spLocks noGrp="1"/>
          </p:cNvSpPr>
          <p:nvPr>
            <p:ph type="title"/>
          </p:nvPr>
        </p:nvSpPr>
        <p:spPr/>
        <p:txBody>
          <a:bodyPr/>
          <a:lstStyle/>
          <a:p>
            <a:r>
              <a:rPr lang="en-US" dirty="0"/>
              <a:t>Word2Vec Training Algorithm (Stochastic Gradient Descent)</a:t>
            </a:r>
          </a:p>
        </p:txBody>
      </p:sp>
      <p:sp>
        <p:nvSpPr>
          <p:cNvPr id="3" name="Slide Number Placeholder 2">
            <a:extLst>
              <a:ext uri="{FF2B5EF4-FFF2-40B4-BE49-F238E27FC236}">
                <a16:creationId xmlns:a16="http://schemas.microsoft.com/office/drawing/2014/main" id="{C31D497F-D9D8-4D71-A1F8-9FB0EE95EF41}"/>
              </a:ext>
            </a:extLst>
          </p:cNvPr>
          <p:cNvSpPr>
            <a:spLocks noGrp="1"/>
          </p:cNvSpPr>
          <p:nvPr>
            <p:ph type="sldNum" sz="quarter" idx="4"/>
          </p:nvPr>
        </p:nvSpPr>
        <p:spPr/>
        <p:txBody>
          <a:bodyPr/>
          <a:lstStyle/>
          <a:p>
            <a:fld id="{02C8B7B2-9496-47E5-990F-169BD0B1DE6A}" type="slidenum">
              <a:rPr lang="en-US" smtClean="0"/>
              <a:t>17</a:t>
            </a:fld>
            <a:endParaRPr lang="en-US"/>
          </a:p>
        </p:txBody>
      </p:sp>
      <p:grpSp>
        <p:nvGrpSpPr>
          <p:cNvPr id="15" name="Group 14">
            <a:extLst>
              <a:ext uri="{FF2B5EF4-FFF2-40B4-BE49-F238E27FC236}">
                <a16:creationId xmlns:a16="http://schemas.microsoft.com/office/drawing/2014/main" id="{E16DB394-193A-40CF-8BCE-83ABD6608CF8}"/>
              </a:ext>
            </a:extLst>
          </p:cNvPr>
          <p:cNvGrpSpPr/>
          <p:nvPr/>
        </p:nvGrpSpPr>
        <p:grpSpPr>
          <a:xfrm>
            <a:off x="640080" y="831273"/>
            <a:ext cx="11772761" cy="3823854"/>
            <a:chOff x="640080" y="1496291"/>
            <a:chExt cx="11772761" cy="3823854"/>
          </a:xfrm>
        </p:grpSpPr>
        <p:sp>
          <p:nvSpPr>
            <p:cNvPr id="14" name="Rectangle 13">
              <a:extLst>
                <a:ext uri="{FF2B5EF4-FFF2-40B4-BE49-F238E27FC236}">
                  <a16:creationId xmlns:a16="http://schemas.microsoft.com/office/drawing/2014/main" id="{E7A87842-714D-43E2-8C7B-0024973CB80B}"/>
                </a:ext>
              </a:extLst>
            </p:cNvPr>
            <p:cNvSpPr/>
            <p:nvPr/>
          </p:nvSpPr>
          <p:spPr>
            <a:xfrm>
              <a:off x="640080" y="1496291"/>
              <a:ext cx="10804125" cy="382385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9D16450-F98C-4373-A206-7326DAD2FA40}"/>
                    </a:ext>
                  </a:extLst>
                </p:cNvPr>
                <p:cNvSpPr txBox="1"/>
                <p:nvPr/>
              </p:nvSpPr>
              <p:spPr>
                <a:xfrm>
                  <a:off x="747795" y="1656279"/>
                  <a:ext cx="11038821" cy="551241"/>
                </a:xfrm>
                <a:prstGeom prst="rect">
                  <a:avLst/>
                </a:prstGeom>
                <a:noFill/>
              </p:spPr>
              <p:txBody>
                <a:bodyPr wrap="square">
                  <a:spAutoFit/>
                </a:bodyPr>
                <a:lstStyle/>
                <a:p>
                  <a:pPr marL="0" lvl="1">
                    <a:lnSpc>
                      <a:spcPct val="100000"/>
                    </a:lnSpc>
                  </a:pPr>
                  <a:r>
                    <a:rPr lang="en-US" sz="2800" b="1" dirty="0">
                      <a:solidFill>
                        <a:schemeClr val="tx1"/>
                      </a:solidFill>
                      <a:latin typeface="Avenir Next LT Pro" panose="020B0504020202020204" pitchFamily="34" charset="0"/>
                    </a:rPr>
                    <a:t>Initialize word vectors </a:t>
                  </a:r>
                  <a14:m>
                    <m:oMath xmlns:m="http://schemas.openxmlformats.org/officeDocument/2006/math">
                      <m:r>
                        <a:rPr lang="en-US" sz="2800" b="1" i="1" smtClean="0">
                          <a:solidFill>
                            <a:schemeClr val="tx1"/>
                          </a:solidFill>
                          <a:latin typeface="Cambria Math" panose="02040503050406030204" pitchFamily="18" charset="0"/>
                        </a:rPr>
                        <m:t>𝜽</m:t>
                      </m:r>
                      <m:r>
                        <a:rPr lang="en-US" sz="2800" b="1" i="1" smtClean="0">
                          <a:solidFill>
                            <a:schemeClr val="tx1"/>
                          </a:solidFill>
                          <a:latin typeface="Cambria Math" panose="02040503050406030204" pitchFamily="18" charset="0"/>
                        </a:rPr>
                        <m:t>=[ </m:t>
                      </m:r>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𝒗</m:t>
                          </m:r>
                        </m:e>
                        <m:sub>
                          <m:r>
                            <a:rPr lang="en-US" sz="2800" b="1" i="1" smtClean="0">
                              <a:solidFill>
                                <a:schemeClr val="tx1"/>
                              </a:solidFill>
                              <a:latin typeface="Cambria Math" panose="02040503050406030204" pitchFamily="18" charset="0"/>
                            </a:rPr>
                            <m:t>𝟎</m:t>
                          </m:r>
                        </m:sub>
                      </m:sSub>
                      <m:r>
                        <a:rPr lang="en-US" sz="2800" b="1" i="1" smtClean="0">
                          <a:solidFill>
                            <a:schemeClr val="tx1"/>
                          </a:solidFill>
                          <a:latin typeface="Cambria Math" panose="02040503050406030204" pitchFamily="18" charset="0"/>
                        </a:rPr>
                        <m:t>;…;</m:t>
                      </m:r>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𝒗</m:t>
                          </m:r>
                        </m:e>
                        <m:sub>
                          <m:d>
                            <m:dPr>
                              <m:begChr m:val="|"/>
                              <m:endChr m:val="|"/>
                              <m:ctrlPr>
                                <a:rPr lang="en-US" sz="2800" b="1" i="1" smtClean="0">
                                  <a:solidFill>
                                    <a:schemeClr val="tx1"/>
                                  </a:solidFill>
                                  <a:latin typeface="Cambria Math" panose="02040503050406030204" pitchFamily="18" charset="0"/>
                                </a:rPr>
                              </m:ctrlPr>
                            </m:dPr>
                            <m:e>
                              <m:r>
                                <a:rPr lang="en-US" sz="2800" b="1" i="1" smtClean="0">
                                  <a:solidFill>
                                    <a:schemeClr val="tx1"/>
                                  </a:solidFill>
                                  <a:latin typeface="Cambria Math" panose="02040503050406030204" pitchFamily="18" charset="0"/>
                                </a:rPr>
                                <m:t>𝑽</m:t>
                              </m:r>
                            </m:e>
                          </m:d>
                        </m:sub>
                      </m:sSub>
                      <m:r>
                        <a:rPr lang="en-US" sz="2800" b="1" i="1" smtClean="0">
                          <a:solidFill>
                            <a:schemeClr val="tx1"/>
                          </a:solidFill>
                          <a:latin typeface="Cambria Math" panose="02040503050406030204" pitchFamily="18" charset="0"/>
                        </a:rPr>
                        <m:t>;</m:t>
                      </m:r>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𝒖</m:t>
                          </m:r>
                        </m:e>
                        <m:sub>
                          <m:r>
                            <a:rPr lang="en-US" sz="2800" b="1" i="1" smtClean="0">
                              <a:solidFill>
                                <a:schemeClr val="tx1"/>
                              </a:solidFill>
                              <a:latin typeface="Cambria Math" panose="02040503050406030204" pitchFamily="18" charset="0"/>
                            </a:rPr>
                            <m:t>𝟎</m:t>
                          </m:r>
                        </m:sub>
                      </m:sSub>
                      <m:r>
                        <a:rPr lang="en-US" sz="2800" b="1" i="1" smtClean="0">
                          <a:solidFill>
                            <a:schemeClr val="tx1"/>
                          </a:solidFill>
                          <a:latin typeface="Cambria Math" panose="02040503050406030204" pitchFamily="18" charset="0"/>
                        </a:rPr>
                        <m:t>;…;</m:t>
                      </m:r>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𝒖</m:t>
                          </m:r>
                        </m:e>
                        <m:sub>
                          <m:d>
                            <m:dPr>
                              <m:begChr m:val="|"/>
                              <m:endChr m:val="|"/>
                              <m:ctrlPr>
                                <a:rPr lang="en-US" sz="2800" b="1" i="1" smtClean="0">
                                  <a:solidFill>
                                    <a:schemeClr val="tx1"/>
                                  </a:solidFill>
                                  <a:latin typeface="Cambria Math" panose="02040503050406030204" pitchFamily="18" charset="0"/>
                                </a:rPr>
                              </m:ctrlPr>
                            </m:dPr>
                            <m:e>
                              <m:r>
                                <a:rPr lang="en-US" sz="2800" b="1" i="1" smtClean="0">
                                  <a:solidFill>
                                    <a:schemeClr val="tx1"/>
                                  </a:solidFill>
                                  <a:latin typeface="Cambria Math" panose="02040503050406030204" pitchFamily="18" charset="0"/>
                                </a:rPr>
                                <m:t>𝑽</m:t>
                              </m:r>
                            </m:e>
                          </m:d>
                        </m:sub>
                      </m:sSub>
                      <m:r>
                        <a:rPr lang="en-US" sz="2800" b="1" i="1" smtClean="0">
                          <a:solidFill>
                            <a:schemeClr val="tx1"/>
                          </a:solidFill>
                          <a:latin typeface="Cambria Math" panose="02040503050406030204" pitchFamily="18" charset="0"/>
                        </a:rPr>
                        <m:t>]</m:t>
                      </m:r>
                    </m:oMath>
                  </a14:m>
                  <a:r>
                    <a:rPr lang="en-US" sz="2800" b="1" dirty="0">
                      <a:solidFill>
                        <a:schemeClr val="tx1"/>
                      </a:solidFill>
                      <a:latin typeface="Avenir Next LT Pro" panose="020B0504020202020204" pitchFamily="34" charset="0"/>
                    </a:rPr>
                    <a:t> randomly </a:t>
                  </a:r>
                </a:p>
              </p:txBody>
            </p:sp>
          </mc:Choice>
          <mc:Fallback xmlns="">
            <p:sp>
              <p:nvSpPr>
                <p:cNvPr id="8" name="TextBox 7">
                  <a:extLst>
                    <a:ext uri="{FF2B5EF4-FFF2-40B4-BE49-F238E27FC236}">
                      <a16:creationId xmlns:a16="http://schemas.microsoft.com/office/drawing/2014/main" id="{09D16450-F98C-4373-A206-7326DAD2FA40}"/>
                    </a:ext>
                  </a:extLst>
                </p:cNvPr>
                <p:cNvSpPr txBox="1">
                  <a:spLocks noRot="1" noChangeAspect="1" noMove="1" noResize="1" noEditPoints="1" noAdjustHandles="1" noChangeArrowheads="1" noChangeShapeType="1" noTextEdit="1"/>
                </p:cNvSpPr>
                <p:nvPr/>
              </p:nvSpPr>
              <p:spPr>
                <a:xfrm>
                  <a:off x="747795" y="1656279"/>
                  <a:ext cx="11038821" cy="551241"/>
                </a:xfrm>
                <a:prstGeom prst="rect">
                  <a:avLst/>
                </a:prstGeom>
                <a:blipFill>
                  <a:blip r:embed="rId2"/>
                  <a:stretch>
                    <a:fillRect l="-1160" t="-12222" b="-2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58EF89A2-394B-412A-8515-9CF62A8FE6A9}"/>
                    </a:ext>
                  </a:extLst>
                </p:cNvPr>
                <p:cNvSpPr txBox="1"/>
                <p:nvPr/>
              </p:nvSpPr>
              <p:spPr>
                <a:xfrm>
                  <a:off x="1374020" y="3592165"/>
                  <a:ext cx="11038821" cy="961674"/>
                </a:xfrm>
                <a:prstGeom prst="rect">
                  <a:avLst/>
                </a:prstGeom>
                <a:noFill/>
              </p:spPr>
              <p:txBody>
                <a:bodyPr wrap="square">
                  <a:spAutoFit/>
                </a:bodyPr>
                <a:lstStyle/>
                <a:p>
                  <a:pPr marL="0" lvl="1"/>
                  <a:r>
                    <a:rPr lang="en-US" sz="2800" b="1" dirty="0">
                      <a:solidFill>
                        <a:schemeClr val="tx1"/>
                      </a:solidFill>
                      <a:latin typeface="Avenir Next LT Pro" panose="020B0504020202020204" pitchFamily="34" charset="0"/>
                    </a:rPr>
                    <a:t>Compute </a:t>
                  </a:r>
                  <a14:m>
                    <m:oMath xmlns:m="http://schemas.openxmlformats.org/officeDocument/2006/math">
                      <m:sSub>
                        <m:sSubPr>
                          <m:ctrlPr>
                            <a:rPr lang="en-US" sz="2800" i="1">
                              <a:solidFill>
                                <a:schemeClr val="tx1"/>
                              </a:solidFill>
                              <a:latin typeface="Cambria Math" panose="02040503050406030204" pitchFamily="18" charset="0"/>
                            </a:rPr>
                          </m:ctrlPr>
                        </m:sSubPr>
                        <m:e>
                          <m:r>
                            <m:rPr>
                              <m:sty m:val="p"/>
                            </m:rPr>
                            <a:rPr lang="en-US" sz="2800">
                              <a:solidFill>
                                <a:schemeClr val="tx1"/>
                              </a:solidFill>
                              <a:latin typeface="Cambria Math" panose="02040503050406030204" pitchFamily="18" charset="0"/>
                            </a:rPr>
                            <m:t>∇</m:t>
                          </m:r>
                        </m:e>
                        <m:sub>
                          <m:r>
                            <a:rPr lang="en-US" sz="2800" i="1">
                              <a:solidFill>
                                <a:schemeClr val="tx1"/>
                              </a:solidFill>
                              <a:latin typeface="Cambria Math" panose="02040503050406030204" pitchFamily="18" charset="0"/>
                            </a:rPr>
                            <m:t>𝜃</m:t>
                          </m:r>
                        </m:sub>
                      </m:sSub>
                      <m:r>
                        <a:rPr lang="en-US" sz="2800" i="1">
                          <a:solidFill>
                            <a:schemeClr val="tx1"/>
                          </a:solidFill>
                          <a:latin typeface="Cambria Math" panose="02040503050406030204" pitchFamily="18" charset="0"/>
                        </a:rPr>
                        <m:t>𝐽</m:t>
                      </m:r>
                      <m:d>
                        <m:dPr>
                          <m:ctrlPr>
                            <a:rPr lang="en-US" sz="2800" i="1">
                              <a:solidFill>
                                <a:schemeClr val="tx1"/>
                              </a:solidFill>
                              <a:latin typeface="Cambria Math" panose="02040503050406030204" pitchFamily="18" charset="0"/>
                            </a:rPr>
                          </m:ctrlPr>
                        </m:dPr>
                        <m:e>
                          <m:r>
                            <a:rPr lang="en-US" sz="2800" b="1" i="1" smtClean="0">
                              <a:solidFill>
                                <a:schemeClr val="tx1"/>
                              </a:solidFill>
                              <a:latin typeface="Cambria Math" panose="02040503050406030204" pitchFamily="18" charset="0"/>
                            </a:rPr>
                            <m:t>𝑩</m:t>
                          </m:r>
                          <m:r>
                            <a:rPr lang="en-US" sz="2800" b="0" i="1" smtClean="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𝜃</m:t>
                          </m:r>
                        </m:e>
                      </m:d>
                      <m:r>
                        <a:rPr lang="en-US" sz="2800" i="1">
                          <a:solidFill>
                            <a:schemeClr val="tx1"/>
                          </a:solidFill>
                          <a:latin typeface="Cambria Math" panose="02040503050406030204" pitchFamily="18" charset="0"/>
                        </a:rPr>
                        <m:t>=</m:t>
                      </m:r>
                      <m:r>
                        <a:rPr lang="en-US" sz="2800" i="1" smtClean="0">
                          <a:solidFill>
                            <a:srgbClr val="D73F09"/>
                          </a:solidFill>
                          <a:latin typeface="Cambria Math" panose="02040503050406030204" pitchFamily="18" charset="0"/>
                        </a:rPr>
                        <m:t>−</m:t>
                      </m:r>
                      <m:f>
                        <m:fPr>
                          <m:ctrlPr>
                            <a:rPr lang="en-US" sz="2800" i="1">
                              <a:solidFill>
                                <a:srgbClr val="D73F09"/>
                              </a:solidFill>
                              <a:latin typeface="Cambria Math" panose="02040503050406030204" pitchFamily="18" charset="0"/>
                            </a:rPr>
                          </m:ctrlPr>
                        </m:fPr>
                        <m:num>
                          <m:r>
                            <a:rPr lang="en-US" sz="2800" i="1">
                              <a:solidFill>
                                <a:srgbClr val="D73F09"/>
                              </a:solidFill>
                              <a:latin typeface="Cambria Math" panose="02040503050406030204" pitchFamily="18" charset="0"/>
                            </a:rPr>
                            <m:t>1</m:t>
                          </m:r>
                        </m:num>
                        <m:den>
                          <m:r>
                            <a:rPr lang="en-US" sz="2800" b="1" i="1" smtClean="0">
                              <a:solidFill>
                                <a:srgbClr val="D73F09"/>
                              </a:solidFill>
                              <a:latin typeface="Cambria Math" panose="02040503050406030204" pitchFamily="18" charset="0"/>
                            </a:rPr>
                            <m:t>|</m:t>
                          </m:r>
                          <m:r>
                            <a:rPr lang="en-US" sz="2800" b="1" i="1" smtClean="0">
                              <a:solidFill>
                                <a:srgbClr val="D73F09"/>
                              </a:solidFill>
                              <a:latin typeface="Cambria Math" panose="02040503050406030204" pitchFamily="18" charset="0"/>
                            </a:rPr>
                            <m:t>𝑩</m:t>
                          </m:r>
                          <m:r>
                            <a:rPr lang="en-US" sz="2800" b="1" i="1" smtClean="0">
                              <a:solidFill>
                                <a:srgbClr val="D73F09"/>
                              </a:solidFill>
                              <a:latin typeface="Cambria Math" panose="02040503050406030204" pitchFamily="18" charset="0"/>
                            </a:rPr>
                            <m:t>|</m:t>
                          </m:r>
                        </m:den>
                      </m:f>
                      <m:nary>
                        <m:naryPr>
                          <m:chr m:val="∑"/>
                          <m:supHide m:val="on"/>
                          <m:ctrlPr>
                            <a:rPr lang="en-US" sz="2800" i="1">
                              <a:solidFill>
                                <a:srgbClr val="D73F09"/>
                              </a:solidFill>
                              <a:latin typeface="Cambria Math" panose="02040503050406030204" pitchFamily="18" charset="0"/>
                            </a:rPr>
                          </m:ctrlPr>
                        </m:naryPr>
                        <m:sub>
                          <m:r>
                            <m:rPr>
                              <m:brk m:alnAt="23"/>
                            </m:rPr>
                            <a:rPr lang="en-US" sz="2800" b="1" i="1" smtClean="0">
                              <a:solidFill>
                                <a:srgbClr val="D73F09"/>
                              </a:solidFill>
                              <a:latin typeface="Cambria Math" panose="02040503050406030204" pitchFamily="18" charset="0"/>
                            </a:rPr>
                            <m:t>𝒕</m:t>
                          </m:r>
                          <m:r>
                            <a:rPr lang="en-US" sz="2800" b="1" i="1" smtClean="0">
                              <a:solidFill>
                                <a:srgbClr val="D73F09"/>
                              </a:solidFill>
                              <a:latin typeface="Cambria Math" panose="02040503050406030204" pitchFamily="18" charset="0"/>
                            </a:rPr>
                            <m:t>∈</m:t>
                          </m:r>
                          <m:r>
                            <a:rPr lang="en-US" sz="2800" b="1" i="1" smtClean="0">
                              <a:solidFill>
                                <a:srgbClr val="D73F09"/>
                              </a:solidFill>
                              <a:latin typeface="Cambria Math" panose="02040503050406030204" pitchFamily="18" charset="0"/>
                            </a:rPr>
                            <m:t>𝑩</m:t>
                          </m:r>
                        </m:sub>
                        <m:sup/>
                        <m:e>
                          <m:nary>
                            <m:naryPr>
                              <m:chr m:val="∑"/>
                              <m:supHide m:val="on"/>
                              <m:ctrlPr>
                                <a:rPr lang="en-US" sz="2800" i="1">
                                  <a:solidFill>
                                    <a:srgbClr val="D73F09"/>
                                  </a:solidFill>
                                  <a:latin typeface="Cambria Math" panose="02040503050406030204" pitchFamily="18" charset="0"/>
                                </a:rPr>
                              </m:ctrlPr>
                            </m:naryPr>
                            <m:sub>
                              <m:eqArr>
                                <m:eqArrPr>
                                  <m:ctrlPr>
                                    <a:rPr lang="en-US" sz="2800" i="1">
                                      <a:solidFill>
                                        <a:srgbClr val="D73F09"/>
                                      </a:solidFill>
                                      <a:latin typeface="Cambria Math" panose="02040503050406030204" pitchFamily="18" charset="0"/>
                                    </a:rPr>
                                  </m:ctrlPr>
                                </m:eqArrPr>
                                <m:e>
                                  <m:r>
                                    <m:rPr>
                                      <m:brk m:alnAt="7"/>
                                    </m:rPr>
                                    <a:rPr lang="en-US" sz="2800" i="1">
                                      <a:solidFill>
                                        <a:srgbClr val="D73F09"/>
                                      </a:solidFill>
                                      <a:latin typeface="Cambria Math" panose="02040503050406030204" pitchFamily="18" charset="0"/>
                                    </a:rPr>
                                    <m:t>−</m:t>
                                  </m:r>
                                  <m:r>
                                    <a:rPr lang="en-US" sz="2800" i="1">
                                      <a:solidFill>
                                        <a:srgbClr val="D73F09"/>
                                      </a:solidFill>
                                      <a:latin typeface="Cambria Math" panose="02040503050406030204" pitchFamily="18" charset="0"/>
                                    </a:rPr>
                                    <m:t>𝑘</m:t>
                                  </m:r>
                                  <m:r>
                                    <a:rPr lang="en-US" sz="2800" i="1">
                                      <a:solidFill>
                                        <a:srgbClr val="D73F09"/>
                                      </a:solidFill>
                                      <a:latin typeface="Cambria Math" panose="02040503050406030204" pitchFamily="18" charset="0"/>
                                    </a:rPr>
                                    <m:t>≤</m:t>
                                  </m:r>
                                  <m:r>
                                    <a:rPr lang="en-US" sz="2800" i="1">
                                      <a:solidFill>
                                        <a:srgbClr val="D73F09"/>
                                      </a:solidFill>
                                      <a:latin typeface="Cambria Math" panose="02040503050406030204" pitchFamily="18" charset="0"/>
                                    </a:rPr>
                                    <m:t>𝑗</m:t>
                                  </m:r>
                                  <m:r>
                                    <a:rPr lang="en-US" sz="2800" i="1">
                                      <a:solidFill>
                                        <a:srgbClr val="D73F09"/>
                                      </a:solidFill>
                                      <a:latin typeface="Cambria Math" panose="02040503050406030204" pitchFamily="18" charset="0"/>
                                    </a:rPr>
                                    <m:t>≤</m:t>
                                  </m:r>
                                  <m:r>
                                    <a:rPr lang="en-US" sz="2800" i="1">
                                      <a:solidFill>
                                        <a:srgbClr val="D73F09"/>
                                      </a:solidFill>
                                      <a:latin typeface="Cambria Math" panose="02040503050406030204" pitchFamily="18" charset="0"/>
                                    </a:rPr>
                                    <m:t>𝑘</m:t>
                                  </m:r>
                                </m:e>
                                <m:e>
                                  <m:r>
                                    <a:rPr lang="en-US" sz="2800" i="1">
                                      <a:solidFill>
                                        <a:srgbClr val="D73F09"/>
                                      </a:solidFill>
                                      <a:latin typeface="Cambria Math" panose="02040503050406030204" pitchFamily="18" charset="0"/>
                                    </a:rPr>
                                    <m:t>𝑗</m:t>
                                  </m:r>
                                  <m:r>
                                    <a:rPr lang="en-US" sz="2800" i="1">
                                      <a:solidFill>
                                        <a:srgbClr val="D73F09"/>
                                      </a:solidFill>
                                      <a:latin typeface="Cambria Math" panose="02040503050406030204" pitchFamily="18" charset="0"/>
                                    </a:rPr>
                                    <m:t>≠0</m:t>
                                  </m:r>
                                </m:e>
                              </m:eqArr>
                            </m:sub>
                            <m:sup/>
                            <m:e>
                              <m:sSub>
                                <m:sSubPr>
                                  <m:ctrlPr>
                                    <a:rPr lang="en-US" sz="2800" i="1" smtClean="0">
                                      <a:solidFill>
                                        <a:srgbClr val="D73F09"/>
                                      </a:solidFill>
                                      <a:latin typeface="Cambria Math" panose="02040503050406030204" pitchFamily="18" charset="0"/>
                                    </a:rPr>
                                  </m:ctrlPr>
                                </m:sSubPr>
                                <m:e>
                                  <m:r>
                                    <m:rPr>
                                      <m:sty m:val="p"/>
                                    </m:rPr>
                                    <a:rPr lang="en-US" sz="2800">
                                      <a:solidFill>
                                        <a:srgbClr val="D73F09"/>
                                      </a:solidFill>
                                      <a:latin typeface="Cambria Math" panose="02040503050406030204" pitchFamily="18" charset="0"/>
                                    </a:rPr>
                                    <m:t>∇</m:t>
                                  </m:r>
                                </m:e>
                                <m:sub>
                                  <m:r>
                                    <a:rPr lang="en-US" sz="2800" i="1">
                                      <a:solidFill>
                                        <a:srgbClr val="D73F09"/>
                                      </a:solidFill>
                                      <a:latin typeface="Cambria Math" panose="02040503050406030204" pitchFamily="18" charset="0"/>
                                    </a:rPr>
                                    <m:t>𝜃</m:t>
                                  </m:r>
                                </m:sub>
                              </m:sSub>
                              <m:r>
                                <a:rPr lang="en-US" sz="2800" i="1">
                                  <a:solidFill>
                                    <a:srgbClr val="D73F09"/>
                                  </a:solidFill>
                                  <a:latin typeface="Cambria Math" panose="02040503050406030204" pitchFamily="18" charset="0"/>
                                </a:rPr>
                                <m:t> </m:t>
                              </m:r>
                              <m:r>
                                <m:rPr>
                                  <m:sty m:val="p"/>
                                </m:rPr>
                                <a:rPr lang="en-US" sz="2800">
                                  <a:solidFill>
                                    <a:srgbClr val="D73F09"/>
                                  </a:solidFill>
                                  <a:latin typeface="Cambria Math" panose="02040503050406030204" pitchFamily="18" charset="0"/>
                                </a:rPr>
                                <m:t>log</m:t>
                              </m:r>
                              <m:r>
                                <a:rPr lang="en-US" sz="2800" i="1">
                                  <a:solidFill>
                                    <a:srgbClr val="D73F09"/>
                                  </a:solidFill>
                                  <a:latin typeface="Cambria Math" panose="02040503050406030204" pitchFamily="18" charset="0"/>
                                </a:rPr>
                                <m:t>⁡</m:t>
                              </m:r>
                              <m:r>
                                <m:rPr>
                                  <m:sty m:val="p"/>
                                </m:rPr>
                                <a:rPr lang="en-US" sz="2800">
                                  <a:solidFill>
                                    <a:srgbClr val="D73F09"/>
                                  </a:solidFill>
                                  <a:latin typeface="Cambria Math" panose="02040503050406030204" pitchFamily="18" charset="0"/>
                                </a:rPr>
                                <m:t>P</m:t>
                              </m:r>
                              <m:d>
                                <m:dPr>
                                  <m:endChr m:val="|"/>
                                  <m:ctrlPr>
                                    <a:rPr lang="en-US" sz="2800" i="1">
                                      <a:solidFill>
                                        <a:srgbClr val="D73F09"/>
                                      </a:solidFill>
                                      <a:latin typeface="Cambria Math" panose="02040503050406030204" pitchFamily="18" charset="0"/>
                                    </a:rPr>
                                  </m:ctrlPr>
                                </m:dPr>
                                <m:e>
                                  <m:sSub>
                                    <m:sSubPr>
                                      <m:ctrlPr>
                                        <a:rPr lang="en-US" sz="2800" i="1">
                                          <a:solidFill>
                                            <a:srgbClr val="D73F09"/>
                                          </a:solidFill>
                                          <a:latin typeface="Cambria Math" panose="02040503050406030204" pitchFamily="18" charset="0"/>
                                        </a:rPr>
                                      </m:ctrlPr>
                                    </m:sSubPr>
                                    <m:e>
                                      <m:r>
                                        <m:rPr>
                                          <m:sty m:val="p"/>
                                        </m:rPr>
                                        <a:rPr lang="en-US" sz="2800">
                                          <a:solidFill>
                                            <a:srgbClr val="D73F09"/>
                                          </a:solidFill>
                                          <a:latin typeface="Cambria Math" panose="02040503050406030204" pitchFamily="18" charset="0"/>
                                        </a:rPr>
                                        <m:t>w</m:t>
                                      </m:r>
                                    </m:e>
                                    <m:sub>
                                      <m:r>
                                        <m:rPr>
                                          <m:sty m:val="p"/>
                                        </m:rPr>
                                        <a:rPr lang="en-US" sz="2800">
                                          <a:solidFill>
                                            <a:srgbClr val="D73F09"/>
                                          </a:solidFill>
                                          <a:latin typeface="Cambria Math" panose="02040503050406030204" pitchFamily="18" charset="0"/>
                                        </a:rPr>
                                        <m:t>t</m:t>
                                      </m:r>
                                      <m:r>
                                        <a:rPr lang="en-US" sz="2800">
                                          <a:solidFill>
                                            <a:srgbClr val="D73F09"/>
                                          </a:solidFill>
                                          <a:latin typeface="Cambria Math" panose="02040503050406030204" pitchFamily="18" charset="0"/>
                                        </a:rPr>
                                        <m:t>+</m:t>
                                      </m:r>
                                      <m:r>
                                        <m:rPr>
                                          <m:sty m:val="p"/>
                                        </m:rPr>
                                        <a:rPr lang="en-US" sz="2800">
                                          <a:solidFill>
                                            <a:srgbClr val="D73F09"/>
                                          </a:solidFill>
                                          <a:latin typeface="Cambria Math" panose="02040503050406030204" pitchFamily="18" charset="0"/>
                                        </a:rPr>
                                        <m:t>j</m:t>
                                      </m:r>
                                    </m:sub>
                                  </m:sSub>
                                  <m:r>
                                    <a:rPr lang="en-US" sz="2800">
                                      <a:solidFill>
                                        <a:srgbClr val="D73F09"/>
                                      </a:solidFill>
                                      <a:latin typeface="Cambria Math" panose="02040503050406030204" pitchFamily="18" charset="0"/>
                                    </a:rPr>
                                    <m:t> </m:t>
                                  </m:r>
                                </m:e>
                              </m:d>
                              <m:r>
                                <a:rPr lang="en-US" sz="2800">
                                  <a:solidFill>
                                    <a:srgbClr val="D73F09"/>
                                  </a:solidFill>
                                  <a:latin typeface="Cambria Math" panose="02040503050406030204" pitchFamily="18" charset="0"/>
                                </a:rPr>
                                <m:t> </m:t>
                              </m:r>
                              <m:sSub>
                                <m:sSubPr>
                                  <m:ctrlPr>
                                    <a:rPr lang="en-US" sz="2800" i="1">
                                      <a:solidFill>
                                        <a:srgbClr val="D73F09"/>
                                      </a:solidFill>
                                      <a:latin typeface="Cambria Math" panose="02040503050406030204" pitchFamily="18" charset="0"/>
                                    </a:rPr>
                                  </m:ctrlPr>
                                </m:sSubPr>
                                <m:e>
                                  <m:r>
                                    <m:rPr>
                                      <m:sty m:val="p"/>
                                    </m:rPr>
                                    <a:rPr lang="en-US" sz="2800">
                                      <a:solidFill>
                                        <a:srgbClr val="D73F09"/>
                                      </a:solidFill>
                                      <a:latin typeface="Cambria Math" panose="02040503050406030204" pitchFamily="18" charset="0"/>
                                    </a:rPr>
                                    <m:t>w</m:t>
                                  </m:r>
                                </m:e>
                                <m:sub>
                                  <m:r>
                                    <m:rPr>
                                      <m:sty m:val="p"/>
                                    </m:rPr>
                                    <a:rPr lang="en-US" sz="2800">
                                      <a:solidFill>
                                        <a:srgbClr val="D73F09"/>
                                      </a:solidFill>
                                      <a:latin typeface="Cambria Math" panose="02040503050406030204" pitchFamily="18" charset="0"/>
                                    </a:rPr>
                                    <m:t>t</m:t>
                                  </m:r>
                                </m:sub>
                              </m:sSub>
                              <m:r>
                                <a:rPr lang="en-US" sz="2800">
                                  <a:solidFill>
                                    <a:srgbClr val="D73F09"/>
                                  </a:solidFill>
                                  <a:latin typeface="Cambria Math" panose="02040503050406030204" pitchFamily="18" charset="0"/>
                                </a:rPr>
                                <m:t>;</m:t>
                              </m:r>
                              <m:r>
                                <a:rPr lang="en-US" sz="2800" i="1">
                                  <a:solidFill>
                                    <a:srgbClr val="D73F09"/>
                                  </a:solidFill>
                                  <a:latin typeface="Cambria Math" panose="02040503050406030204" pitchFamily="18" charset="0"/>
                                </a:rPr>
                                <m:t>𝜃</m:t>
                              </m:r>
                              <m:r>
                                <a:rPr lang="en-US" sz="2800" i="1">
                                  <a:solidFill>
                                    <a:srgbClr val="D73F09"/>
                                  </a:solidFill>
                                  <a:latin typeface="Cambria Math" panose="02040503050406030204" pitchFamily="18" charset="0"/>
                                </a:rPr>
                                <m:t>)</m:t>
                              </m:r>
                            </m:e>
                          </m:nary>
                        </m:e>
                      </m:nary>
                    </m:oMath>
                  </a14:m>
                  <a:r>
                    <a:rPr lang="en-US" sz="2800" b="1" dirty="0">
                      <a:solidFill>
                        <a:schemeClr val="tx1"/>
                      </a:solidFill>
                      <a:latin typeface="Avenir Next LT Pro" panose="020B0504020202020204" pitchFamily="34" charset="0"/>
                    </a:rPr>
                    <a:t> </a:t>
                  </a:r>
                </a:p>
              </p:txBody>
            </p:sp>
          </mc:Choice>
          <mc:Fallback>
            <p:sp>
              <p:nvSpPr>
                <p:cNvPr id="9" name="TextBox 8">
                  <a:extLst>
                    <a:ext uri="{FF2B5EF4-FFF2-40B4-BE49-F238E27FC236}">
                      <a16:creationId xmlns:a16="http://schemas.microsoft.com/office/drawing/2014/main" id="{58EF89A2-394B-412A-8515-9CF62A8FE6A9}"/>
                    </a:ext>
                  </a:extLst>
                </p:cNvPr>
                <p:cNvSpPr txBox="1">
                  <a:spLocks noRot="1" noChangeAspect="1" noMove="1" noResize="1" noEditPoints="1" noAdjustHandles="1" noChangeArrowheads="1" noChangeShapeType="1" noTextEdit="1"/>
                </p:cNvSpPr>
                <p:nvPr/>
              </p:nvSpPr>
              <p:spPr>
                <a:xfrm>
                  <a:off x="1374020" y="3592165"/>
                  <a:ext cx="11038821" cy="961674"/>
                </a:xfrm>
                <a:prstGeom prst="rect">
                  <a:avLst/>
                </a:prstGeom>
                <a:blipFill>
                  <a:blip r:embed="rId3"/>
                  <a:stretch>
                    <a:fillRect l="-11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B0C0364-D62E-4F6C-A22F-A3797870365D}"/>
                    </a:ext>
                  </a:extLst>
                </p:cNvPr>
                <p:cNvSpPr txBox="1"/>
                <p:nvPr/>
              </p:nvSpPr>
              <p:spPr>
                <a:xfrm>
                  <a:off x="1374020" y="4455557"/>
                  <a:ext cx="11038821" cy="523220"/>
                </a:xfrm>
                <a:prstGeom prst="rect">
                  <a:avLst/>
                </a:prstGeom>
                <a:noFill/>
              </p:spPr>
              <p:txBody>
                <a:bodyPr wrap="square">
                  <a:spAutoFit/>
                </a:bodyPr>
                <a:lstStyle/>
                <a:p>
                  <a:pPr marL="0" lvl="1"/>
                  <a:r>
                    <a:rPr lang="en-US" sz="2800" b="1" dirty="0">
                      <a:solidFill>
                        <a:schemeClr val="tx1"/>
                      </a:solidFill>
                      <a:latin typeface="Avenir Next LT Pro" panose="020B0504020202020204" pitchFamily="34" charset="0"/>
                    </a:rPr>
                    <a:t>Update  </a:t>
                  </a:r>
                  <a14:m>
                    <m:oMath xmlns:m="http://schemas.openxmlformats.org/officeDocument/2006/math">
                      <m:r>
                        <a:rPr lang="en-US" sz="2800" b="1" i="1" smtClean="0">
                          <a:solidFill>
                            <a:schemeClr val="tx1"/>
                          </a:solidFill>
                          <a:latin typeface="Cambria Math" panose="02040503050406030204" pitchFamily="18" charset="0"/>
                        </a:rPr>
                        <m:t>𝜽</m:t>
                      </m:r>
                      <m:r>
                        <a:rPr lang="en-US" sz="2800" b="1" i="1" smtClean="0">
                          <a:solidFill>
                            <a:schemeClr val="tx1"/>
                          </a:solidFill>
                          <a:latin typeface="Cambria Math" panose="02040503050406030204" pitchFamily="18" charset="0"/>
                        </a:rPr>
                        <m:t>←</m:t>
                      </m:r>
                      <m:r>
                        <a:rPr lang="en-US" sz="2800" b="1" i="1" smtClean="0">
                          <a:solidFill>
                            <a:schemeClr val="tx1"/>
                          </a:solidFill>
                          <a:latin typeface="Cambria Math" panose="02040503050406030204" pitchFamily="18" charset="0"/>
                        </a:rPr>
                        <m:t>𝜽</m:t>
                      </m:r>
                      <m:r>
                        <a:rPr lang="en-US" sz="2800" b="1" i="1" smtClean="0">
                          <a:solidFill>
                            <a:schemeClr val="tx1"/>
                          </a:solidFill>
                          <a:latin typeface="Cambria Math" panose="02040503050406030204" pitchFamily="18" charset="0"/>
                        </a:rPr>
                        <m:t>−</m:t>
                      </m:r>
                      <m:r>
                        <a:rPr lang="en-US" sz="2800" b="1" i="1" smtClean="0">
                          <a:solidFill>
                            <a:schemeClr val="tx1"/>
                          </a:solidFill>
                          <a:latin typeface="Cambria Math" panose="02040503050406030204" pitchFamily="18" charset="0"/>
                        </a:rPr>
                        <m:t>𝜶</m:t>
                      </m:r>
                      <m:sSub>
                        <m:sSubPr>
                          <m:ctrlPr>
                            <a:rPr lang="en-US" sz="2800" i="1">
                              <a:solidFill>
                                <a:schemeClr val="tx1"/>
                              </a:solidFill>
                              <a:latin typeface="Cambria Math" panose="02040503050406030204" pitchFamily="18" charset="0"/>
                            </a:rPr>
                          </m:ctrlPr>
                        </m:sSubPr>
                        <m:e>
                          <m:r>
                            <m:rPr>
                              <m:sty m:val="p"/>
                            </m:rPr>
                            <a:rPr lang="en-US" sz="2800">
                              <a:solidFill>
                                <a:schemeClr val="tx1"/>
                              </a:solidFill>
                              <a:latin typeface="Cambria Math" panose="02040503050406030204" pitchFamily="18" charset="0"/>
                            </a:rPr>
                            <m:t>∇</m:t>
                          </m:r>
                        </m:e>
                        <m:sub>
                          <m:r>
                            <a:rPr lang="en-US" sz="2800" i="1">
                              <a:solidFill>
                                <a:schemeClr val="tx1"/>
                              </a:solidFill>
                              <a:latin typeface="Cambria Math" panose="02040503050406030204" pitchFamily="18" charset="0"/>
                            </a:rPr>
                            <m:t>𝜃</m:t>
                          </m:r>
                        </m:sub>
                      </m:sSub>
                      <m:r>
                        <a:rPr lang="en-US" sz="2800" i="1">
                          <a:solidFill>
                            <a:schemeClr val="tx1"/>
                          </a:solidFill>
                          <a:latin typeface="Cambria Math" panose="02040503050406030204" pitchFamily="18" charset="0"/>
                        </a:rPr>
                        <m:t>𝐽</m:t>
                      </m:r>
                      <m:d>
                        <m:dPr>
                          <m:ctrlPr>
                            <a:rPr lang="en-US" sz="2800" i="1">
                              <a:solidFill>
                                <a:schemeClr val="tx1"/>
                              </a:solidFill>
                              <a:latin typeface="Cambria Math" panose="02040503050406030204" pitchFamily="18" charset="0"/>
                            </a:rPr>
                          </m:ctrlPr>
                        </m:dPr>
                        <m:e>
                          <m:r>
                            <a:rPr lang="en-US" sz="2800" b="1" i="1" smtClean="0">
                              <a:solidFill>
                                <a:schemeClr val="tx1"/>
                              </a:solidFill>
                              <a:latin typeface="Cambria Math" panose="02040503050406030204" pitchFamily="18" charset="0"/>
                            </a:rPr>
                            <m:t>𝑩</m:t>
                          </m:r>
                          <m:r>
                            <a:rPr lang="en-US" sz="2800" b="0" i="1" smtClean="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𝜃</m:t>
                          </m:r>
                        </m:e>
                      </m:d>
                    </m:oMath>
                  </a14:m>
                  <a:endParaRPr lang="en-US" sz="2800" b="1" dirty="0">
                    <a:solidFill>
                      <a:schemeClr val="tx1"/>
                    </a:solidFill>
                    <a:latin typeface="Avenir Next LT Pro" panose="020B0504020202020204" pitchFamily="34" charset="0"/>
                  </a:endParaRPr>
                </a:p>
              </p:txBody>
            </p:sp>
          </mc:Choice>
          <mc:Fallback xmlns="">
            <p:sp>
              <p:nvSpPr>
                <p:cNvPr id="12" name="TextBox 11">
                  <a:extLst>
                    <a:ext uri="{FF2B5EF4-FFF2-40B4-BE49-F238E27FC236}">
                      <a16:creationId xmlns:a16="http://schemas.microsoft.com/office/drawing/2014/main" id="{5B0C0364-D62E-4F6C-A22F-A3797870365D}"/>
                    </a:ext>
                  </a:extLst>
                </p:cNvPr>
                <p:cNvSpPr txBox="1">
                  <a:spLocks noRot="1" noChangeAspect="1" noMove="1" noResize="1" noEditPoints="1" noAdjustHandles="1" noChangeArrowheads="1" noChangeShapeType="1" noTextEdit="1"/>
                </p:cNvSpPr>
                <p:nvPr/>
              </p:nvSpPr>
              <p:spPr>
                <a:xfrm>
                  <a:off x="1374020" y="4455557"/>
                  <a:ext cx="11038821" cy="523220"/>
                </a:xfrm>
                <a:prstGeom prst="rect">
                  <a:avLst/>
                </a:prstGeom>
                <a:blipFill>
                  <a:blip r:embed="rId4"/>
                  <a:stretch>
                    <a:fillRect l="-1104" t="-11628" b="-32558"/>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20C93424-3783-4C33-A8C1-C7DDCE01AC62}"/>
                </a:ext>
              </a:extLst>
            </p:cNvPr>
            <p:cNvSpPr txBox="1"/>
            <p:nvPr/>
          </p:nvSpPr>
          <p:spPr>
            <a:xfrm>
              <a:off x="747794" y="2369040"/>
              <a:ext cx="11038821" cy="523220"/>
            </a:xfrm>
            <a:prstGeom prst="rect">
              <a:avLst/>
            </a:prstGeom>
            <a:noFill/>
          </p:spPr>
          <p:txBody>
            <a:bodyPr wrap="square">
              <a:spAutoFit/>
            </a:bodyPr>
            <a:lstStyle/>
            <a:p>
              <a:pPr marL="0" lvl="1"/>
              <a:r>
                <a:rPr lang="en-US" sz="2800" b="1" dirty="0">
                  <a:latin typeface="Avenir Next LT Pro" panose="020B0504020202020204" pitchFamily="34" charset="0"/>
                </a:rPr>
                <a:t>While </a:t>
              </a:r>
              <a:r>
                <a:rPr lang="en-US" sz="2800" b="1" dirty="0" err="1">
                  <a:latin typeface="Avenir Next LT Pro" panose="020B0504020202020204" pitchFamily="34" charset="0"/>
                </a:rPr>
                <a:t>iters</a:t>
              </a:r>
              <a:r>
                <a:rPr lang="en-US" sz="2800" b="1" dirty="0">
                  <a:latin typeface="Avenir Next LT Pro" panose="020B0504020202020204" pitchFamily="34" charset="0"/>
                </a:rPr>
                <a:t> &lt; </a:t>
              </a:r>
              <a:r>
                <a:rPr lang="en-US" sz="2800" b="1" dirty="0" err="1">
                  <a:latin typeface="Avenir Next LT Pro" panose="020B0504020202020204" pitchFamily="34" charset="0"/>
                </a:rPr>
                <a:t>maxIters</a:t>
              </a:r>
              <a:r>
                <a:rPr lang="en-US" sz="2800" b="1" dirty="0">
                  <a:latin typeface="Avenir Next LT Pro" panose="020B0504020202020204" pitchFamily="34" charset="0"/>
                </a:rPr>
                <a:t>:</a:t>
              </a:r>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8BE2A94-8254-460F-B56D-EF1A311C0B12}"/>
                  </a:ext>
                </a:extLst>
              </p:cNvPr>
              <p:cNvSpPr txBox="1"/>
              <p:nvPr/>
            </p:nvSpPr>
            <p:spPr>
              <a:xfrm>
                <a:off x="1374020" y="2308002"/>
                <a:ext cx="11038821" cy="523220"/>
              </a:xfrm>
              <a:prstGeom prst="rect">
                <a:avLst/>
              </a:prstGeom>
              <a:noFill/>
            </p:spPr>
            <p:txBody>
              <a:bodyPr wrap="square">
                <a:spAutoFit/>
              </a:bodyPr>
              <a:lstStyle/>
              <a:p>
                <a:pPr marL="0" lvl="1"/>
                <a:r>
                  <a:rPr lang="en-US" sz="2800" b="1" dirty="0">
                    <a:solidFill>
                      <a:schemeClr val="tx1"/>
                    </a:solidFill>
                    <a:latin typeface="Avenir Next LT Pro" panose="020B0504020202020204" pitchFamily="34" charset="0"/>
                  </a:rPr>
                  <a:t>Sample batch  </a:t>
                </a:r>
                <a14:m>
                  <m:oMath xmlns:m="http://schemas.openxmlformats.org/officeDocument/2006/math">
                    <m:r>
                      <a:rPr lang="en-US" sz="2800" b="1" i="0" smtClean="0">
                        <a:solidFill>
                          <a:schemeClr val="tx1"/>
                        </a:solidFill>
                        <a:latin typeface="Cambria Math" panose="02040503050406030204" pitchFamily="18" charset="0"/>
                      </a:rPr>
                      <m:t>𝐁</m:t>
                    </m:r>
                    <m:r>
                      <a:rPr lang="en-US" sz="2800" b="1" i="1" smtClean="0">
                        <a:solidFill>
                          <a:schemeClr val="tx1"/>
                        </a:solidFill>
                        <a:latin typeface="Cambria Math" panose="02040503050406030204" pitchFamily="18" charset="0"/>
                      </a:rPr>
                      <m:t>∼</m:t>
                    </m:r>
                    <m:r>
                      <a:rPr lang="en-US" sz="2800" b="1" i="1" smtClean="0">
                        <a:solidFill>
                          <a:schemeClr val="tx1"/>
                        </a:solidFill>
                        <a:latin typeface="Cambria Math" panose="02040503050406030204" pitchFamily="18" charset="0"/>
                      </a:rPr>
                      <m:t>𝑫</m:t>
                    </m:r>
                  </m:oMath>
                </a14:m>
                <a:endParaRPr lang="en-US" sz="2800" b="1" dirty="0">
                  <a:solidFill>
                    <a:schemeClr val="tx1"/>
                  </a:solidFill>
                  <a:latin typeface="Avenir Next LT Pro" panose="020B0504020202020204" pitchFamily="34" charset="0"/>
                </a:endParaRPr>
              </a:p>
            </p:txBody>
          </p:sp>
        </mc:Choice>
        <mc:Fallback xmlns="">
          <p:sp>
            <p:nvSpPr>
              <p:cNvPr id="11" name="TextBox 10">
                <a:extLst>
                  <a:ext uri="{FF2B5EF4-FFF2-40B4-BE49-F238E27FC236}">
                    <a16:creationId xmlns:a16="http://schemas.microsoft.com/office/drawing/2014/main" id="{18BE2A94-8254-460F-B56D-EF1A311C0B12}"/>
                  </a:ext>
                </a:extLst>
              </p:cNvPr>
              <p:cNvSpPr txBox="1">
                <a:spLocks noRot="1" noChangeAspect="1" noMove="1" noResize="1" noEditPoints="1" noAdjustHandles="1" noChangeArrowheads="1" noChangeShapeType="1" noTextEdit="1"/>
              </p:cNvSpPr>
              <p:nvPr/>
            </p:nvSpPr>
            <p:spPr>
              <a:xfrm>
                <a:off x="1374020" y="2308002"/>
                <a:ext cx="11038821" cy="523220"/>
              </a:xfrm>
              <a:prstGeom prst="rect">
                <a:avLst/>
              </a:prstGeom>
              <a:blipFill>
                <a:blip r:embed="rId5"/>
                <a:stretch>
                  <a:fillRect l="-1104" t="-11765" b="-341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4AAE31E-4D3D-4C12-9E92-AD22A7EFB82A}"/>
                  </a:ext>
                </a:extLst>
              </p:cNvPr>
              <p:cNvSpPr txBox="1"/>
              <p:nvPr/>
            </p:nvSpPr>
            <p:spPr>
              <a:xfrm>
                <a:off x="576590" y="5118604"/>
                <a:ext cx="11038821" cy="800219"/>
              </a:xfrm>
              <a:prstGeom prst="rect">
                <a:avLst/>
              </a:prstGeom>
              <a:noFill/>
            </p:spPr>
            <p:txBody>
              <a:bodyPr wrap="square">
                <a:spAutoFit/>
              </a:bodyPr>
              <a:lstStyle/>
              <a:p>
                <a:pPr marL="0" lvl="1" algn="ctr">
                  <a:lnSpc>
                    <a:spcPct val="100000"/>
                  </a:lnSpc>
                </a:pPr>
                <a:r>
                  <a:rPr lang="en-US" sz="2800" b="1" dirty="0">
                    <a:solidFill>
                      <a:srgbClr val="D73F09"/>
                    </a:solidFill>
                    <a:latin typeface="Avenir Next LT Pro" panose="020B0504020202020204" pitchFamily="34" charset="0"/>
                  </a:rPr>
                  <a:t>Problem 2: </a:t>
                </a:r>
                <a:r>
                  <a:rPr lang="en-US" sz="2800" dirty="0">
                    <a:solidFill>
                      <a:srgbClr val="D73F09"/>
                    </a:solidFill>
                    <a:latin typeface="Avenir Next LT Pro" panose="020B0504020202020204" pitchFamily="34" charset="0"/>
                  </a:rPr>
                  <a:t>Takes </a:t>
                </a:r>
                <a14:m>
                  <m:oMath xmlns:m="http://schemas.openxmlformats.org/officeDocument/2006/math">
                    <m:r>
                      <a:rPr lang="en-US" sz="2800" b="0" i="1" smtClean="0">
                        <a:solidFill>
                          <a:srgbClr val="D73F09"/>
                        </a:solidFill>
                        <a:latin typeface="Cambria Math" panose="02040503050406030204" pitchFamily="18" charset="0"/>
                      </a:rPr>
                      <m:t>𝑂</m:t>
                    </m:r>
                    <m:d>
                      <m:dPr>
                        <m:ctrlPr>
                          <a:rPr lang="en-US" sz="2800" b="0" i="1" smtClean="0">
                            <a:solidFill>
                              <a:srgbClr val="D73F09"/>
                            </a:solidFill>
                            <a:latin typeface="Cambria Math" panose="02040503050406030204" pitchFamily="18" charset="0"/>
                          </a:rPr>
                        </m:ctrlPr>
                      </m:dPr>
                      <m:e>
                        <m:d>
                          <m:dPr>
                            <m:begChr m:val="|"/>
                            <m:endChr m:val="|"/>
                            <m:ctrlPr>
                              <a:rPr lang="en-US" sz="2800" i="1">
                                <a:solidFill>
                                  <a:srgbClr val="D73F09"/>
                                </a:solidFill>
                                <a:latin typeface="Cambria Math" panose="02040503050406030204" pitchFamily="18" charset="0"/>
                              </a:rPr>
                            </m:ctrlPr>
                          </m:dPr>
                          <m:e>
                            <m:r>
                              <a:rPr lang="en-US" sz="2800" i="1">
                                <a:solidFill>
                                  <a:srgbClr val="D73F09"/>
                                </a:solidFill>
                                <a:latin typeface="Cambria Math" panose="02040503050406030204" pitchFamily="18" charset="0"/>
                              </a:rPr>
                              <m:t>𝐵</m:t>
                            </m:r>
                          </m:e>
                        </m:d>
                        <m:d>
                          <m:dPr>
                            <m:begChr m:val="|"/>
                            <m:endChr m:val="|"/>
                            <m:ctrlPr>
                              <a:rPr lang="en-US" sz="2800" i="1">
                                <a:solidFill>
                                  <a:srgbClr val="D73F09"/>
                                </a:solidFill>
                                <a:latin typeface="Cambria Math" panose="02040503050406030204" pitchFamily="18" charset="0"/>
                              </a:rPr>
                            </m:ctrlPr>
                          </m:dPr>
                          <m:e>
                            <m:r>
                              <a:rPr lang="en-US" sz="2800" i="1">
                                <a:solidFill>
                                  <a:srgbClr val="D73F09"/>
                                </a:solidFill>
                                <a:latin typeface="Cambria Math" panose="02040503050406030204" pitchFamily="18" charset="0"/>
                              </a:rPr>
                              <m:t>𝑉</m:t>
                            </m:r>
                          </m:e>
                        </m:d>
                        <m:d>
                          <m:dPr>
                            <m:ctrlPr>
                              <a:rPr lang="en-US" sz="2800" i="1">
                                <a:solidFill>
                                  <a:srgbClr val="D73F09"/>
                                </a:solidFill>
                                <a:latin typeface="Cambria Math" panose="02040503050406030204" pitchFamily="18" charset="0"/>
                              </a:rPr>
                            </m:ctrlPr>
                          </m:dPr>
                          <m:e>
                            <m:r>
                              <a:rPr lang="en-US" sz="2800" i="1">
                                <a:solidFill>
                                  <a:srgbClr val="D73F09"/>
                                </a:solidFill>
                                <a:latin typeface="Cambria Math" panose="02040503050406030204" pitchFamily="18" charset="0"/>
                              </a:rPr>
                              <m:t>𝑑</m:t>
                            </m:r>
                            <m:r>
                              <a:rPr lang="en-US" sz="2800" i="1">
                                <a:solidFill>
                                  <a:srgbClr val="D73F09"/>
                                </a:solidFill>
                                <a:latin typeface="Cambria Math" panose="02040503050406030204" pitchFamily="18" charset="0"/>
                              </a:rPr>
                              <m:t>+1</m:t>
                            </m:r>
                          </m:e>
                        </m:d>
                        <m:r>
                          <a:rPr lang="en-US" sz="2800" b="0" i="1" smtClean="0">
                            <a:solidFill>
                              <a:srgbClr val="D73F09"/>
                            </a:solidFill>
                            <a:latin typeface="Cambria Math" panose="02040503050406030204" pitchFamily="18" charset="0"/>
                          </a:rPr>
                          <m:t>+</m:t>
                        </m:r>
                        <m:d>
                          <m:dPr>
                            <m:begChr m:val="|"/>
                            <m:endChr m:val="|"/>
                            <m:ctrlPr>
                              <a:rPr lang="en-US" sz="2800" b="0" i="1" smtClean="0">
                                <a:solidFill>
                                  <a:srgbClr val="D73F09"/>
                                </a:solidFill>
                                <a:latin typeface="Cambria Math" panose="02040503050406030204" pitchFamily="18" charset="0"/>
                              </a:rPr>
                            </m:ctrlPr>
                          </m:dPr>
                          <m:e>
                            <m:r>
                              <a:rPr lang="en-US" sz="2800" b="0" i="1" smtClean="0">
                                <a:solidFill>
                                  <a:srgbClr val="D73F09"/>
                                </a:solidFill>
                                <a:latin typeface="Cambria Math" panose="02040503050406030204" pitchFamily="18" charset="0"/>
                              </a:rPr>
                              <m:t>𝐵</m:t>
                            </m:r>
                          </m:e>
                        </m:d>
                        <m:r>
                          <a:rPr lang="en-US" sz="2800" b="0" i="1" smtClean="0">
                            <a:solidFill>
                              <a:srgbClr val="D73F09"/>
                            </a:solidFill>
                            <a:latin typeface="Cambria Math" panose="02040503050406030204" pitchFamily="18" charset="0"/>
                          </a:rPr>
                          <m:t>𝑘</m:t>
                        </m:r>
                      </m:e>
                    </m:d>
                  </m:oMath>
                </a14:m>
                <a:r>
                  <a:rPr lang="en-US" sz="2800" dirty="0">
                    <a:solidFill>
                      <a:srgbClr val="D73F09"/>
                    </a:solidFill>
                    <a:latin typeface="Avenir Next LT Pro" panose="020B0504020202020204" pitchFamily="34" charset="0"/>
                  </a:rPr>
                  <a:t> ops per update step </a:t>
                </a:r>
                <a:r>
                  <a:rPr lang="en-US" dirty="0">
                    <a:solidFill>
                      <a:srgbClr val="D73F09"/>
                    </a:solidFill>
                    <a:latin typeface="Avenir Next LT Pro" panose="020B0504020202020204" pitchFamily="34" charset="0"/>
                  </a:rPr>
                  <a:t>(assumes heavy re-use of dot products)</a:t>
                </a:r>
                <a:endParaRPr lang="en-US" sz="2800" dirty="0">
                  <a:solidFill>
                    <a:srgbClr val="D73F09"/>
                  </a:solidFill>
                  <a:latin typeface="Avenir Next LT Pro" panose="020B0504020202020204" pitchFamily="34" charset="0"/>
                </a:endParaRPr>
              </a:p>
            </p:txBody>
          </p:sp>
        </mc:Choice>
        <mc:Fallback xmlns="">
          <p:sp>
            <p:nvSpPr>
              <p:cNvPr id="18" name="TextBox 17">
                <a:extLst>
                  <a:ext uri="{FF2B5EF4-FFF2-40B4-BE49-F238E27FC236}">
                    <a16:creationId xmlns:a16="http://schemas.microsoft.com/office/drawing/2014/main" id="{04AAE31E-4D3D-4C12-9E92-AD22A7EFB82A}"/>
                  </a:ext>
                </a:extLst>
              </p:cNvPr>
              <p:cNvSpPr txBox="1">
                <a:spLocks noRot="1" noChangeAspect="1" noMove="1" noResize="1" noEditPoints="1" noAdjustHandles="1" noChangeArrowheads="1" noChangeShapeType="1" noTextEdit="1"/>
              </p:cNvSpPr>
              <p:nvPr/>
            </p:nvSpPr>
            <p:spPr>
              <a:xfrm>
                <a:off x="576590" y="5118604"/>
                <a:ext cx="11038821" cy="800219"/>
              </a:xfrm>
              <a:prstGeom prst="rect">
                <a:avLst/>
              </a:prstGeom>
              <a:blipFill>
                <a:blip r:embed="rId6"/>
                <a:stretch>
                  <a:fillRect t="-7634" b="-12214"/>
                </a:stretch>
              </a:blipFill>
            </p:spPr>
            <p:txBody>
              <a:bodyPr/>
              <a:lstStyle/>
              <a:p>
                <a:r>
                  <a:rPr lang="en-US">
                    <a:noFill/>
                  </a:rPr>
                  <a:t> </a:t>
                </a:r>
              </a:p>
            </p:txBody>
          </p:sp>
        </mc:Fallback>
      </mc:AlternateContent>
    </p:spTree>
    <p:extLst>
      <p:ext uri="{BB962C8B-B14F-4D97-AF65-F5344CB8AC3E}">
        <p14:creationId xmlns:p14="http://schemas.microsoft.com/office/powerpoint/2010/main" val="41319905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657BC-3BD9-4028-88A2-D3B32A1B486B}"/>
              </a:ext>
            </a:extLst>
          </p:cNvPr>
          <p:cNvSpPr>
            <a:spLocks noGrp="1"/>
          </p:cNvSpPr>
          <p:nvPr>
            <p:ph type="title"/>
          </p:nvPr>
        </p:nvSpPr>
        <p:spPr/>
        <p:txBody>
          <a:bodyPr/>
          <a:lstStyle/>
          <a:p>
            <a:r>
              <a:rPr lang="en-US" dirty="0"/>
              <a:t>Time Per Epoch Naïve Word2Vec</a:t>
            </a:r>
          </a:p>
        </p:txBody>
      </p:sp>
      <p:sp>
        <p:nvSpPr>
          <p:cNvPr id="3" name="Slide Number Placeholder 2">
            <a:extLst>
              <a:ext uri="{FF2B5EF4-FFF2-40B4-BE49-F238E27FC236}">
                <a16:creationId xmlns:a16="http://schemas.microsoft.com/office/drawing/2014/main" id="{C31D497F-D9D8-4D71-A1F8-9FB0EE95EF41}"/>
              </a:ext>
            </a:extLst>
          </p:cNvPr>
          <p:cNvSpPr>
            <a:spLocks noGrp="1"/>
          </p:cNvSpPr>
          <p:nvPr>
            <p:ph type="sldNum" sz="quarter" idx="4"/>
          </p:nvPr>
        </p:nvSpPr>
        <p:spPr/>
        <p:txBody>
          <a:bodyPr/>
          <a:lstStyle/>
          <a:p>
            <a:fld id="{02C8B7B2-9496-47E5-990F-169BD0B1DE6A}" type="slidenum">
              <a:rPr lang="en-US" smtClean="0"/>
              <a:t>18</a:t>
            </a:fld>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4AAE31E-4D3D-4C12-9E92-AD22A7EFB82A}"/>
                  </a:ext>
                </a:extLst>
              </p:cNvPr>
              <p:cNvSpPr txBox="1"/>
              <p:nvPr/>
            </p:nvSpPr>
            <p:spPr>
              <a:xfrm>
                <a:off x="626533" y="588082"/>
                <a:ext cx="8478434" cy="523220"/>
              </a:xfrm>
              <a:prstGeom prst="rect">
                <a:avLst/>
              </a:prstGeom>
              <a:noFill/>
            </p:spPr>
            <p:txBody>
              <a:bodyPr wrap="square">
                <a:spAutoFit/>
              </a:bodyPr>
              <a:lstStyle/>
              <a:p>
                <a:pPr marL="0" lvl="1">
                  <a:lnSpc>
                    <a:spcPct val="100000"/>
                  </a:lnSpc>
                </a:pPr>
                <a14:m>
                  <m:oMath xmlns:m="http://schemas.openxmlformats.org/officeDocument/2006/math">
                    <m:r>
                      <a:rPr lang="en-US" sz="2800" b="0" i="1" smtClean="0">
                        <a:solidFill>
                          <a:schemeClr val="tx1"/>
                        </a:solidFill>
                        <a:latin typeface="Cambria Math" panose="02040503050406030204" pitchFamily="18" charset="0"/>
                      </a:rPr>
                      <m:t>𝑂</m:t>
                    </m:r>
                    <m:d>
                      <m:dPr>
                        <m:ctrlPr>
                          <a:rPr lang="en-US" sz="2800" b="0" i="1" smtClean="0">
                            <a:solidFill>
                              <a:schemeClr val="tx1"/>
                            </a:solidFill>
                            <a:latin typeface="Cambria Math" panose="02040503050406030204" pitchFamily="18" charset="0"/>
                          </a:rPr>
                        </m:ctrlPr>
                      </m:dPr>
                      <m:e>
                        <m:d>
                          <m:dPr>
                            <m:begChr m:val="|"/>
                            <m:endChr m:val="|"/>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𝐵</m:t>
                            </m:r>
                          </m:e>
                        </m:d>
                        <m:d>
                          <m:dPr>
                            <m:begChr m:val="|"/>
                            <m:endChr m:val="|"/>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𝑉</m:t>
                            </m:r>
                          </m:e>
                        </m:d>
                        <m:d>
                          <m:dPr>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𝑑</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1</m:t>
                            </m:r>
                          </m:e>
                        </m:d>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𝐵</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𝑘</m:t>
                        </m:r>
                      </m:e>
                    </m:d>
                  </m:oMath>
                </a14:m>
                <a:r>
                  <a:rPr lang="en-US" sz="2800" dirty="0">
                    <a:solidFill>
                      <a:schemeClr val="tx1"/>
                    </a:solidFill>
                    <a:latin typeface="Avenir Next LT Pro" panose="020B0504020202020204" pitchFamily="34" charset="0"/>
                  </a:rPr>
                  <a:t> operations per </a:t>
                </a:r>
                <a:r>
                  <a:rPr lang="en-US" sz="2800" dirty="0">
                    <a:latin typeface="Avenir Next LT Pro" panose="020B0504020202020204" pitchFamily="34" charset="0"/>
                  </a:rPr>
                  <a:t>batch</a:t>
                </a:r>
                <a:endParaRPr lang="en-US" sz="2800" dirty="0">
                  <a:solidFill>
                    <a:schemeClr val="tx1"/>
                  </a:solidFill>
                  <a:latin typeface="Avenir Next LT Pro" panose="020B0504020202020204" pitchFamily="34" charset="0"/>
                </a:endParaRPr>
              </a:p>
            </p:txBody>
          </p:sp>
        </mc:Choice>
        <mc:Fallback xmlns="">
          <p:sp>
            <p:nvSpPr>
              <p:cNvPr id="18" name="TextBox 17">
                <a:extLst>
                  <a:ext uri="{FF2B5EF4-FFF2-40B4-BE49-F238E27FC236}">
                    <a16:creationId xmlns:a16="http://schemas.microsoft.com/office/drawing/2014/main" id="{04AAE31E-4D3D-4C12-9E92-AD22A7EFB82A}"/>
                  </a:ext>
                </a:extLst>
              </p:cNvPr>
              <p:cNvSpPr txBox="1">
                <a:spLocks noRot="1" noChangeAspect="1" noMove="1" noResize="1" noEditPoints="1" noAdjustHandles="1" noChangeArrowheads="1" noChangeShapeType="1" noTextEdit="1"/>
              </p:cNvSpPr>
              <p:nvPr/>
            </p:nvSpPr>
            <p:spPr>
              <a:xfrm>
                <a:off x="626533" y="588082"/>
                <a:ext cx="8478434" cy="523220"/>
              </a:xfrm>
              <a:prstGeom prst="rect">
                <a:avLst/>
              </a:prstGeom>
              <a:blipFill>
                <a:blip r:embed="rId2"/>
                <a:stretch>
                  <a:fillRect t="-10465"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214C66C-55A5-4AB6-9861-A9D07722B0B0}"/>
                  </a:ext>
                </a:extLst>
              </p:cNvPr>
              <p:cNvSpPr txBox="1"/>
              <p:nvPr/>
            </p:nvSpPr>
            <p:spPr>
              <a:xfrm>
                <a:off x="949730" y="1100755"/>
                <a:ext cx="10205950" cy="400110"/>
              </a:xfrm>
              <a:prstGeom prst="rect">
                <a:avLst/>
              </a:prstGeom>
              <a:noFill/>
            </p:spPr>
            <p:txBody>
              <a:bodyPr wrap="square">
                <a:spAutoFit/>
              </a:bodyPr>
              <a:lstStyle/>
              <a:p>
                <a:r>
                  <a:rPr lang="en-US" sz="2000" dirty="0">
                    <a:solidFill>
                      <a:schemeClr val="tx1"/>
                    </a:solidFill>
                    <a:latin typeface="Avenir Next LT Pro" panose="020B0504020202020204" pitchFamily="34" charset="0"/>
                  </a:rPr>
                  <a:t>Common to see </a:t>
                </a:r>
                <a14:m>
                  <m:oMath xmlns:m="http://schemas.openxmlformats.org/officeDocument/2006/math">
                    <m:r>
                      <a:rPr lang="en-US" sz="2000" i="1" dirty="0" smtClean="0">
                        <a:solidFill>
                          <a:schemeClr val="tx1"/>
                        </a:solidFill>
                        <a:latin typeface="Cambria Math" panose="02040503050406030204" pitchFamily="18" charset="0"/>
                      </a:rPr>
                      <m:t>𝐵</m:t>
                    </m:r>
                    <m:r>
                      <a:rPr lang="en-US" sz="2000" i="1" dirty="0" smtClean="0">
                        <a:solidFill>
                          <a:schemeClr val="tx1"/>
                        </a:solidFill>
                        <a:latin typeface="Cambria Math" panose="02040503050406030204" pitchFamily="18" charset="0"/>
                      </a:rPr>
                      <m:t>=</m:t>
                    </m:r>
                    <m:r>
                      <a:rPr lang="en-US" sz="2000" i="1" dirty="0" smtClean="0">
                        <a:solidFill>
                          <a:schemeClr val="tx1"/>
                        </a:solidFill>
                        <a:latin typeface="Cambria Math" panose="02040503050406030204" pitchFamily="18" charset="0"/>
                      </a:rPr>
                      <m:t>512</m:t>
                    </m:r>
                    <m:r>
                      <a:rPr lang="en-US" sz="2000" i="1" dirty="0" smtClean="0">
                        <a:solidFill>
                          <a:schemeClr val="tx1"/>
                        </a:solidFill>
                        <a:latin typeface="Cambria Math" panose="02040503050406030204" pitchFamily="18" charset="0"/>
                      </a:rPr>
                      <m:t>,  </m:t>
                    </m:r>
                    <m:d>
                      <m:dPr>
                        <m:begChr m:val="|"/>
                        <m:endChr m:val="|"/>
                        <m:ctrlPr>
                          <a:rPr lang="en-US" sz="2000" i="1" dirty="0" smtClean="0">
                            <a:solidFill>
                              <a:schemeClr val="tx1"/>
                            </a:solidFill>
                            <a:latin typeface="Cambria Math" panose="02040503050406030204" pitchFamily="18" charset="0"/>
                          </a:rPr>
                        </m:ctrlPr>
                      </m:dPr>
                      <m:e>
                        <m:r>
                          <a:rPr lang="en-US" sz="2000" i="1" dirty="0" smtClean="0">
                            <a:solidFill>
                              <a:schemeClr val="tx1"/>
                            </a:solidFill>
                            <a:latin typeface="Cambria Math" panose="02040503050406030204" pitchFamily="18" charset="0"/>
                          </a:rPr>
                          <m:t>𝑉</m:t>
                        </m:r>
                      </m:e>
                    </m:d>
                    <m:r>
                      <a:rPr lang="en-US" sz="2000" i="1" dirty="0" smtClean="0">
                        <a:solidFill>
                          <a:schemeClr val="tx1"/>
                        </a:solidFill>
                        <a:latin typeface="Cambria Math" panose="02040503050406030204" pitchFamily="18" charset="0"/>
                      </a:rPr>
                      <m:t>=</m:t>
                    </m:r>
                    <m:sSup>
                      <m:sSupPr>
                        <m:ctrlPr>
                          <a:rPr lang="en-US" sz="2000" i="1" dirty="0" smtClean="0">
                            <a:solidFill>
                              <a:schemeClr val="tx1"/>
                            </a:solidFill>
                            <a:latin typeface="Cambria Math" panose="02040503050406030204" pitchFamily="18" charset="0"/>
                          </a:rPr>
                        </m:ctrlPr>
                      </m:sSupPr>
                      <m:e>
                        <m:r>
                          <a:rPr lang="en-US" sz="2000" i="1" dirty="0" smtClean="0">
                            <a:solidFill>
                              <a:schemeClr val="tx1"/>
                            </a:solidFill>
                            <a:latin typeface="Cambria Math" panose="02040503050406030204" pitchFamily="18" charset="0"/>
                          </a:rPr>
                          <m:t>10</m:t>
                        </m:r>
                      </m:e>
                      <m:sup>
                        <m:r>
                          <a:rPr lang="en-US" sz="2000" i="1" dirty="0" smtClean="0">
                            <a:solidFill>
                              <a:schemeClr val="tx1"/>
                            </a:solidFill>
                            <a:latin typeface="Cambria Math" panose="02040503050406030204" pitchFamily="18" charset="0"/>
                          </a:rPr>
                          <m:t>7</m:t>
                        </m:r>
                      </m:sup>
                    </m:sSup>
                    <m:r>
                      <a:rPr lang="en-US" sz="2000" i="1" dirty="0" smtClean="0">
                        <a:solidFill>
                          <a:schemeClr val="tx1"/>
                        </a:solidFill>
                        <a:latin typeface="Cambria Math" panose="02040503050406030204" pitchFamily="18" charset="0"/>
                      </a:rPr>
                      <m:t>, </m:t>
                    </m:r>
                    <m:r>
                      <a:rPr lang="en-US" sz="2000" i="1" dirty="0" smtClean="0">
                        <a:solidFill>
                          <a:schemeClr val="tx1"/>
                        </a:solidFill>
                        <a:latin typeface="Cambria Math" panose="02040503050406030204" pitchFamily="18" charset="0"/>
                      </a:rPr>
                      <m:t>𝑑</m:t>
                    </m:r>
                    <m:r>
                      <a:rPr lang="en-US" sz="2000" i="1" dirty="0" smtClean="0">
                        <a:solidFill>
                          <a:schemeClr val="tx1"/>
                        </a:solidFill>
                        <a:latin typeface="Cambria Math" panose="02040503050406030204" pitchFamily="18" charset="0"/>
                      </a:rPr>
                      <m:t>=</m:t>
                    </m:r>
                    <m:r>
                      <a:rPr lang="en-US" sz="2000" i="1" dirty="0" smtClean="0">
                        <a:solidFill>
                          <a:schemeClr val="tx1"/>
                        </a:solidFill>
                        <a:latin typeface="Cambria Math" panose="02040503050406030204" pitchFamily="18" charset="0"/>
                      </a:rPr>
                      <m:t>1000</m:t>
                    </m:r>
                    <m:r>
                      <a:rPr lang="en-US" sz="2000" i="1" dirty="0" smtClean="0">
                        <a:solidFill>
                          <a:schemeClr val="tx1"/>
                        </a:solidFill>
                        <a:latin typeface="Cambria Math" panose="02040503050406030204" pitchFamily="18" charset="0"/>
                      </a:rPr>
                      <m:t>, </m:t>
                    </m:r>
                    <m:r>
                      <a:rPr lang="en-US" sz="2000" b="0" i="1" dirty="0" smtClean="0">
                        <a:solidFill>
                          <a:schemeClr val="tx1"/>
                        </a:solidFill>
                        <a:latin typeface="Cambria Math" panose="02040503050406030204" pitchFamily="18" charset="0"/>
                      </a:rPr>
                      <m:t>𝑘</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10</m:t>
                    </m:r>
                    <m:r>
                      <a:rPr lang="en-US" sz="2000" b="0" i="1" dirty="0" smtClean="0">
                        <a:solidFill>
                          <a:schemeClr val="tx1"/>
                        </a:solidFill>
                        <a:latin typeface="Cambria Math" panose="02040503050406030204" pitchFamily="18" charset="0"/>
                      </a:rPr>
                      <m:t>, </m:t>
                    </m:r>
                    <m:r>
                      <m:rPr>
                        <m:sty m:val="p"/>
                      </m:rPr>
                      <a:rPr lang="en-US" sz="2000" b="0" i="0" dirty="0" smtClean="0">
                        <a:solidFill>
                          <a:schemeClr val="tx1"/>
                        </a:solidFill>
                        <a:latin typeface="Cambria Math" panose="02040503050406030204" pitchFamily="18" charset="0"/>
                      </a:rPr>
                      <m:t>and</m:t>
                    </m:r>
                    <m:r>
                      <a:rPr lang="en-US" sz="2000" b="0" i="0" dirty="0" smtClean="0">
                        <a:solidFill>
                          <a:schemeClr val="tx1"/>
                        </a:solidFill>
                        <a:latin typeface="Cambria Math" panose="02040503050406030204" pitchFamily="18" charset="0"/>
                      </a:rPr>
                      <m:t> </m:t>
                    </m:r>
                    <m:d>
                      <m:dPr>
                        <m:begChr m:val="|"/>
                        <m:endChr m:val="|"/>
                        <m:ctrlPr>
                          <a:rPr lang="en-US" sz="2000" b="0" i="1" dirty="0" smtClean="0">
                            <a:solidFill>
                              <a:schemeClr val="tx1"/>
                            </a:solidFill>
                            <a:latin typeface="Cambria Math" panose="02040503050406030204" pitchFamily="18" charset="0"/>
                          </a:rPr>
                        </m:ctrlPr>
                      </m:dPr>
                      <m:e>
                        <m:r>
                          <m:rPr>
                            <m:sty m:val="p"/>
                          </m:rPr>
                          <a:rPr lang="en-US" sz="2000" b="0" i="0" dirty="0" smtClean="0">
                            <a:solidFill>
                              <a:schemeClr val="tx1"/>
                            </a:solidFill>
                            <a:latin typeface="Cambria Math" panose="02040503050406030204" pitchFamily="18" charset="0"/>
                          </a:rPr>
                          <m:t>D</m:t>
                        </m:r>
                      </m:e>
                    </m:d>
                    <m:r>
                      <a:rPr lang="en-US" sz="2000" b="0" i="0" dirty="0" smtClean="0">
                        <a:solidFill>
                          <a:schemeClr val="tx1"/>
                        </a:solidFill>
                        <a:latin typeface="Cambria Math" panose="02040503050406030204" pitchFamily="18" charset="0"/>
                      </a:rPr>
                      <m:t>=</m:t>
                    </m:r>
                    <m:r>
                      <a:rPr lang="en-US" sz="2000" b="0" i="0" dirty="0" smtClean="0">
                        <a:solidFill>
                          <a:schemeClr val="tx1"/>
                        </a:solidFill>
                        <a:latin typeface="Cambria Math" panose="02040503050406030204" pitchFamily="18" charset="0"/>
                      </a:rPr>
                      <m:t>6</m:t>
                    </m:r>
                    <m:r>
                      <a:rPr lang="en-US" sz="2000" b="0" i="0" dirty="0" smtClean="0">
                        <a:solidFill>
                          <a:schemeClr val="tx1"/>
                        </a:solidFill>
                        <a:latin typeface="Cambria Math" panose="02040503050406030204" pitchFamily="18" charset="0"/>
                      </a:rPr>
                      <m:t>,</m:t>
                    </m:r>
                    <m:r>
                      <a:rPr lang="en-US" sz="2000" b="0" i="0" dirty="0" smtClean="0">
                        <a:solidFill>
                          <a:schemeClr val="tx1"/>
                        </a:solidFill>
                        <a:latin typeface="Cambria Math" panose="02040503050406030204" pitchFamily="18" charset="0"/>
                      </a:rPr>
                      <m:t>000</m:t>
                    </m:r>
                    <m:r>
                      <a:rPr lang="en-US" sz="2000" b="0" i="0" dirty="0" smtClean="0">
                        <a:solidFill>
                          <a:schemeClr val="tx1"/>
                        </a:solidFill>
                        <a:latin typeface="Cambria Math" panose="02040503050406030204" pitchFamily="18" charset="0"/>
                      </a:rPr>
                      <m:t>,</m:t>
                    </m:r>
                    <m:r>
                      <a:rPr lang="en-US" sz="2000" b="0" i="0" dirty="0" smtClean="0">
                        <a:solidFill>
                          <a:schemeClr val="tx1"/>
                        </a:solidFill>
                        <a:latin typeface="Cambria Math" panose="02040503050406030204" pitchFamily="18" charset="0"/>
                      </a:rPr>
                      <m:t>000</m:t>
                    </m:r>
                    <m:r>
                      <a:rPr lang="en-US" sz="2000" b="0" i="0" dirty="0" smtClean="0">
                        <a:solidFill>
                          <a:schemeClr val="tx1"/>
                        </a:solidFill>
                        <a:latin typeface="Cambria Math" panose="02040503050406030204" pitchFamily="18" charset="0"/>
                      </a:rPr>
                      <m:t>,</m:t>
                    </m:r>
                    <m:r>
                      <a:rPr lang="en-US" sz="2000" b="0" i="0" dirty="0" smtClean="0">
                        <a:solidFill>
                          <a:schemeClr val="tx1"/>
                        </a:solidFill>
                        <a:latin typeface="Cambria Math" panose="02040503050406030204" pitchFamily="18" charset="0"/>
                      </a:rPr>
                      <m:t>000</m:t>
                    </m:r>
                  </m:oMath>
                </a14:m>
                <a:endParaRPr lang="en-US" sz="2000" dirty="0">
                  <a:solidFill>
                    <a:schemeClr val="tx1"/>
                  </a:solidFill>
                </a:endParaRPr>
              </a:p>
            </p:txBody>
          </p:sp>
        </mc:Choice>
        <mc:Fallback xmlns="">
          <p:sp>
            <p:nvSpPr>
              <p:cNvPr id="17" name="TextBox 16">
                <a:extLst>
                  <a:ext uri="{FF2B5EF4-FFF2-40B4-BE49-F238E27FC236}">
                    <a16:creationId xmlns:a16="http://schemas.microsoft.com/office/drawing/2014/main" id="{2214C66C-55A5-4AB6-9861-A9D07722B0B0}"/>
                  </a:ext>
                </a:extLst>
              </p:cNvPr>
              <p:cNvSpPr txBox="1">
                <a:spLocks noRot="1" noChangeAspect="1" noMove="1" noResize="1" noEditPoints="1" noAdjustHandles="1" noChangeArrowheads="1" noChangeShapeType="1" noTextEdit="1"/>
              </p:cNvSpPr>
              <p:nvPr/>
            </p:nvSpPr>
            <p:spPr>
              <a:xfrm>
                <a:off x="949730" y="1100755"/>
                <a:ext cx="10205950" cy="400110"/>
              </a:xfrm>
              <a:prstGeom prst="rect">
                <a:avLst/>
              </a:prstGeom>
              <a:blipFill>
                <a:blip r:embed="rId3"/>
                <a:stretch>
                  <a:fillRect l="-657" t="-9231" b="-2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CD290FF-09B7-4CE2-9581-ECE29D35BAA1}"/>
                  </a:ext>
                </a:extLst>
              </p:cNvPr>
              <p:cNvSpPr txBox="1"/>
              <p:nvPr/>
            </p:nvSpPr>
            <p:spPr>
              <a:xfrm>
                <a:off x="949730" y="2001126"/>
                <a:ext cx="10205950" cy="2308324"/>
              </a:xfrm>
              <a:prstGeom prst="rect">
                <a:avLst/>
              </a:prstGeom>
              <a:noFill/>
            </p:spPr>
            <p:txBody>
              <a:bodyPr wrap="square">
                <a:spAutoFit/>
              </a:bodyPr>
              <a:lstStyle/>
              <a:p>
                <a14:m>
                  <m:oMath xmlns:m="http://schemas.openxmlformats.org/officeDocument/2006/math">
                    <m:r>
                      <a:rPr lang="en-US" sz="2400" i="1" dirty="0" smtClean="0">
                        <a:solidFill>
                          <a:schemeClr val="tx1"/>
                        </a:solidFill>
                        <a:latin typeface="Cambria Math" panose="02040503050406030204" pitchFamily="18" charset="0"/>
                      </a:rPr>
                      <m:t>512</m:t>
                    </m:r>
                    <m:r>
                      <a:rPr lang="en-US" sz="2400" b="0" i="1" dirty="0" smtClean="0">
                        <a:solidFill>
                          <a:schemeClr val="tx1"/>
                        </a:solidFill>
                        <a:latin typeface="Cambria Math" panose="02040503050406030204" pitchFamily="18" charset="0"/>
                      </a:rPr>
                      <m:t>∗</m:t>
                    </m:r>
                    <m:sSup>
                      <m:sSupPr>
                        <m:ctrlPr>
                          <a:rPr lang="en-US" sz="2400" i="1" dirty="0" smtClean="0">
                            <a:solidFill>
                              <a:schemeClr val="tx1"/>
                            </a:solidFill>
                            <a:latin typeface="Cambria Math" panose="02040503050406030204" pitchFamily="18" charset="0"/>
                          </a:rPr>
                        </m:ctrlPr>
                      </m:sSupPr>
                      <m:e>
                        <m:r>
                          <a:rPr lang="en-US" sz="2400" i="1" dirty="0" smtClean="0">
                            <a:solidFill>
                              <a:schemeClr val="tx1"/>
                            </a:solidFill>
                            <a:latin typeface="Cambria Math" panose="02040503050406030204" pitchFamily="18" charset="0"/>
                          </a:rPr>
                          <m:t>10</m:t>
                        </m:r>
                      </m:e>
                      <m:sup>
                        <m:r>
                          <a:rPr lang="en-US" sz="2400" i="1" dirty="0" smtClean="0">
                            <a:solidFill>
                              <a:schemeClr val="tx1"/>
                            </a:solidFill>
                            <a:latin typeface="Cambria Math" panose="02040503050406030204" pitchFamily="18" charset="0"/>
                          </a:rPr>
                          <m:t>7</m:t>
                        </m:r>
                      </m:sup>
                    </m:sSup>
                    <m:r>
                      <a:rPr lang="en-US" sz="2400" i="1" dirty="0" smtClean="0">
                        <a:solidFill>
                          <a:schemeClr val="tx1"/>
                        </a:solidFill>
                        <a:latin typeface="Cambria Math" panose="02040503050406030204" pitchFamily="18" charset="0"/>
                      </a:rPr>
                      <m:t>∗</m:t>
                    </m:r>
                    <m:r>
                      <a:rPr lang="en-US" sz="2400" i="1" dirty="0" smtClean="0">
                        <a:solidFill>
                          <a:schemeClr val="tx1"/>
                        </a:solidFill>
                        <a:latin typeface="Cambria Math" panose="02040503050406030204" pitchFamily="18" charset="0"/>
                      </a:rPr>
                      <m:t>1001</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5</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12</m:t>
                    </m:r>
                    <m:r>
                      <a:rPr lang="en-US" sz="2400" b="0" i="1" dirty="0" smtClean="0">
                        <a:solidFill>
                          <a:schemeClr val="tx1"/>
                        </a:solidFill>
                        <a:latin typeface="Cambria Math" panose="02040503050406030204" pitchFamily="18" charset="0"/>
                      </a:rPr>
                      <m:t> ∗</m:t>
                    </m:r>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10</m:t>
                        </m:r>
                      </m:e>
                      <m:sup>
                        <m:r>
                          <a:rPr lang="en-US" sz="2400" b="0" i="1" dirty="0" smtClean="0">
                            <a:solidFill>
                              <a:schemeClr val="tx1"/>
                            </a:solidFill>
                            <a:latin typeface="Cambria Math" panose="02040503050406030204" pitchFamily="18" charset="0"/>
                          </a:rPr>
                          <m:t>12</m:t>
                        </m:r>
                      </m:sup>
                    </m:sSup>
                  </m:oMath>
                </a14:m>
                <a:r>
                  <a:rPr lang="en-US" sz="2400" dirty="0">
                    <a:solidFill>
                      <a:schemeClr val="tx1"/>
                    </a:solidFill>
                    <a:latin typeface="Avenir Next LT Pro" panose="020B0504020202020204" pitchFamily="34" charset="0"/>
                  </a:rPr>
                  <a:t> floating point operations per batch</a:t>
                </a:r>
              </a:p>
              <a:p>
                <a:pPr marL="800100" lvl="1" indent="-342900">
                  <a:buFont typeface="Wingdings" panose="05000000000000000000" pitchFamily="2" charset="2"/>
                  <a:buChar char="Ø"/>
                </a:pPr>
                <a:r>
                  <a:rPr lang="en-US" sz="2400" dirty="0">
                    <a:solidFill>
                      <a:schemeClr val="tx1"/>
                    </a:solidFill>
                    <a:latin typeface="Avenir Next LT Pro" panose="020B0504020202020204" pitchFamily="34" charset="0"/>
                  </a:rPr>
                  <a:t>2080ti gets </a:t>
                </a:r>
                <a14:m>
                  <m:oMath xmlns:m="http://schemas.openxmlformats.org/officeDocument/2006/math">
                    <m:r>
                      <a:rPr lang="en-US" sz="2400" i="1" dirty="0" smtClean="0">
                        <a:solidFill>
                          <a:schemeClr val="tx1"/>
                        </a:solidFill>
                        <a:latin typeface="Cambria Math" panose="02040503050406030204" pitchFamily="18" charset="0"/>
                      </a:rPr>
                      <m:t>13</m:t>
                    </m:r>
                    <m:r>
                      <a:rPr lang="en-US" sz="2400" b="0" i="1" dirty="0" smtClean="0">
                        <a:solidFill>
                          <a:schemeClr val="tx1"/>
                        </a:solidFill>
                        <a:latin typeface="Cambria Math" panose="02040503050406030204" pitchFamily="18" charset="0"/>
                      </a:rPr>
                      <m:t>.</m:t>
                    </m:r>
                    <m:r>
                      <a:rPr lang="en-US" sz="2400" i="1" dirty="0" smtClean="0">
                        <a:solidFill>
                          <a:schemeClr val="tx1"/>
                        </a:solidFill>
                        <a:latin typeface="Cambria Math" panose="02040503050406030204" pitchFamily="18" charset="0"/>
                      </a:rPr>
                      <m:t>45</m:t>
                    </m:r>
                    <m:r>
                      <a:rPr lang="en-US" sz="2400" i="1" dirty="0" smtClean="0">
                        <a:solidFill>
                          <a:schemeClr val="tx1"/>
                        </a:solidFill>
                        <a:latin typeface="Cambria Math" panose="02040503050406030204" pitchFamily="18" charset="0"/>
                      </a:rPr>
                      <m:t>∗</m:t>
                    </m:r>
                    <m:sSup>
                      <m:sSupPr>
                        <m:ctrlPr>
                          <a:rPr lang="en-US" sz="2400" i="1" dirty="0" smtClean="0">
                            <a:solidFill>
                              <a:schemeClr val="tx1"/>
                            </a:solidFill>
                            <a:latin typeface="Cambria Math" panose="02040503050406030204" pitchFamily="18" charset="0"/>
                          </a:rPr>
                        </m:ctrlPr>
                      </m:sSupPr>
                      <m:e>
                        <m:r>
                          <a:rPr lang="en-US" sz="2400" i="1" dirty="0" smtClean="0">
                            <a:solidFill>
                              <a:schemeClr val="tx1"/>
                            </a:solidFill>
                            <a:latin typeface="Cambria Math" panose="02040503050406030204" pitchFamily="18" charset="0"/>
                          </a:rPr>
                          <m:t>10</m:t>
                        </m:r>
                      </m:e>
                      <m:sup>
                        <m:r>
                          <a:rPr lang="en-US" sz="240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2</m:t>
                        </m:r>
                      </m:sup>
                    </m:sSup>
                    <m:r>
                      <a:rPr lang="en-US" sz="2400" i="1" dirty="0" smtClean="0">
                        <a:solidFill>
                          <a:schemeClr val="tx1"/>
                        </a:solidFill>
                        <a:latin typeface="Cambria Math" panose="02040503050406030204" pitchFamily="18" charset="0"/>
                      </a:rPr>
                      <m:t> </m:t>
                    </m:r>
                  </m:oMath>
                </a14:m>
                <a:r>
                  <a:rPr lang="en-US" sz="2400" dirty="0">
                    <a:solidFill>
                      <a:schemeClr val="tx1"/>
                    </a:solidFill>
                    <a:latin typeface="Avenir Next LT Pro" panose="020B0504020202020204" pitchFamily="34" charset="0"/>
                  </a:rPr>
                  <a:t>floating point operations per second</a:t>
                </a:r>
              </a:p>
              <a:p>
                <a:pPr marL="1257300" lvl="2" indent="-342900">
                  <a:buFont typeface="Wingdings" panose="05000000000000000000" pitchFamily="2" charset="2"/>
                  <a:buChar char="Ø"/>
                </a:pPr>
                <a:r>
                  <a:rPr lang="en-US" sz="2400" dirty="0">
                    <a:latin typeface="Avenir Next LT Pro" panose="020B0504020202020204" pitchFamily="34" charset="0"/>
                  </a:rPr>
                  <a:t>~ 0.38 seconds per iteration</a:t>
                </a:r>
                <a:br>
                  <a:rPr lang="en-US" sz="2400" dirty="0">
                    <a:latin typeface="Avenir Next LT Pro" panose="020B0504020202020204" pitchFamily="34" charset="0"/>
                  </a:rPr>
                </a:br>
                <a:endParaRPr lang="en-US" sz="2400" dirty="0">
                  <a:latin typeface="Avenir Next LT Pro" panose="020B0504020202020204" pitchFamily="34" charset="0"/>
                </a:endParaRPr>
              </a:p>
              <a:p>
                <a:r>
                  <a:rPr lang="en-US" sz="2400" dirty="0">
                    <a:latin typeface="Avenir Next LT Pro" panose="020B0504020202020204" pitchFamily="34" charset="0"/>
                  </a:rPr>
                  <a:t>|D| / |B| iterations per epoch</a:t>
                </a:r>
              </a:p>
              <a:p>
                <a:pPr marL="800100" lvl="1" indent="-342900">
                  <a:buFont typeface="Wingdings" panose="05000000000000000000" pitchFamily="2" charset="2"/>
                  <a:buChar char="Ø"/>
                </a:pPr>
                <a:r>
                  <a:rPr lang="en-US" sz="2400" dirty="0">
                    <a:latin typeface="Avenir Next LT Pro" panose="020B0504020202020204" pitchFamily="34" charset="0"/>
                  </a:rPr>
                  <a:t>1 epoch </a:t>
                </a:r>
                <a:r>
                  <a:rPr lang="en-US" sz="2400" dirty="0">
                    <a:latin typeface="Avenir Next LT Pro" panose="020B0504020202020204" pitchFamily="34" charset="0"/>
                    <a:sym typeface="Wingdings" panose="05000000000000000000" pitchFamily="2" charset="2"/>
                  </a:rPr>
                  <a:t> 51.5 days just from the dot products</a:t>
                </a:r>
                <a:endParaRPr lang="en-US" sz="2400" dirty="0">
                  <a:latin typeface="Avenir Next LT Pro" panose="020B0504020202020204" pitchFamily="34" charset="0"/>
                </a:endParaRPr>
              </a:p>
            </p:txBody>
          </p:sp>
        </mc:Choice>
        <mc:Fallback xmlns="">
          <p:sp>
            <p:nvSpPr>
              <p:cNvPr id="19" name="TextBox 18">
                <a:extLst>
                  <a:ext uri="{FF2B5EF4-FFF2-40B4-BE49-F238E27FC236}">
                    <a16:creationId xmlns:a16="http://schemas.microsoft.com/office/drawing/2014/main" id="{5CD290FF-09B7-4CE2-9581-ECE29D35BAA1}"/>
                  </a:ext>
                </a:extLst>
              </p:cNvPr>
              <p:cNvSpPr txBox="1">
                <a:spLocks noRot="1" noChangeAspect="1" noMove="1" noResize="1" noEditPoints="1" noAdjustHandles="1" noChangeArrowheads="1" noChangeShapeType="1" noTextEdit="1"/>
              </p:cNvSpPr>
              <p:nvPr/>
            </p:nvSpPr>
            <p:spPr>
              <a:xfrm>
                <a:off x="949730" y="2001126"/>
                <a:ext cx="10205950" cy="2308324"/>
              </a:xfrm>
              <a:prstGeom prst="rect">
                <a:avLst/>
              </a:prstGeom>
              <a:blipFill>
                <a:blip r:embed="rId4"/>
                <a:stretch>
                  <a:fillRect l="-956" t="-1847" b="-5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A441D20-1A53-4045-8CC1-F5F3FC2E9DE3}"/>
                  </a:ext>
                </a:extLst>
              </p:cNvPr>
              <p:cNvSpPr txBox="1"/>
              <p:nvPr/>
            </p:nvSpPr>
            <p:spPr>
              <a:xfrm>
                <a:off x="1423555" y="4990006"/>
                <a:ext cx="437872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𝑂</m:t>
                      </m:r>
                      <m:d>
                        <m:dPr>
                          <m:ctrlPr>
                            <a:rPr lang="en-US" sz="2800" b="0" i="1" smtClean="0">
                              <a:solidFill>
                                <a:schemeClr val="tx1"/>
                              </a:solidFill>
                              <a:latin typeface="Cambria Math" panose="02040503050406030204" pitchFamily="18" charset="0"/>
                            </a:rPr>
                          </m:ctrlPr>
                        </m:dPr>
                        <m:e>
                          <m:d>
                            <m:dPr>
                              <m:begChr m:val="|"/>
                              <m:endChr m:val="|"/>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𝐵</m:t>
                              </m:r>
                            </m:e>
                          </m:d>
                          <m:d>
                            <m:dPr>
                              <m:begChr m:val="|"/>
                              <m:endChr m:val="|"/>
                              <m:ctrlPr>
                                <a:rPr lang="en-US" sz="2800" i="1" smtClean="0">
                                  <a:solidFill>
                                    <a:srgbClr val="D73F09"/>
                                  </a:solidFill>
                                  <a:latin typeface="Cambria Math" panose="02040503050406030204" pitchFamily="18" charset="0"/>
                                </a:rPr>
                              </m:ctrlPr>
                            </m:dPr>
                            <m:e>
                              <m:r>
                                <a:rPr lang="en-US" sz="2800" i="1">
                                  <a:solidFill>
                                    <a:srgbClr val="D73F09"/>
                                  </a:solidFill>
                                  <a:latin typeface="Cambria Math" panose="02040503050406030204" pitchFamily="18" charset="0"/>
                                </a:rPr>
                                <m:t>𝑉</m:t>
                              </m:r>
                            </m:e>
                          </m:d>
                          <m:d>
                            <m:dPr>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𝑑</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1</m:t>
                              </m:r>
                            </m:e>
                          </m:d>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𝐵</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𝑘</m:t>
                          </m:r>
                        </m:e>
                      </m:d>
                    </m:oMath>
                  </m:oMathPara>
                </a14:m>
                <a:endParaRPr lang="en-US" sz="2800" dirty="0"/>
              </a:p>
            </p:txBody>
          </p:sp>
        </mc:Choice>
        <mc:Fallback xmlns="">
          <p:sp>
            <p:nvSpPr>
              <p:cNvPr id="20" name="TextBox 19">
                <a:extLst>
                  <a:ext uri="{FF2B5EF4-FFF2-40B4-BE49-F238E27FC236}">
                    <a16:creationId xmlns:a16="http://schemas.microsoft.com/office/drawing/2014/main" id="{BA441D20-1A53-4045-8CC1-F5F3FC2E9DE3}"/>
                  </a:ext>
                </a:extLst>
              </p:cNvPr>
              <p:cNvSpPr txBox="1">
                <a:spLocks noRot="1" noChangeAspect="1" noMove="1" noResize="1" noEditPoints="1" noAdjustHandles="1" noChangeArrowheads="1" noChangeShapeType="1" noTextEdit="1"/>
              </p:cNvSpPr>
              <p:nvPr/>
            </p:nvSpPr>
            <p:spPr>
              <a:xfrm>
                <a:off x="1423555" y="4990006"/>
                <a:ext cx="4378729"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BF78391-6D6C-47ED-B009-7C2107D74A36}"/>
                  </a:ext>
                </a:extLst>
              </p:cNvPr>
              <p:cNvSpPr txBox="1"/>
              <p:nvPr/>
            </p:nvSpPr>
            <p:spPr>
              <a:xfrm>
                <a:off x="5016818" y="4558894"/>
                <a:ext cx="6138862" cy="1385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𝑃</m:t>
                      </m:r>
                      <m:d>
                        <m:dPr>
                          <m:endChr m:val="|"/>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𝑤</m:t>
                              </m:r>
                            </m:e>
                            <m:sub>
                              <m:r>
                                <a:rPr lang="en-US" sz="3200" b="0" i="1" smtClean="0">
                                  <a:latin typeface="Cambria Math" panose="02040503050406030204" pitchFamily="18" charset="0"/>
                                </a:rPr>
                                <m:t>𝑜</m:t>
                              </m:r>
                            </m:sub>
                          </m:sSub>
                        </m:e>
                      </m:d>
                      <m:r>
                        <a:rPr lang="en-US" sz="3200" b="0" i="1" smtClean="0">
                          <a:latin typeface="Cambria Math" panose="02040503050406030204" pitchFamily="18" charset="0"/>
                        </a:rPr>
                        <m:t> </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𝑤</m:t>
                          </m:r>
                        </m:e>
                        <m:sub>
                          <m:r>
                            <a:rPr lang="en-US" sz="3200" b="0" i="1" smtClean="0">
                              <a:latin typeface="Cambria Math" panose="02040503050406030204" pitchFamily="18" charset="0"/>
                            </a:rPr>
                            <m:t>𝑐</m:t>
                          </m:r>
                        </m:sub>
                      </m:sSub>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𝑒</m:t>
                              </m:r>
                            </m:e>
                            <m:sup>
                              <m:sSubSup>
                                <m:sSubSupPr>
                                  <m:ctrlPr>
                                    <a:rPr lang="en-US" sz="3200" b="0" i="1" smtClean="0">
                                      <a:latin typeface="Cambria Math" panose="02040503050406030204" pitchFamily="18" charset="0"/>
                                    </a:rPr>
                                  </m:ctrlPr>
                                </m:sSubSupPr>
                                <m:e>
                                  <m:r>
                                    <a:rPr lang="en-US" sz="3200" b="0" i="1" smtClean="0">
                                      <a:latin typeface="Cambria Math" panose="02040503050406030204" pitchFamily="18" charset="0"/>
                                    </a:rPr>
                                    <m:t>𝑢</m:t>
                                  </m:r>
                                </m:e>
                                <m:sub>
                                  <m:r>
                                    <a:rPr lang="en-US" sz="3200" b="0" i="1" smtClean="0">
                                      <a:latin typeface="Cambria Math" panose="02040503050406030204" pitchFamily="18" charset="0"/>
                                    </a:rPr>
                                    <m:t>𝑜</m:t>
                                  </m:r>
                                </m:sub>
                                <m:sup>
                                  <m:r>
                                    <a:rPr lang="en-US" sz="3200" b="0" i="1" smtClean="0">
                                      <a:latin typeface="Cambria Math" panose="02040503050406030204" pitchFamily="18" charset="0"/>
                                    </a:rPr>
                                    <m:t>𝑇</m:t>
                                  </m:r>
                                </m:sup>
                              </m:sSubSup>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𝑣</m:t>
                                  </m:r>
                                </m:e>
                                <m:sub>
                                  <m:r>
                                    <a:rPr lang="en-US" sz="3200" b="0" i="1" smtClean="0">
                                      <a:latin typeface="Cambria Math" panose="02040503050406030204" pitchFamily="18" charset="0"/>
                                    </a:rPr>
                                    <m:t>𝑐</m:t>
                                  </m:r>
                                </m:sub>
                              </m:sSub>
                            </m:sup>
                          </m:sSup>
                        </m:num>
                        <m:den>
                          <m:nary>
                            <m:naryPr>
                              <m:chr m:val="∑"/>
                              <m:supHide m:val="on"/>
                              <m:ctrlPr>
                                <a:rPr lang="en-US" sz="3200" b="0" i="1" smtClean="0">
                                  <a:solidFill>
                                    <a:srgbClr val="D73F09"/>
                                  </a:solidFill>
                                  <a:latin typeface="Cambria Math" panose="02040503050406030204" pitchFamily="18" charset="0"/>
                                </a:rPr>
                              </m:ctrlPr>
                            </m:naryPr>
                            <m:sub>
                              <m:r>
                                <a:rPr lang="en-US" sz="3200" b="0" i="1" smtClean="0">
                                  <a:solidFill>
                                    <a:srgbClr val="D73F09"/>
                                  </a:solidFill>
                                  <a:latin typeface="Cambria Math" panose="02040503050406030204" pitchFamily="18" charset="0"/>
                                </a:rPr>
                                <m:t>𝑖</m:t>
                              </m:r>
                            </m:sub>
                            <m:sup/>
                            <m:e>
                              <m:sSup>
                                <m:sSupPr>
                                  <m:ctrlPr>
                                    <a:rPr lang="en-US" sz="3200" b="0" i="1" smtClean="0">
                                      <a:solidFill>
                                        <a:srgbClr val="D73F09"/>
                                      </a:solidFill>
                                      <a:latin typeface="Cambria Math" panose="02040503050406030204" pitchFamily="18" charset="0"/>
                                    </a:rPr>
                                  </m:ctrlPr>
                                </m:sSupPr>
                                <m:e>
                                  <m:r>
                                    <a:rPr lang="en-US" sz="3200" b="0" i="1" smtClean="0">
                                      <a:solidFill>
                                        <a:srgbClr val="D73F09"/>
                                      </a:solidFill>
                                      <a:latin typeface="Cambria Math" panose="02040503050406030204" pitchFamily="18" charset="0"/>
                                    </a:rPr>
                                    <m:t>𝑒</m:t>
                                  </m:r>
                                </m:e>
                                <m:sup>
                                  <m:sSubSup>
                                    <m:sSubSupPr>
                                      <m:ctrlPr>
                                        <a:rPr lang="en-US" sz="3200" b="0" i="1" smtClean="0">
                                          <a:solidFill>
                                            <a:srgbClr val="D73F09"/>
                                          </a:solidFill>
                                          <a:latin typeface="Cambria Math" panose="02040503050406030204" pitchFamily="18" charset="0"/>
                                        </a:rPr>
                                      </m:ctrlPr>
                                    </m:sSubSupPr>
                                    <m:e>
                                      <m:r>
                                        <a:rPr lang="en-US" sz="3200" b="0" i="1" smtClean="0">
                                          <a:solidFill>
                                            <a:srgbClr val="D73F09"/>
                                          </a:solidFill>
                                          <a:latin typeface="Cambria Math" panose="02040503050406030204" pitchFamily="18" charset="0"/>
                                        </a:rPr>
                                        <m:t>𝑢</m:t>
                                      </m:r>
                                    </m:e>
                                    <m:sub>
                                      <m:r>
                                        <a:rPr lang="en-US" sz="3200" b="0" i="1" smtClean="0">
                                          <a:solidFill>
                                            <a:srgbClr val="D73F09"/>
                                          </a:solidFill>
                                          <a:latin typeface="Cambria Math" panose="02040503050406030204" pitchFamily="18" charset="0"/>
                                        </a:rPr>
                                        <m:t>𝑖</m:t>
                                      </m:r>
                                    </m:sub>
                                    <m:sup>
                                      <m:r>
                                        <a:rPr lang="en-US" sz="3200" b="0" i="1" smtClean="0">
                                          <a:solidFill>
                                            <a:srgbClr val="D73F09"/>
                                          </a:solidFill>
                                          <a:latin typeface="Cambria Math" panose="02040503050406030204" pitchFamily="18" charset="0"/>
                                        </a:rPr>
                                        <m:t>𝑇</m:t>
                                      </m:r>
                                    </m:sup>
                                  </m:sSubSup>
                                  <m:sSub>
                                    <m:sSubPr>
                                      <m:ctrlPr>
                                        <a:rPr lang="en-US" sz="3200" b="0" i="1" smtClean="0">
                                          <a:solidFill>
                                            <a:srgbClr val="D73F09"/>
                                          </a:solidFill>
                                          <a:latin typeface="Cambria Math" panose="02040503050406030204" pitchFamily="18" charset="0"/>
                                        </a:rPr>
                                      </m:ctrlPr>
                                    </m:sSubPr>
                                    <m:e>
                                      <m:r>
                                        <a:rPr lang="en-US" sz="3200" b="0" i="1" smtClean="0">
                                          <a:solidFill>
                                            <a:srgbClr val="D73F09"/>
                                          </a:solidFill>
                                          <a:latin typeface="Cambria Math" panose="02040503050406030204" pitchFamily="18" charset="0"/>
                                        </a:rPr>
                                        <m:t>𝑣</m:t>
                                      </m:r>
                                    </m:e>
                                    <m:sub>
                                      <m:r>
                                        <a:rPr lang="en-US" sz="3200" b="0" i="1" smtClean="0">
                                          <a:solidFill>
                                            <a:srgbClr val="D73F09"/>
                                          </a:solidFill>
                                          <a:latin typeface="Cambria Math" panose="02040503050406030204" pitchFamily="18" charset="0"/>
                                        </a:rPr>
                                        <m:t>𝑐</m:t>
                                      </m:r>
                                    </m:sub>
                                  </m:sSub>
                                </m:sup>
                              </m:sSup>
                            </m:e>
                          </m:nary>
                        </m:den>
                      </m:f>
                    </m:oMath>
                  </m:oMathPara>
                </a14:m>
                <a:endParaRPr lang="en-US" sz="3200" dirty="0"/>
              </a:p>
            </p:txBody>
          </p:sp>
        </mc:Choice>
        <mc:Fallback xmlns="">
          <p:sp>
            <p:nvSpPr>
              <p:cNvPr id="21" name="TextBox 20">
                <a:extLst>
                  <a:ext uri="{FF2B5EF4-FFF2-40B4-BE49-F238E27FC236}">
                    <a16:creationId xmlns:a16="http://schemas.microsoft.com/office/drawing/2014/main" id="{BBF78391-6D6C-47ED-B009-7C2107D74A36}"/>
                  </a:ext>
                </a:extLst>
              </p:cNvPr>
              <p:cNvSpPr txBox="1">
                <a:spLocks noRot="1" noChangeAspect="1" noMove="1" noResize="1" noEditPoints="1" noAdjustHandles="1" noChangeArrowheads="1" noChangeShapeType="1" noTextEdit="1"/>
              </p:cNvSpPr>
              <p:nvPr/>
            </p:nvSpPr>
            <p:spPr>
              <a:xfrm>
                <a:off x="5016818" y="4558894"/>
                <a:ext cx="6138862" cy="1385444"/>
              </a:xfrm>
              <a:prstGeom prst="rect">
                <a:avLst/>
              </a:prstGeom>
              <a:blipFill>
                <a:blip r:embed="rId6"/>
                <a:stretch>
                  <a:fillRect/>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E198344D-6276-4E6A-8742-AEC3CEB7A13B}"/>
              </a:ext>
            </a:extLst>
          </p:cNvPr>
          <p:cNvSpPr txBox="1"/>
          <p:nvPr/>
        </p:nvSpPr>
        <p:spPr>
          <a:xfrm>
            <a:off x="8326275" y="1387790"/>
            <a:ext cx="1674397" cy="307777"/>
          </a:xfrm>
          <a:prstGeom prst="rect">
            <a:avLst/>
          </a:prstGeom>
          <a:noFill/>
        </p:spPr>
        <p:txBody>
          <a:bodyPr wrap="square">
            <a:spAutoFit/>
          </a:bodyPr>
          <a:lstStyle/>
          <a:p>
            <a:r>
              <a:rPr lang="en-US" sz="1400" dirty="0">
                <a:solidFill>
                  <a:schemeClr val="tx1"/>
                </a:solidFill>
                <a:latin typeface="Avenir Next LT Pro" panose="020B0504020202020204" pitchFamily="34" charset="0"/>
              </a:rPr>
              <a:t>Google News 6B</a:t>
            </a:r>
            <a:endParaRPr lang="en-US" sz="1400" dirty="0"/>
          </a:p>
        </p:txBody>
      </p:sp>
    </p:spTree>
    <p:extLst>
      <p:ext uri="{BB962C8B-B14F-4D97-AF65-F5344CB8AC3E}">
        <p14:creationId xmlns:p14="http://schemas.microsoft.com/office/powerpoint/2010/main" val="87178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657BC-3BD9-4028-88A2-D3B32A1B486B}"/>
              </a:ext>
            </a:extLst>
          </p:cNvPr>
          <p:cNvSpPr>
            <a:spLocks noGrp="1"/>
          </p:cNvSpPr>
          <p:nvPr>
            <p:ph type="title"/>
          </p:nvPr>
        </p:nvSpPr>
        <p:spPr/>
        <p:txBody>
          <a:bodyPr/>
          <a:lstStyle/>
          <a:p>
            <a:r>
              <a:rPr lang="en-US" dirty="0"/>
              <a:t>Word2Vec with Negative Sampling</a:t>
            </a:r>
          </a:p>
        </p:txBody>
      </p:sp>
      <p:sp>
        <p:nvSpPr>
          <p:cNvPr id="3" name="Slide Number Placeholder 2">
            <a:extLst>
              <a:ext uri="{FF2B5EF4-FFF2-40B4-BE49-F238E27FC236}">
                <a16:creationId xmlns:a16="http://schemas.microsoft.com/office/drawing/2014/main" id="{C31D497F-D9D8-4D71-A1F8-9FB0EE95EF41}"/>
              </a:ext>
            </a:extLst>
          </p:cNvPr>
          <p:cNvSpPr>
            <a:spLocks noGrp="1"/>
          </p:cNvSpPr>
          <p:nvPr>
            <p:ph type="sldNum" sz="quarter" idx="4"/>
          </p:nvPr>
        </p:nvSpPr>
        <p:spPr/>
        <p:txBody>
          <a:bodyPr/>
          <a:lstStyle/>
          <a:p>
            <a:fld id="{02C8B7B2-9496-47E5-990F-169BD0B1DE6A}" type="slidenum">
              <a:rPr lang="en-US" smtClean="0"/>
              <a:t>19</a:t>
            </a:fld>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BF78391-6D6C-47ED-B009-7C2107D74A36}"/>
                  </a:ext>
                </a:extLst>
              </p:cNvPr>
              <p:cNvSpPr txBox="1"/>
              <p:nvPr/>
            </p:nvSpPr>
            <p:spPr>
              <a:xfrm>
                <a:off x="1366838" y="2431478"/>
                <a:ext cx="4221162" cy="1385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𝑃</m:t>
                      </m:r>
                      <m:d>
                        <m:dPr>
                          <m:endChr m:val="|"/>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𝑤</m:t>
                              </m:r>
                            </m:e>
                            <m:sub>
                              <m:r>
                                <a:rPr lang="en-US" sz="3200" b="0" i="1" smtClean="0">
                                  <a:latin typeface="Cambria Math" panose="02040503050406030204" pitchFamily="18" charset="0"/>
                                </a:rPr>
                                <m:t>𝑜</m:t>
                              </m:r>
                            </m:sub>
                          </m:sSub>
                        </m:e>
                      </m:d>
                      <m:r>
                        <a:rPr lang="en-US" sz="3200" b="0" i="1" smtClean="0">
                          <a:latin typeface="Cambria Math" panose="02040503050406030204" pitchFamily="18" charset="0"/>
                        </a:rPr>
                        <m:t> </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𝑤</m:t>
                          </m:r>
                        </m:e>
                        <m:sub>
                          <m:r>
                            <a:rPr lang="en-US" sz="3200" b="0" i="1" smtClean="0">
                              <a:latin typeface="Cambria Math" panose="02040503050406030204" pitchFamily="18" charset="0"/>
                            </a:rPr>
                            <m:t>𝑐</m:t>
                          </m:r>
                        </m:sub>
                      </m:sSub>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𝑒</m:t>
                              </m:r>
                            </m:e>
                            <m:sup>
                              <m:sSubSup>
                                <m:sSubSupPr>
                                  <m:ctrlPr>
                                    <a:rPr lang="en-US" sz="3200" b="0" i="1" smtClean="0">
                                      <a:latin typeface="Cambria Math" panose="02040503050406030204" pitchFamily="18" charset="0"/>
                                    </a:rPr>
                                  </m:ctrlPr>
                                </m:sSubSupPr>
                                <m:e>
                                  <m:r>
                                    <a:rPr lang="en-US" sz="3200" b="0" i="1" smtClean="0">
                                      <a:latin typeface="Cambria Math" panose="02040503050406030204" pitchFamily="18" charset="0"/>
                                    </a:rPr>
                                    <m:t>𝑢</m:t>
                                  </m:r>
                                </m:e>
                                <m:sub>
                                  <m:r>
                                    <a:rPr lang="en-US" sz="3200" b="0" i="1" smtClean="0">
                                      <a:latin typeface="Cambria Math" panose="02040503050406030204" pitchFamily="18" charset="0"/>
                                    </a:rPr>
                                    <m:t>𝑜</m:t>
                                  </m:r>
                                </m:sub>
                                <m:sup>
                                  <m:r>
                                    <a:rPr lang="en-US" sz="3200" b="0" i="1" smtClean="0">
                                      <a:latin typeface="Cambria Math" panose="02040503050406030204" pitchFamily="18" charset="0"/>
                                    </a:rPr>
                                    <m:t>𝑇</m:t>
                                  </m:r>
                                </m:sup>
                              </m:sSubSup>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𝑣</m:t>
                                  </m:r>
                                </m:e>
                                <m:sub>
                                  <m:r>
                                    <a:rPr lang="en-US" sz="3200" b="0" i="1" smtClean="0">
                                      <a:latin typeface="Cambria Math" panose="02040503050406030204" pitchFamily="18" charset="0"/>
                                    </a:rPr>
                                    <m:t>𝑐</m:t>
                                  </m:r>
                                </m:sub>
                              </m:sSub>
                            </m:sup>
                          </m:sSup>
                        </m:num>
                        <m:den>
                          <m:nary>
                            <m:naryPr>
                              <m:chr m:val="∑"/>
                              <m:supHide m:val="on"/>
                              <m:ctrlPr>
                                <a:rPr lang="en-US" sz="3200" b="0" i="1" smtClean="0">
                                  <a:solidFill>
                                    <a:schemeClr val="tx1"/>
                                  </a:solidFill>
                                  <a:latin typeface="Cambria Math" panose="02040503050406030204" pitchFamily="18" charset="0"/>
                                </a:rPr>
                              </m:ctrlPr>
                            </m:naryPr>
                            <m:sub>
                              <m:r>
                                <a:rPr lang="en-US" sz="3200" b="0" i="1" smtClean="0">
                                  <a:solidFill>
                                    <a:schemeClr val="tx1"/>
                                  </a:solidFill>
                                  <a:latin typeface="Cambria Math" panose="02040503050406030204" pitchFamily="18" charset="0"/>
                                </a:rPr>
                                <m:t>𝑖</m:t>
                              </m:r>
                            </m:sub>
                            <m:sup/>
                            <m:e>
                              <m:sSup>
                                <m:sSupPr>
                                  <m:ctrlPr>
                                    <a:rPr lang="en-US" sz="3200" b="0" i="1" smtClean="0">
                                      <a:solidFill>
                                        <a:schemeClr val="tx1"/>
                                      </a:solidFill>
                                      <a:latin typeface="Cambria Math" panose="02040503050406030204" pitchFamily="18" charset="0"/>
                                    </a:rPr>
                                  </m:ctrlPr>
                                </m:sSupPr>
                                <m:e>
                                  <m:r>
                                    <a:rPr lang="en-US" sz="3200" b="0" i="1" smtClean="0">
                                      <a:solidFill>
                                        <a:schemeClr val="tx1"/>
                                      </a:solidFill>
                                      <a:latin typeface="Cambria Math" panose="02040503050406030204" pitchFamily="18" charset="0"/>
                                    </a:rPr>
                                    <m:t>𝑒</m:t>
                                  </m:r>
                                </m:e>
                                <m:sup>
                                  <m:sSubSup>
                                    <m:sSubSupPr>
                                      <m:ctrlPr>
                                        <a:rPr lang="en-US" sz="3200" b="0" i="1" smtClean="0">
                                          <a:solidFill>
                                            <a:schemeClr val="tx1"/>
                                          </a:solidFill>
                                          <a:latin typeface="Cambria Math" panose="02040503050406030204" pitchFamily="18" charset="0"/>
                                        </a:rPr>
                                      </m:ctrlPr>
                                    </m:sSubSupPr>
                                    <m:e>
                                      <m:r>
                                        <a:rPr lang="en-US" sz="3200" b="0" i="1" smtClean="0">
                                          <a:solidFill>
                                            <a:schemeClr val="tx1"/>
                                          </a:solidFill>
                                          <a:latin typeface="Cambria Math" panose="02040503050406030204" pitchFamily="18" charset="0"/>
                                        </a:rPr>
                                        <m:t>𝑢</m:t>
                                      </m:r>
                                    </m:e>
                                    <m:sub>
                                      <m:r>
                                        <a:rPr lang="en-US" sz="3200" b="0" i="1" smtClean="0">
                                          <a:solidFill>
                                            <a:schemeClr val="tx1"/>
                                          </a:solidFill>
                                          <a:latin typeface="Cambria Math" panose="02040503050406030204" pitchFamily="18" charset="0"/>
                                        </a:rPr>
                                        <m:t>𝑖</m:t>
                                      </m:r>
                                    </m:sub>
                                    <m:sup>
                                      <m:r>
                                        <a:rPr lang="en-US" sz="3200" b="0" i="1" smtClean="0">
                                          <a:solidFill>
                                            <a:schemeClr val="tx1"/>
                                          </a:solidFill>
                                          <a:latin typeface="Cambria Math" panose="02040503050406030204" pitchFamily="18" charset="0"/>
                                        </a:rPr>
                                        <m:t>𝑇</m:t>
                                      </m:r>
                                    </m:sup>
                                  </m:sSubSup>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𝑣</m:t>
                                      </m:r>
                                    </m:e>
                                    <m:sub>
                                      <m:r>
                                        <a:rPr lang="en-US" sz="3200" b="0" i="1" smtClean="0">
                                          <a:solidFill>
                                            <a:schemeClr val="tx1"/>
                                          </a:solidFill>
                                          <a:latin typeface="Cambria Math" panose="02040503050406030204" pitchFamily="18" charset="0"/>
                                        </a:rPr>
                                        <m:t>𝑐</m:t>
                                      </m:r>
                                    </m:sub>
                                  </m:sSub>
                                </m:sup>
                              </m:sSup>
                            </m:e>
                          </m:nary>
                        </m:den>
                      </m:f>
                    </m:oMath>
                  </m:oMathPara>
                </a14:m>
                <a:endParaRPr lang="en-US" sz="3200" dirty="0"/>
              </a:p>
            </p:txBody>
          </p:sp>
        </mc:Choice>
        <mc:Fallback xmlns="">
          <p:sp>
            <p:nvSpPr>
              <p:cNvPr id="21" name="TextBox 20">
                <a:extLst>
                  <a:ext uri="{FF2B5EF4-FFF2-40B4-BE49-F238E27FC236}">
                    <a16:creationId xmlns:a16="http://schemas.microsoft.com/office/drawing/2014/main" id="{BBF78391-6D6C-47ED-B009-7C2107D74A36}"/>
                  </a:ext>
                </a:extLst>
              </p:cNvPr>
              <p:cNvSpPr txBox="1">
                <a:spLocks noRot="1" noChangeAspect="1" noMove="1" noResize="1" noEditPoints="1" noAdjustHandles="1" noChangeArrowheads="1" noChangeShapeType="1" noTextEdit="1"/>
              </p:cNvSpPr>
              <p:nvPr/>
            </p:nvSpPr>
            <p:spPr>
              <a:xfrm>
                <a:off x="1366838" y="2431478"/>
                <a:ext cx="4221162" cy="138544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195C717-4BC8-4AF0-8777-A88379A910A5}"/>
                  </a:ext>
                </a:extLst>
              </p:cNvPr>
              <p:cNvSpPr txBox="1"/>
              <p:nvPr/>
            </p:nvSpPr>
            <p:spPr>
              <a:xfrm>
                <a:off x="7645402" y="1365774"/>
                <a:ext cx="2141812" cy="383816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4000" b="0" i="1" smtClean="0">
                              <a:latin typeface="Cambria Math" panose="02040503050406030204" pitchFamily="18" charset="0"/>
                            </a:rPr>
                          </m:ctrlPr>
                        </m:sSubSupPr>
                        <m:e>
                          <m:r>
                            <a:rPr lang="en-US" sz="4000" i="1">
                              <a:latin typeface="Cambria Math" panose="02040503050406030204" pitchFamily="18" charset="0"/>
                            </a:rPr>
                            <m:t>𝑣</m:t>
                          </m:r>
                        </m:e>
                        <m:sub>
                          <m:r>
                            <a:rPr lang="en-US" sz="4000" i="1">
                              <a:latin typeface="Cambria Math" panose="02040503050406030204" pitchFamily="18" charset="0"/>
                            </a:rPr>
                            <m:t>𝑐</m:t>
                          </m:r>
                        </m:sub>
                        <m:sup>
                          <m:r>
                            <a:rPr lang="en-US" sz="4000" b="0" i="1" smtClean="0">
                              <a:latin typeface="Cambria Math" panose="02040503050406030204" pitchFamily="18" charset="0"/>
                            </a:rPr>
                            <m:t>𝑇</m:t>
                          </m:r>
                        </m:sup>
                      </m:sSubSup>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𝑢</m:t>
                          </m:r>
                        </m:e>
                        <m:sub>
                          <m:r>
                            <a:rPr lang="en-US" sz="4000" b="0" i="1" smtClean="0">
                              <a:latin typeface="Cambria Math" panose="02040503050406030204" pitchFamily="18" charset="0"/>
                            </a:rPr>
                            <m:t>0</m:t>
                          </m:r>
                        </m:sub>
                      </m:sSub>
                    </m:oMath>
                    <m:oMath xmlns:m="http://schemas.openxmlformats.org/officeDocument/2006/math">
                      <m:sSubSup>
                        <m:sSubSupPr>
                          <m:ctrlPr>
                            <a:rPr lang="en-US" sz="4000" i="1">
                              <a:latin typeface="Cambria Math" panose="02040503050406030204" pitchFamily="18" charset="0"/>
                            </a:rPr>
                          </m:ctrlPr>
                        </m:sSubSupPr>
                        <m:e>
                          <m:r>
                            <a:rPr lang="en-US" sz="4000" i="1">
                              <a:latin typeface="Cambria Math" panose="02040503050406030204" pitchFamily="18" charset="0"/>
                            </a:rPr>
                            <m:t>𝑣</m:t>
                          </m:r>
                        </m:e>
                        <m:sub>
                          <m:r>
                            <a:rPr lang="en-US" sz="4000" i="1">
                              <a:latin typeface="Cambria Math" panose="02040503050406030204" pitchFamily="18" charset="0"/>
                            </a:rPr>
                            <m:t>𝑐</m:t>
                          </m:r>
                        </m:sub>
                        <m:sup>
                          <m:r>
                            <a:rPr lang="en-US" sz="4000" i="1">
                              <a:latin typeface="Cambria Math" panose="02040503050406030204" pitchFamily="18" charset="0"/>
                            </a:rPr>
                            <m:t>𝑇</m:t>
                          </m:r>
                        </m:sup>
                      </m:sSubSup>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𝑢</m:t>
                          </m:r>
                        </m:e>
                        <m:sub>
                          <m:r>
                            <a:rPr lang="en-US" sz="4000" b="0" i="1" smtClean="0">
                              <a:latin typeface="Cambria Math" panose="02040503050406030204" pitchFamily="18" charset="0"/>
                            </a:rPr>
                            <m:t>1</m:t>
                          </m:r>
                        </m:sub>
                      </m:sSub>
                    </m:oMath>
                    <m:oMath xmlns:m="http://schemas.openxmlformats.org/officeDocument/2006/math">
                      <m:r>
                        <a:rPr lang="en-US" sz="4000" i="1">
                          <a:latin typeface="Cambria Math" panose="02040503050406030204" pitchFamily="18" charset="0"/>
                        </a:rPr>
                        <m:t>⋮</m:t>
                      </m:r>
                    </m:oMath>
                    <m:oMath xmlns:m="http://schemas.openxmlformats.org/officeDocument/2006/math">
                      <m:sSubSup>
                        <m:sSubSupPr>
                          <m:ctrlPr>
                            <a:rPr lang="en-US" sz="4000" i="1">
                              <a:latin typeface="Cambria Math" panose="02040503050406030204" pitchFamily="18" charset="0"/>
                            </a:rPr>
                          </m:ctrlPr>
                        </m:sSubSupPr>
                        <m:e>
                          <m:r>
                            <a:rPr lang="en-US" sz="4000" i="1">
                              <a:latin typeface="Cambria Math" panose="02040503050406030204" pitchFamily="18" charset="0"/>
                            </a:rPr>
                            <m:t>𝑣</m:t>
                          </m:r>
                        </m:e>
                        <m:sub>
                          <m:r>
                            <a:rPr lang="en-US" sz="4000" i="1">
                              <a:latin typeface="Cambria Math" panose="02040503050406030204" pitchFamily="18" charset="0"/>
                            </a:rPr>
                            <m:t>𝑐</m:t>
                          </m:r>
                        </m:sub>
                        <m:sup>
                          <m:r>
                            <a:rPr lang="en-US" sz="4000" i="1">
                              <a:latin typeface="Cambria Math" panose="02040503050406030204" pitchFamily="18" charset="0"/>
                            </a:rPr>
                            <m:t>𝑇</m:t>
                          </m:r>
                        </m:sup>
                      </m:sSubSup>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𝑢</m:t>
                          </m:r>
                        </m:e>
                        <m:sub>
                          <m:r>
                            <a:rPr lang="en-US" sz="4000" b="0" i="1" smtClean="0">
                              <a:latin typeface="Cambria Math" panose="02040503050406030204" pitchFamily="18" charset="0"/>
                            </a:rPr>
                            <m:t>𝑜</m:t>
                          </m:r>
                        </m:sub>
                      </m:sSub>
                    </m:oMath>
                    <m:oMath xmlns:m="http://schemas.openxmlformats.org/officeDocument/2006/math">
                      <m:r>
                        <a:rPr lang="en-US" sz="4000" b="0" i="0" smtClean="0">
                          <a:latin typeface="Cambria Math" panose="02040503050406030204" pitchFamily="18" charset="0"/>
                        </a:rPr>
                        <m:t> </m:t>
                      </m:r>
                      <m:r>
                        <a:rPr lang="en-US" sz="4000" b="0" i="1" smtClean="0">
                          <a:latin typeface="Cambria Math" panose="02040503050406030204" pitchFamily="18" charset="0"/>
                        </a:rPr>
                        <m:t>⋮ </m:t>
                      </m:r>
                    </m:oMath>
                    <m:oMath xmlns:m="http://schemas.openxmlformats.org/officeDocument/2006/math">
                      <m:sSub>
                        <m:sSubPr>
                          <m:ctrlPr>
                            <a:rPr lang="en-US" sz="4000" b="0" i="1" smtClean="0">
                              <a:latin typeface="Cambria Math" panose="02040503050406030204" pitchFamily="18" charset="0"/>
                            </a:rPr>
                          </m:ctrlPr>
                        </m:sSubPr>
                        <m:e>
                          <m:sSubSup>
                            <m:sSubSupPr>
                              <m:ctrlPr>
                                <a:rPr lang="en-US" sz="4000" i="1">
                                  <a:latin typeface="Cambria Math" panose="02040503050406030204" pitchFamily="18" charset="0"/>
                                </a:rPr>
                              </m:ctrlPr>
                            </m:sSubSupPr>
                            <m:e>
                              <m:r>
                                <a:rPr lang="en-US" sz="4000" i="1">
                                  <a:latin typeface="Cambria Math" panose="02040503050406030204" pitchFamily="18" charset="0"/>
                                </a:rPr>
                                <m:t>𝑣</m:t>
                              </m:r>
                            </m:e>
                            <m:sub>
                              <m:r>
                                <a:rPr lang="en-US" sz="4000" i="1">
                                  <a:latin typeface="Cambria Math" panose="02040503050406030204" pitchFamily="18" charset="0"/>
                                </a:rPr>
                                <m:t>𝑐</m:t>
                              </m:r>
                            </m:sub>
                            <m:sup>
                              <m:r>
                                <a:rPr lang="en-US" sz="4000" i="1">
                                  <a:latin typeface="Cambria Math" panose="02040503050406030204" pitchFamily="18" charset="0"/>
                                </a:rPr>
                                <m:t>𝑇</m:t>
                              </m:r>
                            </m:sup>
                          </m:sSubSup>
                          <m:r>
                            <a:rPr lang="en-US" sz="4000" b="0" i="1" smtClean="0">
                              <a:latin typeface="Cambria Math" panose="02040503050406030204" pitchFamily="18" charset="0"/>
                            </a:rPr>
                            <m:t>𝑢</m:t>
                          </m:r>
                        </m:e>
                        <m:sub>
                          <m:d>
                            <m:dPr>
                              <m:begChr m:val="|"/>
                              <m:endChr m:val="|"/>
                              <m:ctrlPr>
                                <a:rPr lang="en-US" sz="4000" b="0" i="1" smtClean="0">
                                  <a:latin typeface="Cambria Math" panose="02040503050406030204" pitchFamily="18" charset="0"/>
                                </a:rPr>
                              </m:ctrlPr>
                            </m:dPr>
                            <m:e>
                              <m:r>
                                <a:rPr lang="en-US" sz="4000" b="0" i="1" smtClean="0">
                                  <a:latin typeface="Cambria Math" panose="02040503050406030204" pitchFamily="18" charset="0"/>
                                </a:rPr>
                                <m:t>𝑉</m:t>
                              </m:r>
                            </m:e>
                          </m:d>
                        </m:sub>
                      </m:sSub>
                    </m:oMath>
                  </m:oMathPara>
                </a14:m>
                <a:endParaRPr lang="en-US" sz="4000" b="0" dirty="0"/>
              </a:p>
            </p:txBody>
          </p:sp>
        </mc:Choice>
        <mc:Fallback xmlns="">
          <p:sp>
            <p:nvSpPr>
              <p:cNvPr id="13" name="TextBox 12">
                <a:extLst>
                  <a:ext uri="{FF2B5EF4-FFF2-40B4-BE49-F238E27FC236}">
                    <a16:creationId xmlns:a16="http://schemas.microsoft.com/office/drawing/2014/main" id="{8195C717-4BC8-4AF0-8777-A88379A910A5}"/>
                  </a:ext>
                </a:extLst>
              </p:cNvPr>
              <p:cNvSpPr txBox="1">
                <a:spLocks noRot="1" noChangeAspect="1" noMove="1" noResize="1" noEditPoints="1" noAdjustHandles="1" noChangeArrowheads="1" noChangeShapeType="1" noTextEdit="1"/>
              </p:cNvSpPr>
              <p:nvPr/>
            </p:nvSpPr>
            <p:spPr>
              <a:xfrm>
                <a:off x="7645402" y="1365774"/>
                <a:ext cx="2141812" cy="3838167"/>
              </a:xfrm>
              <a:prstGeom prst="rect">
                <a:avLst/>
              </a:prstGeom>
              <a:blipFill>
                <a:blip r:embed="rId3"/>
                <a:stretch>
                  <a:fillRect/>
                </a:stretch>
              </a:blipFill>
            </p:spPr>
            <p:txBody>
              <a:bodyPr/>
              <a:lstStyle/>
              <a:p>
                <a:r>
                  <a:rPr lang="en-US">
                    <a:noFill/>
                  </a:rPr>
                  <a:t> </a:t>
                </a:r>
              </a:p>
            </p:txBody>
          </p:sp>
        </mc:Fallback>
      </mc:AlternateContent>
      <p:sp>
        <p:nvSpPr>
          <p:cNvPr id="6" name="Arrow: Down 5">
            <a:extLst>
              <a:ext uri="{FF2B5EF4-FFF2-40B4-BE49-F238E27FC236}">
                <a16:creationId xmlns:a16="http://schemas.microsoft.com/office/drawing/2014/main" id="{AA1CAA4C-A28B-4BFD-936B-BD998C6801F6}"/>
              </a:ext>
            </a:extLst>
          </p:cNvPr>
          <p:cNvSpPr/>
          <p:nvPr/>
        </p:nvSpPr>
        <p:spPr>
          <a:xfrm>
            <a:off x="9490628" y="1562849"/>
            <a:ext cx="296586" cy="37840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Down 21">
            <a:extLst>
              <a:ext uri="{FF2B5EF4-FFF2-40B4-BE49-F238E27FC236}">
                <a16:creationId xmlns:a16="http://schemas.microsoft.com/office/drawing/2014/main" id="{9CBED490-4A09-408E-A0D2-53951F5D6A9B}"/>
              </a:ext>
            </a:extLst>
          </p:cNvPr>
          <p:cNvSpPr/>
          <p:nvPr/>
        </p:nvSpPr>
        <p:spPr>
          <a:xfrm>
            <a:off x="9490628" y="2242276"/>
            <a:ext cx="296586" cy="37840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Down 22">
            <a:extLst>
              <a:ext uri="{FF2B5EF4-FFF2-40B4-BE49-F238E27FC236}">
                <a16:creationId xmlns:a16="http://schemas.microsoft.com/office/drawing/2014/main" id="{0597B1E1-05EF-4C7D-B5F5-E02FA6DE5B26}"/>
              </a:ext>
            </a:extLst>
          </p:cNvPr>
          <p:cNvSpPr/>
          <p:nvPr/>
        </p:nvSpPr>
        <p:spPr>
          <a:xfrm>
            <a:off x="9486142" y="4693424"/>
            <a:ext cx="296586" cy="37840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Arrow: Down 23">
            <a:extLst>
              <a:ext uri="{FF2B5EF4-FFF2-40B4-BE49-F238E27FC236}">
                <a16:creationId xmlns:a16="http://schemas.microsoft.com/office/drawing/2014/main" id="{6737E481-E6DA-400B-8D7A-5473735FC4EC}"/>
              </a:ext>
            </a:extLst>
          </p:cNvPr>
          <p:cNvSpPr/>
          <p:nvPr/>
        </p:nvSpPr>
        <p:spPr>
          <a:xfrm rot="10800000">
            <a:off x="9451770" y="3453302"/>
            <a:ext cx="296586" cy="378403"/>
          </a:xfrm>
          <a:prstGeom prst="down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F4D89EC2-2330-4537-AFC0-63C10D7BDB62}"/>
              </a:ext>
            </a:extLst>
          </p:cNvPr>
          <p:cNvSpPr txBox="1"/>
          <p:nvPr/>
        </p:nvSpPr>
        <p:spPr>
          <a:xfrm>
            <a:off x="1229130" y="1722779"/>
            <a:ext cx="4460470" cy="584775"/>
          </a:xfrm>
          <a:prstGeom prst="rect">
            <a:avLst/>
          </a:prstGeom>
          <a:noFill/>
        </p:spPr>
        <p:txBody>
          <a:bodyPr wrap="square">
            <a:spAutoFit/>
          </a:bodyPr>
          <a:lstStyle/>
          <a:p>
            <a:r>
              <a:rPr lang="en-US" sz="3200" dirty="0">
                <a:solidFill>
                  <a:schemeClr val="tx1"/>
                </a:solidFill>
                <a:latin typeface="Avenir Next LT Pro" panose="020B0504020202020204" pitchFamily="34" charset="0"/>
              </a:rPr>
              <a:t>Maximizing</a:t>
            </a:r>
            <a:endParaRPr lang="en-US" sz="3200" dirty="0">
              <a:solidFill>
                <a:schemeClr val="tx1"/>
              </a:solidFill>
            </a:endParaRPr>
          </a:p>
        </p:txBody>
      </p:sp>
      <p:sp>
        <p:nvSpPr>
          <p:cNvPr id="7" name="Arrow: Right 6">
            <a:extLst>
              <a:ext uri="{FF2B5EF4-FFF2-40B4-BE49-F238E27FC236}">
                <a16:creationId xmlns:a16="http://schemas.microsoft.com/office/drawing/2014/main" id="{A077A580-3507-48FE-9573-EF66FDAB4609}"/>
              </a:ext>
            </a:extLst>
          </p:cNvPr>
          <p:cNvSpPr/>
          <p:nvPr/>
        </p:nvSpPr>
        <p:spPr>
          <a:xfrm>
            <a:off x="6140450" y="2813050"/>
            <a:ext cx="952500" cy="6223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Arrow: Down 26">
            <a:extLst>
              <a:ext uri="{FF2B5EF4-FFF2-40B4-BE49-F238E27FC236}">
                <a16:creationId xmlns:a16="http://schemas.microsoft.com/office/drawing/2014/main" id="{7F7B8895-7401-4673-8FA8-BD2B21AB9114}"/>
              </a:ext>
            </a:extLst>
          </p:cNvPr>
          <p:cNvSpPr/>
          <p:nvPr/>
        </p:nvSpPr>
        <p:spPr>
          <a:xfrm rot="10800000">
            <a:off x="1158439" y="2906454"/>
            <a:ext cx="296586" cy="378403"/>
          </a:xfrm>
          <a:prstGeom prst="down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Down 27">
            <a:extLst>
              <a:ext uri="{FF2B5EF4-FFF2-40B4-BE49-F238E27FC236}">
                <a16:creationId xmlns:a16="http://schemas.microsoft.com/office/drawing/2014/main" id="{1BED45E2-2F1D-4929-9752-F18E38077705}"/>
              </a:ext>
            </a:extLst>
          </p:cNvPr>
          <p:cNvSpPr/>
          <p:nvPr/>
        </p:nvSpPr>
        <p:spPr>
          <a:xfrm>
            <a:off x="5310843" y="3406232"/>
            <a:ext cx="296586" cy="37840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Down 28">
            <a:extLst>
              <a:ext uri="{FF2B5EF4-FFF2-40B4-BE49-F238E27FC236}">
                <a16:creationId xmlns:a16="http://schemas.microsoft.com/office/drawing/2014/main" id="{9EB25F41-E894-44E3-867F-26B38B5D48EA}"/>
              </a:ext>
            </a:extLst>
          </p:cNvPr>
          <p:cNvSpPr/>
          <p:nvPr/>
        </p:nvSpPr>
        <p:spPr>
          <a:xfrm rot="10800000">
            <a:off x="5291412" y="2540452"/>
            <a:ext cx="296586" cy="378403"/>
          </a:xfrm>
          <a:prstGeom prst="down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62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6" grpId="0" animBg="1"/>
      <p:bldP spid="22" grpId="0" animBg="1"/>
      <p:bldP spid="23" grpId="0" animBg="1"/>
      <p:bldP spid="24" grpId="0" animBg="1"/>
      <p:bldP spid="7" grpId="0" animBg="1"/>
      <p:bldP spid="28" grpId="0" animBg="1"/>
      <p:bldP spid="2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491127-AA9F-4DC3-A3E4-8C832E1FE2C8}"/>
              </a:ext>
            </a:extLst>
          </p:cNvPr>
          <p:cNvSpPr>
            <a:spLocks noGrp="1"/>
          </p:cNvSpPr>
          <p:nvPr>
            <p:ph type="sldNum" sz="quarter" idx="10"/>
          </p:nvPr>
        </p:nvSpPr>
        <p:spPr/>
        <p:txBody>
          <a:bodyPr/>
          <a:lstStyle/>
          <a:p>
            <a:fld id="{02C8B7B2-9496-47E5-990F-169BD0B1DE6A}" type="slidenum">
              <a:rPr lang="en-US" smtClean="0"/>
              <a:t>2</a:t>
            </a:fld>
            <a:endParaRPr lang="en-US"/>
          </a:p>
        </p:txBody>
      </p:sp>
    </p:spTree>
    <p:extLst>
      <p:ext uri="{BB962C8B-B14F-4D97-AF65-F5344CB8AC3E}">
        <p14:creationId xmlns:p14="http://schemas.microsoft.com/office/powerpoint/2010/main" val="1920136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657BC-3BD9-4028-88A2-D3B32A1B486B}"/>
              </a:ext>
            </a:extLst>
          </p:cNvPr>
          <p:cNvSpPr>
            <a:spLocks noGrp="1"/>
          </p:cNvSpPr>
          <p:nvPr>
            <p:ph type="title"/>
          </p:nvPr>
        </p:nvSpPr>
        <p:spPr/>
        <p:txBody>
          <a:bodyPr/>
          <a:lstStyle/>
          <a:p>
            <a:r>
              <a:rPr lang="en-US" dirty="0"/>
              <a:t>Word2Vec with Negative Sampling</a:t>
            </a:r>
          </a:p>
        </p:txBody>
      </p:sp>
      <p:sp>
        <p:nvSpPr>
          <p:cNvPr id="3" name="Slide Number Placeholder 2">
            <a:extLst>
              <a:ext uri="{FF2B5EF4-FFF2-40B4-BE49-F238E27FC236}">
                <a16:creationId xmlns:a16="http://schemas.microsoft.com/office/drawing/2014/main" id="{C31D497F-D9D8-4D71-A1F8-9FB0EE95EF41}"/>
              </a:ext>
            </a:extLst>
          </p:cNvPr>
          <p:cNvSpPr>
            <a:spLocks noGrp="1"/>
          </p:cNvSpPr>
          <p:nvPr>
            <p:ph type="sldNum" sz="quarter" idx="4"/>
          </p:nvPr>
        </p:nvSpPr>
        <p:spPr/>
        <p:txBody>
          <a:bodyPr/>
          <a:lstStyle/>
          <a:p>
            <a:fld id="{02C8B7B2-9496-47E5-990F-169BD0B1DE6A}" type="slidenum">
              <a:rPr lang="en-US" smtClean="0"/>
              <a:t>20</a:t>
            </a:fld>
            <a:endParaRPr lang="en-US"/>
          </a:p>
        </p:txBody>
      </p:sp>
      <p:grpSp>
        <p:nvGrpSpPr>
          <p:cNvPr id="5" name="Group 4">
            <a:extLst>
              <a:ext uri="{FF2B5EF4-FFF2-40B4-BE49-F238E27FC236}">
                <a16:creationId xmlns:a16="http://schemas.microsoft.com/office/drawing/2014/main" id="{97CA82E6-0EC7-420E-AF9F-5F159B124897}"/>
              </a:ext>
            </a:extLst>
          </p:cNvPr>
          <p:cNvGrpSpPr/>
          <p:nvPr/>
        </p:nvGrpSpPr>
        <p:grpSpPr>
          <a:xfrm>
            <a:off x="7944999" y="3429000"/>
            <a:ext cx="2141812" cy="2779159"/>
            <a:chOff x="7645402" y="2645579"/>
            <a:chExt cx="2141812" cy="2779159"/>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195C717-4BC8-4AF0-8777-A88379A910A5}"/>
                    </a:ext>
                  </a:extLst>
                </p:cNvPr>
                <p:cNvSpPr txBox="1"/>
                <p:nvPr/>
              </p:nvSpPr>
              <p:spPr>
                <a:xfrm>
                  <a:off x="7645402" y="2645579"/>
                  <a:ext cx="2141812" cy="277915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4000" b="0" i="1" smtClean="0">
                                <a:latin typeface="Cambria Math" panose="02040503050406030204" pitchFamily="18" charset="0"/>
                              </a:rPr>
                            </m:ctrlPr>
                          </m:sSubSupPr>
                          <m:e>
                            <m:r>
                              <a:rPr lang="en-US" sz="4000" i="1">
                                <a:latin typeface="Cambria Math" panose="02040503050406030204" pitchFamily="18" charset="0"/>
                              </a:rPr>
                              <m:t>𝑣</m:t>
                            </m:r>
                          </m:e>
                          <m:sub>
                            <m:r>
                              <a:rPr lang="en-US" sz="4000" i="1">
                                <a:latin typeface="Cambria Math" panose="02040503050406030204" pitchFamily="18" charset="0"/>
                              </a:rPr>
                              <m:t>𝑐</m:t>
                            </m:r>
                          </m:sub>
                          <m:sup>
                            <m:r>
                              <a:rPr lang="en-US" sz="4000" b="0" i="1" smtClean="0">
                                <a:latin typeface="Cambria Math" panose="02040503050406030204" pitchFamily="18" charset="0"/>
                              </a:rPr>
                              <m:t>𝑇</m:t>
                            </m:r>
                          </m:sup>
                        </m:sSubSup>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𝑢</m:t>
                            </m:r>
                          </m:e>
                          <m:sub>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𝑤</m:t>
                                </m:r>
                              </m:e>
                              <m:sub>
                                <m:r>
                                  <a:rPr lang="en-US" sz="4000" b="0" i="1" smtClean="0">
                                    <a:latin typeface="Cambria Math" panose="02040503050406030204" pitchFamily="18" charset="0"/>
                                  </a:rPr>
                                  <m:t>0</m:t>
                                </m:r>
                              </m:sub>
                            </m:sSub>
                          </m:sub>
                        </m:sSub>
                      </m:oMath>
                      <m:oMath xmlns:m="http://schemas.openxmlformats.org/officeDocument/2006/math">
                        <m:sSubSup>
                          <m:sSubSupPr>
                            <m:ctrlPr>
                              <a:rPr lang="en-US" sz="4000" i="1">
                                <a:latin typeface="Cambria Math" panose="02040503050406030204" pitchFamily="18" charset="0"/>
                              </a:rPr>
                            </m:ctrlPr>
                          </m:sSubSupPr>
                          <m:e>
                            <m:r>
                              <a:rPr lang="en-US" sz="4000" i="1">
                                <a:latin typeface="Cambria Math" panose="02040503050406030204" pitchFamily="18" charset="0"/>
                              </a:rPr>
                              <m:t>𝑣</m:t>
                            </m:r>
                          </m:e>
                          <m:sub>
                            <m:r>
                              <a:rPr lang="en-US" sz="4000" i="1">
                                <a:latin typeface="Cambria Math" panose="02040503050406030204" pitchFamily="18" charset="0"/>
                              </a:rPr>
                              <m:t>𝑐</m:t>
                            </m:r>
                          </m:sub>
                          <m:sup>
                            <m:r>
                              <a:rPr lang="en-US" sz="4000" i="1">
                                <a:latin typeface="Cambria Math" panose="02040503050406030204" pitchFamily="18" charset="0"/>
                              </a:rPr>
                              <m:t>𝑇</m:t>
                            </m:r>
                          </m:sup>
                        </m:sSubSup>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𝑢</m:t>
                            </m:r>
                          </m:e>
                          <m:sub>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𝑤</m:t>
                                </m:r>
                              </m:e>
                              <m:sub>
                                <m:r>
                                  <a:rPr lang="en-US" sz="4000" b="0" i="1" smtClean="0">
                                    <a:latin typeface="Cambria Math" panose="02040503050406030204" pitchFamily="18" charset="0"/>
                                  </a:rPr>
                                  <m:t>1</m:t>
                                </m:r>
                              </m:sub>
                            </m:sSub>
                          </m:sub>
                        </m:sSub>
                      </m:oMath>
                      <m:oMath xmlns:m="http://schemas.openxmlformats.org/officeDocument/2006/math">
                        <m:r>
                          <a:rPr lang="en-US" sz="4000" b="0" i="0" smtClean="0">
                            <a:latin typeface="Cambria Math" panose="02040503050406030204" pitchFamily="18" charset="0"/>
                          </a:rPr>
                          <m:t> </m:t>
                        </m:r>
                        <m:r>
                          <a:rPr lang="en-US" sz="4000" i="1">
                            <a:latin typeface="Cambria Math" panose="02040503050406030204" pitchFamily="18" charset="0"/>
                          </a:rPr>
                          <m:t>⋮</m:t>
                        </m:r>
                      </m:oMath>
                      <m:oMath xmlns:m="http://schemas.openxmlformats.org/officeDocument/2006/math">
                        <m:r>
                          <a:rPr lang="en-US" sz="4000" b="0" i="0" smtClean="0">
                            <a:latin typeface="Cambria Math" panose="02040503050406030204" pitchFamily="18" charset="0"/>
                          </a:rPr>
                          <m:t> </m:t>
                        </m:r>
                        <m:sSub>
                          <m:sSubPr>
                            <m:ctrlPr>
                              <a:rPr lang="en-US" sz="4000" b="0" i="1" smtClean="0">
                                <a:latin typeface="Cambria Math" panose="02040503050406030204" pitchFamily="18" charset="0"/>
                              </a:rPr>
                            </m:ctrlPr>
                          </m:sSubPr>
                          <m:e>
                            <m:sSubSup>
                              <m:sSubSupPr>
                                <m:ctrlPr>
                                  <a:rPr lang="en-US" sz="4000" i="1">
                                    <a:latin typeface="Cambria Math" panose="02040503050406030204" pitchFamily="18" charset="0"/>
                                  </a:rPr>
                                </m:ctrlPr>
                              </m:sSubSupPr>
                              <m:e>
                                <m:r>
                                  <a:rPr lang="en-US" sz="4000" i="1">
                                    <a:latin typeface="Cambria Math" panose="02040503050406030204" pitchFamily="18" charset="0"/>
                                  </a:rPr>
                                  <m:t>𝑣</m:t>
                                </m:r>
                              </m:e>
                              <m:sub>
                                <m:r>
                                  <a:rPr lang="en-US" sz="4000" i="1">
                                    <a:latin typeface="Cambria Math" panose="02040503050406030204" pitchFamily="18" charset="0"/>
                                  </a:rPr>
                                  <m:t>𝑐</m:t>
                                </m:r>
                              </m:sub>
                              <m:sup>
                                <m:r>
                                  <a:rPr lang="en-US" sz="4000" i="1">
                                    <a:latin typeface="Cambria Math" panose="02040503050406030204" pitchFamily="18" charset="0"/>
                                  </a:rPr>
                                  <m:t>𝑇</m:t>
                                </m:r>
                              </m:sup>
                            </m:sSubSup>
                            <m:r>
                              <a:rPr lang="en-US" sz="4000" b="0" i="1" smtClean="0">
                                <a:latin typeface="Cambria Math" panose="02040503050406030204" pitchFamily="18" charset="0"/>
                              </a:rPr>
                              <m:t>𝑢</m:t>
                            </m:r>
                          </m:e>
                          <m:sub>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𝑤</m:t>
                                </m:r>
                              </m:e>
                              <m:sub>
                                <m:r>
                                  <a:rPr lang="en-US" sz="4000" b="0" i="1" smtClean="0">
                                    <a:latin typeface="Cambria Math" panose="02040503050406030204" pitchFamily="18" charset="0"/>
                                  </a:rPr>
                                  <m:t>𝑚</m:t>
                                </m:r>
                              </m:sub>
                            </m:sSub>
                          </m:sub>
                        </m:sSub>
                      </m:oMath>
                    </m:oMathPara>
                  </a14:m>
                  <a:endParaRPr lang="en-US" sz="4000" b="0" dirty="0"/>
                </a:p>
              </p:txBody>
            </p:sp>
          </mc:Choice>
          <mc:Fallback xmlns="">
            <p:sp>
              <p:nvSpPr>
                <p:cNvPr id="13" name="TextBox 12">
                  <a:extLst>
                    <a:ext uri="{FF2B5EF4-FFF2-40B4-BE49-F238E27FC236}">
                      <a16:creationId xmlns:a16="http://schemas.microsoft.com/office/drawing/2014/main" id="{8195C717-4BC8-4AF0-8777-A88379A910A5}"/>
                    </a:ext>
                  </a:extLst>
                </p:cNvPr>
                <p:cNvSpPr txBox="1">
                  <a:spLocks noRot="1" noChangeAspect="1" noMove="1" noResize="1" noEditPoints="1" noAdjustHandles="1" noChangeArrowheads="1" noChangeShapeType="1" noTextEdit="1"/>
                </p:cNvSpPr>
                <p:nvPr/>
              </p:nvSpPr>
              <p:spPr>
                <a:xfrm>
                  <a:off x="7645402" y="2645579"/>
                  <a:ext cx="2141812" cy="2779159"/>
                </a:xfrm>
                <a:prstGeom prst="rect">
                  <a:avLst/>
                </a:prstGeom>
                <a:blipFill>
                  <a:blip r:embed="rId2"/>
                  <a:stretch>
                    <a:fillRect/>
                  </a:stretch>
                </a:blipFill>
              </p:spPr>
              <p:txBody>
                <a:bodyPr/>
                <a:lstStyle/>
                <a:p>
                  <a:r>
                    <a:rPr lang="en-US">
                      <a:noFill/>
                    </a:rPr>
                    <a:t> </a:t>
                  </a:r>
                </a:p>
              </p:txBody>
            </p:sp>
          </mc:Fallback>
        </mc:AlternateContent>
        <p:sp>
          <p:nvSpPr>
            <p:cNvPr id="6" name="Arrow: Down 5">
              <a:extLst>
                <a:ext uri="{FF2B5EF4-FFF2-40B4-BE49-F238E27FC236}">
                  <a16:creationId xmlns:a16="http://schemas.microsoft.com/office/drawing/2014/main" id="{AA1CAA4C-A28B-4BFD-936B-BD998C6801F6}"/>
                </a:ext>
              </a:extLst>
            </p:cNvPr>
            <p:cNvSpPr/>
            <p:nvPr/>
          </p:nvSpPr>
          <p:spPr>
            <a:xfrm>
              <a:off x="9490628" y="2842654"/>
              <a:ext cx="296586" cy="37840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Down 21">
              <a:extLst>
                <a:ext uri="{FF2B5EF4-FFF2-40B4-BE49-F238E27FC236}">
                  <a16:creationId xmlns:a16="http://schemas.microsoft.com/office/drawing/2014/main" id="{9CBED490-4A09-408E-A0D2-53951F5D6A9B}"/>
                </a:ext>
              </a:extLst>
            </p:cNvPr>
            <p:cNvSpPr/>
            <p:nvPr/>
          </p:nvSpPr>
          <p:spPr>
            <a:xfrm>
              <a:off x="9490628" y="3522081"/>
              <a:ext cx="296586" cy="37840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Down 22">
              <a:extLst>
                <a:ext uri="{FF2B5EF4-FFF2-40B4-BE49-F238E27FC236}">
                  <a16:creationId xmlns:a16="http://schemas.microsoft.com/office/drawing/2014/main" id="{0597B1E1-05EF-4C7D-B5F5-E02FA6DE5B26}"/>
                </a:ext>
              </a:extLst>
            </p:cNvPr>
            <p:cNvSpPr/>
            <p:nvPr/>
          </p:nvSpPr>
          <p:spPr>
            <a:xfrm>
              <a:off x="9490628" y="4871224"/>
              <a:ext cx="296586" cy="37840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Arrow: Down 23">
            <a:extLst>
              <a:ext uri="{FF2B5EF4-FFF2-40B4-BE49-F238E27FC236}">
                <a16:creationId xmlns:a16="http://schemas.microsoft.com/office/drawing/2014/main" id="{6737E481-E6DA-400B-8D7A-5473735FC4EC}"/>
              </a:ext>
            </a:extLst>
          </p:cNvPr>
          <p:cNvSpPr/>
          <p:nvPr/>
        </p:nvSpPr>
        <p:spPr>
          <a:xfrm rot="10800000">
            <a:off x="3647870" y="2959244"/>
            <a:ext cx="296586" cy="378403"/>
          </a:xfrm>
          <a:prstGeom prst="down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F4D89EC2-2330-4537-AFC0-63C10D7BDB62}"/>
              </a:ext>
            </a:extLst>
          </p:cNvPr>
          <p:cNvSpPr txBox="1"/>
          <p:nvPr/>
        </p:nvSpPr>
        <p:spPr>
          <a:xfrm>
            <a:off x="365530" y="630487"/>
            <a:ext cx="13210770" cy="584775"/>
          </a:xfrm>
          <a:prstGeom prst="rect">
            <a:avLst/>
          </a:prstGeom>
          <a:noFill/>
        </p:spPr>
        <p:txBody>
          <a:bodyPr wrap="square">
            <a:spAutoFit/>
          </a:bodyPr>
          <a:lstStyle/>
          <a:p>
            <a:r>
              <a:rPr lang="en-US" sz="3200" b="1" dirty="0">
                <a:solidFill>
                  <a:schemeClr val="tx1"/>
                </a:solidFill>
                <a:latin typeface="Avenir Next LT Pro" panose="020B0504020202020204" pitchFamily="34" charset="0"/>
              </a:rPr>
              <a:t>Idea: </a:t>
            </a:r>
            <a:r>
              <a:rPr lang="en-US" sz="3200" dirty="0">
                <a:solidFill>
                  <a:schemeClr val="tx1"/>
                </a:solidFill>
                <a:latin typeface="Avenir Next LT Pro" panose="020B0504020202020204" pitchFamily="34" charset="0"/>
              </a:rPr>
              <a:t>Select a random set of negatives rather than all of them</a:t>
            </a:r>
            <a:endParaRPr lang="en-US" sz="3200" dirty="0">
              <a:solidFill>
                <a:schemeClr val="tx1"/>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BCEA9AC-DBDA-4316-B1D9-B71438A93538}"/>
                  </a:ext>
                </a:extLst>
              </p:cNvPr>
              <p:cNvSpPr txBox="1"/>
              <p:nvPr/>
            </p:nvSpPr>
            <p:spPr>
              <a:xfrm>
                <a:off x="1193802" y="2794471"/>
                <a:ext cx="2141812" cy="70795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4000" i="1">
                              <a:latin typeface="Cambria Math" panose="02040503050406030204" pitchFamily="18" charset="0"/>
                            </a:rPr>
                          </m:ctrlPr>
                        </m:sSubSupPr>
                        <m:e>
                          <m:r>
                            <a:rPr lang="en-US" sz="4000" i="1">
                              <a:latin typeface="Cambria Math" panose="02040503050406030204" pitchFamily="18" charset="0"/>
                            </a:rPr>
                            <m:t>𝑣</m:t>
                          </m:r>
                        </m:e>
                        <m:sub>
                          <m:r>
                            <a:rPr lang="en-US" sz="4000" i="1">
                              <a:latin typeface="Cambria Math" panose="02040503050406030204" pitchFamily="18" charset="0"/>
                            </a:rPr>
                            <m:t>𝑐</m:t>
                          </m:r>
                        </m:sub>
                        <m:sup>
                          <m:r>
                            <a:rPr lang="en-US" sz="4000" i="1">
                              <a:latin typeface="Cambria Math" panose="02040503050406030204" pitchFamily="18" charset="0"/>
                            </a:rPr>
                            <m:t>𝑇</m:t>
                          </m:r>
                        </m:sup>
                      </m:sSubSup>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𝑢</m:t>
                          </m:r>
                        </m:e>
                        <m:sub>
                          <m:r>
                            <a:rPr lang="en-US" sz="4000" b="0" i="1" smtClean="0">
                              <a:latin typeface="Cambria Math" panose="02040503050406030204" pitchFamily="18" charset="0"/>
                            </a:rPr>
                            <m:t>𝑜</m:t>
                          </m:r>
                        </m:sub>
                      </m:sSub>
                    </m:oMath>
                  </m:oMathPara>
                </a14:m>
                <a:br>
                  <a:rPr lang="en-US" sz="4000" b="0" dirty="0"/>
                </a:br>
                <a:endParaRPr lang="en-US" sz="4000" b="0" dirty="0"/>
              </a:p>
            </p:txBody>
          </p:sp>
        </mc:Choice>
        <mc:Fallback xmlns="">
          <p:sp>
            <p:nvSpPr>
              <p:cNvPr id="12" name="TextBox 11">
                <a:extLst>
                  <a:ext uri="{FF2B5EF4-FFF2-40B4-BE49-F238E27FC236}">
                    <a16:creationId xmlns:a16="http://schemas.microsoft.com/office/drawing/2014/main" id="{DBCEA9AC-DBDA-4316-B1D9-B71438A93538}"/>
                  </a:ext>
                </a:extLst>
              </p:cNvPr>
              <p:cNvSpPr txBox="1">
                <a:spLocks noRot="1" noChangeAspect="1" noMove="1" noResize="1" noEditPoints="1" noAdjustHandles="1" noChangeArrowheads="1" noChangeShapeType="1" noTextEdit="1"/>
              </p:cNvSpPr>
              <p:nvPr/>
            </p:nvSpPr>
            <p:spPr>
              <a:xfrm>
                <a:off x="1193802" y="2794471"/>
                <a:ext cx="2141812" cy="70795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03C43A7-C8F2-4355-8144-B1BBAAE1DCB8}"/>
                  </a:ext>
                </a:extLst>
              </p:cNvPr>
              <p:cNvSpPr txBox="1"/>
              <p:nvPr/>
            </p:nvSpPr>
            <p:spPr>
              <a:xfrm>
                <a:off x="6680780" y="2422290"/>
                <a:ext cx="4670250" cy="70795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a:rPr lang="en-US" sz="4000" i="1" smtClean="0">
                              <a:latin typeface="Cambria Math" panose="02040503050406030204" pitchFamily="18" charset="0"/>
                            </a:rPr>
                            <m:t>𝑤</m:t>
                          </m:r>
                        </m:e>
                        <m:sub>
                          <m:r>
                            <a:rPr lang="en-US" sz="4000" b="0" i="1" smtClean="0">
                              <a:latin typeface="Cambria Math" panose="02040503050406030204" pitchFamily="18" charset="0"/>
                            </a:rPr>
                            <m:t>0</m:t>
                          </m:r>
                        </m:sub>
                      </m:sSub>
                      <m:r>
                        <a:rPr lang="en-US" sz="4000" b="0" i="1" smtClean="0">
                          <a:latin typeface="Cambria Math" panose="02040503050406030204" pitchFamily="18" charset="0"/>
                        </a:rPr>
                        <m:t>, …, </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𝑤</m:t>
                          </m:r>
                        </m:e>
                        <m:sub>
                          <m:r>
                            <a:rPr lang="en-US" sz="4000" b="0" i="1" smtClean="0">
                              <a:latin typeface="Cambria Math" panose="02040503050406030204" pitchFamily="18" charset="0"/>
                            </a:rPr>
                            <m:t>𝑚</m:t>
                          </m:r>
                        </m:sub>
                      </m:sSub>
                      <m:r>
                        <a:rPr lang="en-US" sz="4000" b="0" i="1" smtClean="0">
                          <a:latin typeface="Cambria Math" panose="02040503050406030204" pitchFamily="18" charset="0"/>
                        </a:rPr>
                        <m:t>∼</m:t>
                      </m:r>
                      <m:r>
                        <a:rPr lang="en-US" sz="4000" b="0" i="1" smtClean="0">
                          <a:latin typeface="Cambria Math" panose="02040503050406030204" pitchFamily="18" charset="0"/>
                        </a:rPr>
                        <m:t>𝑃</m:t>
                      </m:r>
                      <m:r>
                        <a:rPr lang="en-US" sz="4000" b="0" i="1" smtClean="0">
                          <a:latin typeface="Cambria Math" panose="02040503050406030204" pitchFamily="18" charset="0"/>
                        </a:rPr>
                        <m:t>(</m:t>
                      </m:r>
                      <m:r>
                        <a:rPr lang="en-US" sz="4000" b="0" i="1" smtClean="0">
                          <a:latin typeface="Cambria Math" panose="02040503050406030204" pitchFamily="18" charset="0"/>
                        </a:rPr>
                        <m:t>𝑤</m:t>
                      </m:r>
                      <m:r>
                        <a:rPr lang="en-US" sz="4000" b="0" i="1" smtClean="0">
                          <a:latin typeface="Cambria Math" panose="02040503050406030204" pitchFamily="18" charset="0"/>
                        </a:rPr>
                        <m:t>)</m:t>
                      </m:r>
                    </m:oMath>
                  </m:oMathPara>
                </a14:m>
                <a:br>
                  <a:rPr lang="en-US" sz="4000" b="0" dirty="0"/>
                </a:br>
                <a:endParaRPr lang="en-US" sz="4000" b="0" dirty="0"/>
              </a:p>
            </p:txBody>
          </p:sp>
        </mc:Choice>
        <mc:Fallback xmlns="">
          <p:sp>
            <p:nvSpPr>
              <p:cNvPr id="14" name="TextBox 13">
                <a:extLst>
                  <a:ext uri="{FF2B5EF4-FFF2-40B4-BE49-F238E27FC236}">
                    <a16:creationId xmlns:a16="http://schemas.microsoft.com/office/drawing/2014/main" id="{B03C43A7-C8F2-4355-8144-B1BBAAE1DCB8}"/>
                  </a:ext>
                </a:extLst>
              </p:cNvPr>
              <p:cNvSpPr txBox="1">
                <a:spLocks noRot="1" noChangeAspect="1" noMove="1" noResize="1" noEditPoints="1" noAdjustHandles="1" noChangeArrowheads="1" noChangeShapeType="1" noTextEdit="1"/>
              </p:cNvSpPr>
              <p:nvPr/>
            </p:nvSpPr>
            <p:spPr>
              <a:xfrm>
                <a:off x="6680780" y="2422290"/>
                <a:ext cx="4670250" cy="707951"/>
              </a:xfrm>
              <a:prstGeom prst="rect">
                <a:avLst/>
              </a:prstGeom>
              <a:blipFill>
                <a:blip r:embed="rId4"/>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6491340-3518-4E1C-A811-0406E01AB79E}"/>
              </a:ext>
            </a:extLst>
          </p:cNvPr>
          <p:cNvSpPr txBox="1"/>
          <p:nvPr/>
        </p:nvSpPr>
        <p:spPr>
          <a:xfrm>
            <a:off x="1928158" y="1706336"/>
            <a:ext cx="2016298" cy="584775"/>
          </a:xfrm>
          <a:prstGeom prst="rect">
            <a:avLst/>
          </a:prstGeom>
          <a:noFill/>
        </p:spPr>
        <p:txBody>
          <a:bodyPr wrap="square">
            <a:spAutoFit/>
          </a:bodyPr>
          <a:lstStyle/>
          <a:p>
            <a:pPr algn="ctr"/>
            <a:r>
              <a:rPr lang="en-US" sz="3200" b="1" dirty="0">
                <a:solidFill>
                  <a:srgbClr val="00B050"/>
                </a:solidFill>
                <a:latin typeface="Avenir Next LT Pro" panose="020B0504020202020204" pitchFamily="34" charset="0"/>
              </a:rPr>
              <a:t>Positive</a:t>
            </a:r>
            <a:endParaRPr lang="en-US" sz="3200" b="1" dirty="0">
              <a:solidFill>
                <a:srgbClr val="00B050"/>
              </a:solidFill>
            </a:endParaRPr>
          </a:p>
        </p:txBody>
      </p:sp>
      <p:sp>
        <p:nvSpPr>
          <p:cNvPr id="16" name="TextBox 15">
            <a:extLst>
              <a:ext uri="{FF2B5EF4-FFF2-40B4-BE49-F238E27FC236}">
                <a16:creationId xmlns:a16="http://schemas.microsoft.com/office/drawing/2014/main" id="{A92EB545-E483-4D38-9684-0C217F0B6ECF}"/>
              </a:ext>
            </a:extLst>
          </p:cNvPr>
          <p:cNvSpPr txBox="1"/>
          <p:nvPr/>
        </p:nvSpPr>
        <p:spPr>
          <a:xfrm>
            <a:off x="7841404" y="1706335"/>
            <a:ext cx="2349003" cy="584775"/>
          </a:xfrm>
          <a:prstGeom prst="rect">
            <a:avLst/>
          </a:prstGeom>
          <a:noFill/>
        </p:spPr>
        <p:txBody>
          <a:bodyPr wrap="square">
            <a:spAutoFit/>
          </a:bodyPr>
          <a:lstStyle/>
          <a:p>
            <a:pPr algn="ctr"/>
            <a:r>
              <a:rPr lang="en-US" sz="3200" b="1" dirty="0">
                <a:solidFill>
                  <a:srgbClr val="FF0000"/>
                </a:solidFill>
                <a:latin typeface="Avenir Next LT Pro" panose="020B0504020202020204" pitchFamily="34" charset="0"/>
              </a:rPr>
              <a:t>Negatives</a:t>
            </a:r>
            <a:endParaRPr lang="en-US" sz="3200" b="1" dirty="0">
              <a:solidFill>
                <a:srgbClr val="FF0000"/>
              </a:solidFill>
            </a:endParaRPr>
          </a:p>
        </p:txBody>
      </p:sp>
      <p:grpSp>
        <p:nvGrpSpPr>
          <p:cNvPr id="8" name="Group 7">
            <a:extLst>
              <a:ext uri="{FF2B5EF4-FFF2-40B4-BE49-F238E27FC236}">
                <a16:creationId xmlns:a16="http://schemas.microsoft.com/office/drawing/2014/main" id="{79629D7B-F19C-42CD-8CF0-9BB531E998D2}"/>
              </a:ext>
            </a:extLst>
          </p:cNvPr>
          <p:cNvGrpSpPr/>
          <p:nvPr/>
        </p:nvGrpSpPr>
        <p:grpSpPr>
          <a:xfrm>
            <a:off x="1423555" y="4699061"/>
            <a:ext cx="4378729" cy="1384995"/>
            <a:chOff x="1423555" y="4699061"/>
            <a:chExt cx="4378729" cy="1384995"/>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31F4577-F6AA-47F3-A3BB-C527D2D89460}"/>
                    </a:ext>
                  </a:extLst>
                </p:cNvPr>
                <p:cNvSpPr txBox="1"/>
                <p:nvPr/>
              </p:nvSpPr>
              <p:spPr>
                <a:xfrm>
                  <a:off x="1423555" y="4699061"/>
                  <a:ext cx="4378729" cy="138499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𝑂</m:t>
                        </m:r>
                        <m:d>
                          <m:dPr>
                            <m:ctrlPr>
                              <a:rPr lang="en-US" sz="2800" i="1">
                                <a:latin typeface="Cambria Math" panose="02040503050406030204" pitchFamily="18" charset="0"/>
                              </a:rPr>
                            </m:ctrlPr>
                          </m:dPr>
                          <m:e>
                            <m:d>
                              <m:dPr>
                                <m:begChr m:val="|"/>
                                <m:endChr m:val="|"/>
                                <m:ctrlPr>
                                  <a:rPr lang="en-US" sz="2800" i="1">
                                    <a:latin typeface="Cambria Math" panose="02040503050406030204" pitchFamily="18" charset="0"/>
                                  </a:rPr>
                                </m:ctrlPr>
                              </m:dPr>
                              <m:e>
                                <m:r>
                                  <a:rPr lang="en-US" sz="2800" i="1">
                                    <a:latin typeface="Cambria Math" panose="02040503050406030204" pitchFamily="18" charset="0"/>
                                  </a:rPr>
                                  <m:t>𝐵</m:t>
                                </m:r>
                              </m:e>
                            </m:d>
                            <m:r>
                              <a:rPr lang="en-US" sz="2800" b="0" i="1" smtClean="0">
                                <a:solidFill>
                                  <a:srgbClr val="D73F09"/>
                                </a:solidFill>
                                <a:latin typeface="Cambria Math" panose="02040503050406030204" pitchFamily="18" charset="0"/>
                              </a:rPr>
                              <m:t>|</m:t>
                            </m:r>
                            <m:r>
                              <a:rPr lang="en-US" sz="2800" b="0" i="1" smtClean="0">
                                <a:solidFill>
                                  <a:srgbClr val="D73F09"/>
                                </a:solidFill>
                                <a:latin typeface="Cambria Math" panose="02040503050406030204" pitchFamily="18" charset="0"/>
                              </a:rPr>
                              <m:t>𝑉</m:t>
                            </m:r>
                            <m:r>
                              <a:rPr lang="en-US" sz="2800" b="0" i="1" smtClean="0">
                                <a:solidFill>
                                  <a:srgbClr val="D73F09"/>
                                </a:solidFill>
                                <a:latin typeface="Cambria Math" panose="02040503050406030204" pitchFamily="18" charset="0"/>
                              </a:rPr>
                              <m:t>|</m:t>
                            </m:r>
                            <m:d>
                              <m:dPr>
                                <m:ctrlPr>
                                  <a:rPr lang="en-US" sz="2800" i="1">
                                    <a:latin typeface="Cambria Math" panose="02040503050406030204" pitchFamily="18" charset="0"/>
                                  </a:rPr>
                                </m:ctrlPr>
                              </m:dPr>
                              <m:e>
                                <m:r>
                                  <a:rPr lang="en-US" sz="2800" i="1">
                                    <a:latin typeface="Cambria Math" panose="02040503050406030204" pitchFamily="18" charset="0"/>
                                  </a:rPr>
                                  <m:t>𝑑</m:t>
                                </m:r>
                                <m:r>
                                  <a:rPr lang="en-US" sz="2800" i="1">
                                    <a:latin typeface="Cambria Math" panose="02040503050406030204" pitchFamily="18" charset="0"/>
                                  </a:rPr>
                                  <m:t>+1</m:t>
                                </m:r>
                              </m:e>
                            </m:d>
                            <m:r>
                              <a:rPr lang="en-US" sz="2800" i="1">
                                <a:latin typeface="Cambria Math" panose="02040503050406030204" pitchFamily="18" charset="0"/>
                              </a:rPr>
                              <m:t>+|</m:t>
                            </m:r>
                            <m:r>
                              <a:rPr lang="en-US" sz="2800" i="1">
                                <a:latin typeface="Cambria Math" panose="02040503050406030204" pitchFamily="18" charset="0"/>
                              </a:rPr>
                              <m:t>𝐵</m:t>
                            </m:r>
                            <m:r>
                              <a:rPr lang="en-US" sz="2800" i="1">
                                <a:latin typeface="Cambria Math" panose="02040503050406030204" pitchFamily="18" charset="0"/>
                              </a:rPr>
                              <m:t>|</m:t>
                            </m:r>
                            <m:r>
                              <a:rPr lang="en-US" sz="2800" i="1">
                                <a:latin typeface="Cambria Math" panose="02040503050406030204" pitchFamily="18" charset="0"/>
                              </a:rPr>
                              <m:t>𝑘</m:t>
                            </m:r>
                          </m:e>
                        </m:d>
                      </m:oMath>
                    </m:oMathPara>
                  </a14:m>
                  <a:endParaRPr lang="en-US" sz="2800" dirty="0"/>
                </a:p>
                <a:p>
                  <a:pPr/>
                  <a:br>
                    <a:rPr lang="en-US" sz="2800" b="0" i="1" dirty="0">
                      <a:solidFill>
                        <a:schemeClr val="tx1"/>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𝑂</m:t>
                        </m:r>
                        <m:d>
                          <m:dPr>
                            <m:ctrlPr>
                              <a:rPr lang="en-US" sz="2800" b="0" i="1" smtClean="0">
                                <a:solidFill>
                                  <a:schemeClr val="tx1"/>
                                </a:solidFill>
                                <a:latin typeface="Cambria Math" panose="02040503050406030204" pitchFamily="18" charset="0"/>
                              </a:rPr>
                            </m:ctrlPr>
                          </m:dPr>
                          <m:e>
                            <m:d>
                              <m:dPr>
                                <m:begChr m:val="|"/>
                                <m:endChr m:val="|"/>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𝐵</m:t>
                                </m:r>
                              </m:e>
                            </m:d>
                            <m:r>
                              <a:rPr lang="en-US" sz="2800" b="0" i="1" smtClean="0">
                                <a:solidFill>
                                  <a:srgbClr val="D73F09"/>
                                </a:solidFill>
                                <a:latin typeface="Cambria Math" panose="02040503050406030204" pitchFamily="18" charset="0"/>
                              </a:rPr>
                              <m:t>𝑚</m:t>
                            </m:r>
                            <m:d>
                              <m:dPr>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𝑑</m:t>
                                </m:r>
                                <m:r>
                                  <a:rPr lang="en-US" sz="2800" i="1">
                                    <a:solidFill>
                                      <a:schemeClr val="tx1"/>
                                    </a:solidFill>
                                    <a:latin typeface="Cambria Math" panose="02040503050406030204" pitchFamily="18" charset="0"/>
                                  </a:rPr>
                                  <m:t>+1</m:t>
                                </m:r>
                              </m:e>
                            </m:d>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𝐵</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𝑘</m:t>
                            </m:r>
                          </m:e>
                        </m:d>
                      </m:oMath>
                    </m:oMathPara>
                  </a14:m>
                  <a:endParaRPr lang="en-US" sz="2800" dirty="0"/>
                </a:p>
              </p:txBody>
            </p:sp>
          </mc:Choice>
          <mc:Fallback xmlns="">
            <p:sp>
              <p:nvSpPr>
                <p:cNvPr id="18" name="TextBox 17">
                  <a:extLst>
                    <a:ext uri="{FF2B5EF4-FFF2-40B4-BE49-F238E27FC236}">
                      <a16:creationId xmlns:a16="http://schemas.microsoft.com/office/drawing/2014/main" id="{331F4577-F6AA-47F3-A3BB-C527D2D89460}"/>
                    </a:ext>
                  </a:extLst>
                </p:cNvPr>
                <p:cNvSpPr txBox="1">
                  <a:spLocks noRot="1" noChangeAspect="1" noMove="1" noResize="1" noEditPoints="1" noAdjustHandles="1" noChangeArrowheads="1" noChangeShapeType="1" noTextEdit="1"/>
                </p:cNvSpPr>
                <p:nvPr/>
              </p:nvSpPr>
              <p:spPr>
                <a:xfrm>
                  <a:off x="1423555" y="4699061"/>
                  <a:ext cx="4378729" cy="1384995"/>
                </a:xfrm>
                <a:prstGeom prst="rect">
                  <a:avLst/>
                </a:prstGeom>
                <a:blipFill>
                  <a:blip r:embed="rId5"/>
                  <a:stretch>
                    <a:fillRect/>
                  </a:stretch>
                </a:blipFill>
              </p:spPr>
              <p:txBody>
                <a:bodyPr/>
                <a:lstStyle/>
                <a:p>
                  <a:r>
                    <a:rPr lang="en-US">
                      <a:noFill/>
                    </a:rPr>
                    <a:t> </a:t>
                  </a:r>
                </a:p>
              </p:txBody>
            </p:sp>
          </mc:Fallback>
        </mc:AlternateContent>
        <p:sp>
          <p:nvSpPr>
            <p:cNvPr id="19" name="Arrow: Down 18">
              <a:extLst>
                <a:ext uri="{FF2B5EF4-FFF2-40B4-BE49-F238E27FC236}">
                  <a16:creationId xmlns:a16="http://schemas.microsoft.com/office/drawing/2014/main" id="{AC1ED47A-8C84-4D5E-9474-01E05D7EE6BB}"/>
                </a:ext>
              </a:extLst>
            </p:cNvPr>
            <p:cNvSpPr/>
            <p:nvPr/>
          </p:nvSpPr>
          <p:spPr>
            <a:xfrm>
              <a:off x="3464626" y="5270780"/>
              <a:ext cx="296586" cy="241555"/>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46016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657BC-3BD9-4028-88A2-D3B32A1B486B}"/>
              </a:ext>
            </a:extLst>
          </p:cNvPr>
          <p:cNvSpPr>
            <a:spLocks noGrp="1"/>
          </p:cNvSpPr>
          <p:nvPr>
            <p:ph type="title"/>
          </p:nvPr>
        </p:nvSpPr>
        <p:spPr/>
        <p:txBody>
          <a:bodyPr/>
          <a:lstStyle/>
          <a:p>
            <a:r>
              <a:rPr lang="en-US" dirty="0"/>
              <a:t>Word2Vec with Negative Sampling</a:t>
            </a:r>
          </a:p>
        </p:txBody>
      </p:sp>
      <p:sp>
        <p:nvSpPr>
          <p:cNvPr id="3" name="Slide Number Placeholder 2">
            <a:extLst>
              <a:ext uri="{FF2B5EF4-FFF2-40B4-BE49-F238E27FC236}">
                <a16:creationId xmlns:a16="http://schemas.microsoft.com/office/drawing/2014/main" id="{C31D497F-D9D8-4D71-A1F8-9FB0EE95EF41}"/>
              </a:ext>
            </a:extLst>
          </p:cNvPr>
          <p:cNvSpPr>
            <a:spLocks noGrp="1"/>
          </p:cNvSpPr>
          <p:nvPr>
            <p:ph type="sldNum" sz="quarter" idx="4"/>
          </p:nvPr>
        </p:nvSpPr>
        <p:spPr/>
        <p:txBody>
          <a:bodyPr/>
          <a:lstStyle/>
          <a:p>
            <a:fld id="{02C8B7B2-9496-47E5-990F-169BD0B1DE6A}" type="slidenum">
              <a:rPr lang="en-US" smtClean="0"/>
              <a:t>21</a:t>
            </a:fld>
            <a:endParaRPr lang="en-US"/>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880DE6CE-E3E1-4FF6-AE18-4390592AFD4D}"/>
                  </a:ext>
                </a:extLst>
              </p:cNvPr>
              <p:cNvSpPr txBox="1"/>
              <p:nvPr/>
            </p:nvSpPr>
            <p:spPr>
              <a:xfrm>
                <a:off x="1696819" y="972396"/>
                <a:ext cx="9015611" cy="159646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𝐽</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𝜃</m:t>
                          </m:r>
                        </m:e>
                      </m:d>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1</m:t>
                          </m:r>
                        </m:num>
                        <m:den>
                          <m:r>
                            <a:rPr lang="en-US" sz="3200" b="0" i="1" smtClean="0">
                              <a:latin typeface="Cambria Math" panose="02040503050406030204" pitchFamily="18" charset="0"/>
                            </a:rPr>
                            <m:t>𝐵</m:t>
                          </m:r>
                        </m:den>
                      </m:f>
                      <m:nary>
                        <m:naryPr>
                          <m:chr m:val="∑"/>
                          <m:supHide m:val="on"/>
                          <m:ctrlPr>
                            <a:rPr lang="en-US" sz="3200" b="0" i="1" smtClean="0">
                              <a:latin typeface="Cambria Math" panose="02040503050406030204" pitchFamily="18" charset="0"/>
                            </a:rPr>
                          </m:ctrlPr>
                        </m:naryPr>
                        <m:sub>
                          <m:r>
                            <m:rPr>
                              <m:brk m:alnAt="23"/>
                            </m:rPr>
                            <a:rPr lang="en-US" sz="3200" b="0" i="1" smtClean="0">
                              <a:latin typeface="Cambria Math" panose="02040503050406030204" pitchFamily="18" charset="0"/>
                            </a:rPr>
                            <m:t>𝑡</m:t>
                          </m:r>
                          <m:r>
                            <a:rPr lang="en-US" sz="3200" b="0" i="1" smtClean="0">
                              <a:latin typeface="Cambria Math" panose="02040503050406030204" pitchFamily="18" charset="0"/>
                            </a:rPr>
                            <m:t>∈</m:t>
                          </m:r>
                          <m:r>
                            <a:rPr lang="en-US" sz="3200" b="0" i="1" smtClean="0">
                              <a:latin typeface="Cambria Math" panose="02040503050406030204" pitchFamily="18" charset="0"/>
                            </a:rPr>
                            <m:t>𝐵</m:t>
                          </m:r>
                        </m:sub>
                        <m:sup/>
                        <m:e>
                          <m:nary>
                            <m:naryPr>
                              <m:chr m:val="∑"/>
                              <m:supHide m:val="on"/>
                              <m:ctrlPr>
                                <a:rPr lang="en-US" sz="3200" b="0" i="1" smtClean="0">
                                  <a:latin typeface="Cambria Math" panose="02040503050406030204" pitchFamily="18" charset="0"/>
                                </a:rPr>
                              </m:ctrlPr>
                            </m:naryPr>
                            <m:sub>
                              <m:eqArr>
                                <m:eqArrPr>
                                  <m:ctrlPr>
                                    <a:rPr lang="en-US" sz="3200" b="0" i="1" smtClean="0">
                                      <a:latin typeface="Cambria Math" panose="02040503050406030204" pitchFamily="18" charset="0"/>
                                    </a:rPr>
                                  </m:ctrlPr>
                                </m:eqArrPr>
                                <m:e>
                                  <m:r>
                                    <m:rPr>
                                      <m:brk m:alnAt="7"/>
                                    </m:rPr>
                                    <a:rPr lang="en-US" sz="3200" b="0" i="1" smtClean="0">
                                      <a:latin typeface="Cambria Math" panose="02040503050406030204" pitchFamily="18" charset="0"/>
                                    </a:rPr>
                                    <m:t>−</m:t>
                                  </m:r>
                                  <m:r>
                                    <a:rPr lang="en-US" sz="3200" b="0" i="1" smtClean="0">
                                      <a:latin typeface="Cambria Math" panose="02040503050406030204" pitchFamily="18" charset="0"/>
                                    </a:rPr>
                                    <m:t>𝑘</m:t>
                                  </m:r>
                                  <m:r>
                                    <a:rPr lang="en-US" sz="3200" b="0" i="1" smtClean="0">
                                      <a:latin typeface="Cambria Math" panose="02040503050406030204" pitchFamily="18" charset="0"/>
                                    </a:rPr>
                                    <m:t>≤</m:t>
                                  </m:r>
                                  <m:r>
                                    <a:rPr lang="en-US" sz="3200" b="0" i="1" smtClean="0">
                                      <a:latin typeface="Cambria Math" panose="02040503050406030204" pitchFamily="18" charset="0"/>
                                    </a:rPr>
                                    <m:t>𝑗</m:t>
                                  </m:r>
                                  <m:r>
                                    <a:rPr lang="en-US" sz="3200" b="0" i="1" smtClean="0">
                                      <a:latin typeface="Cambria Math" panose="02040503050406030204" pitchFamily="18" charset="0"/>
                                    </a:rPr>
                                    <m:t>≤</m:t>
                                  </m:r>
                                  <m:r>
                                    <a:rPr lang="en-US" sz="3200" b="0" i="1" smtClean="0">
                                      <a:latin typeface="Cambria Math" panose="02040503050406030204" pitchFamily="18" charset="0"/>
                                    </a:rPr>
                                    <m:t>𝑘</m:t>
                                  </m:r>
                                </m:e>
                                <m:e>
                                  <m:r>
                                    <a:rPr lang="en-US" sz="3200" b="0" i="1" smtClean="0">
                                      <a:latin typeface="Cambria Math" panose="02040503050406030204" pitchFamily="18" charset="0"/>
                                    </a:rPr>
                                    <m:t>𝑗</m:t>
                                  </m:r>
                                  <m:r>
                                    <a:rPr lang="en-US" sz="3200" b="0" i="1" smtClean="0">
                                      <a:latin typeface="Cambria Math" panose="02040503050406030204" pitchFamily="18" charset="0"/>
                                    </a:rPr>
                                    <m:t>≠</m:t>
                                  </m:r>
                                  <m:r>
                                    <a:rPr lang="en-US" sz="3200" b="0" i="1" smtClean="0">
                                      <a:latin typeface="Cambria Math" panose="02040503050406030204" pitchFamily="18" charset="0"/>
                                    </a:rPr>
                                    <m:t>0</m:t>
                                  </m:r>
                                </m:e>
                              </m:eqArr>
                            </m:sub>
                            <m:sup/>
                            <m:e>
                              <m:d>
                                <m:dPr>
                                  <m:begChr m:val="["/>
                                  <m:endChr m:val="]"/>
                                  <m:ctrlPr>
                                    <a:rPr lang="en-US" sz="3200" b="0" i="1" smtClean="0">
                                      <a:latin typeface="Cambria Math" panose="02040503050406030204" pitchFamily="18" charset="0"/>
                                    </a:rPr>
                                  </m:ctrlPr>
                                </m:dPr>
                                <m:e>
                                  <m:r>
                                    <m:rPr>
                                      <m:sty m:val="p"/>
                                    </m:rPr>
                                    <a:rPr lang="en-US" sz="3200">
                                      <a:solidFill>
                                        <a:srgbClr val="D73F09"/>
                                      </a:solidFill>
                                      <a:latin typeface="Cambria Math" panose="02040503050406030204" pitchFamily="18" charset="0"/>
                                    </a:rPr>
                                    <m:t>logP</m:t>
                                  </m:r>
                                  <m:d>
                                    <m:dPr>
                                      <m:endChr m:val="|"/>
                                      <m:ctrlPr>
                                        <a:rPr lang="en-US" sz="3200" i="1">
                                          <a:solidFill>
                                            <a:srgbClr val="D73F09"/>
                                          </a:solidFill>
                                          <a:latin typeface="Cambria Math" panose="02040503050406030204" pitchFamily="18" charset="0"/>
                                        </a:rPr>
                                      </m:ctrlPr>
                                    </m:dPr>
                                    <m:e>
                                      <m:sSub>
                                        <m:sSubPr>
                                          <m:ctrlPr>
                                            <a:rPr lang="en-US" sz="3200" i="1">
                                              <a:solidFill>
                                                <a:srgbClr val="D73F09"/>
                                              </a:solidFill>
                                              <a:latin typeface="Cambria Math" panose="02040503050406030204" pitchFamily="18" charset="0"/>
                                            </a:rPr>
                                          </m:ctrlPr>
                                        </m:sSubPr>
                                        <m:e>
                                          <m:r>
                                            <m:rPr>
                                              <m:sty m:val="p"/>
                                            </m:rPr>
                                            <a:rPr lang="en-US" sz="3200">
                                              <a:solidFill>
                                                <a:srgbClr val="D73F09"/>
                                              </a:solidFill>
                                              <a:latin typeface="Cambria Math" panose="02040503050406030204" pitchFamily="18" charset="0"/>
                                            </a:rPr>
                                            <m:t>w</m:t>
                                          </m:r>
                                        </m:e>
                                        <m:sub>
                                          <m:r>
                                            <m:rPr>
                                              <m:sty m:val="p"/>
                                            </m:rPr>
                                            <a:rPr lang="en-US" sz="3200">
                                              <a:solidFill>
                                                <a:srgbClr val="D73F09"/>
                                              </a:solidFill>
                                              <a:latin typeface="Cambria Math" panose="02040503050406030204" pitchFamily="18" charset="0"/>
                                            </a:rPr>
                                            <m:t>t</m:t>
                                          </m:r>
                                          <m:r>
                                            <a:rPr lang="en-US" sz="3200">
                                              <a:solidFill>
                                                <a:srgbClr val="D73F09"/>
                                              </a:solidFill>
                                              <a:latin typeface="Cambria Math" panose="02040503050406030204" pitchFamily="18" charset="0"/>
                                            </a:rPr>
                                            <m:t>+</m:t>
                                          </m:r>
                                          <m:r>
                                            <m:rPr>
                                              <m:sty m:val="p"/>
                                            </m:rPr>
                                            <a:rPr lang="en-US" sz="3200">
                                              <a:solidFill>
                                                <a:srgbClr val="D73F09"/>
                                              </a:solidFill>
                                              <a:latin typeface="Cambria Math" panose="02040503050406030204" pitchFamily="18" charset="0"/>
                                            </a:rPr>
                                            <m:t>j</m:t>
                                          </m:r>
                                        </m:sub>
                                      </m:sSub>
                                      <m:r>
                                        <a:rPr lang="en-US" sz="3200">
                                          <a:solidFill>
                                            <a:srgbClr val="D73F09"/>
                                          </a:solidFill>
                                          <a:latin typeface="Cambria Math" panose="02040503050406030204" pitchFamily="18" charset="0"/>
                                        </a:rPr>
                                        <m:t> </m:t>
                                      </m:r>
                                    </m:e>
                                  </m:d>
                                  <m:r>
                                    <a:rPr lang="en-US" sz="3200">
                                      <a:solidFill>
                                        <a:srgbClr val="D73F09"/>
                                      </a:solidFill>
                                      <a:latin typeface="Cambria Math" panose="02040503050406030204" pitchFamily="18" charset="0"/>
                                    </a:rPr>
                                    <m:t> </m:t>
                                  </m:r>
                                  <m:sSub>
                                    <m:sSubPr>
                                      <m:ctrlPr>
                                        <a:rPr lang="en-US" sz="3200" i="1">
                                          <a:solidFill>
                                            <a:srgbClr val="D73F09"/>
                                          </a:solidFill>
                                          <a:latin typeface="Cambria Math" panose="02040503050406030204" pitchFamily="18" charset="0"/>
                                        </a:rPr>
                                      </m:ctrlPr>
                                    </m:sSubPr>
                                    <m:e>
                                      <m:r>
                                        <m:rPr>
                                          <m:sty m:val="p"/>
                                        </m:rPr>
                                        <a:rPr lang="en-US" sz="3200">
                                          <a:solidFill>
                                            <a:srgbClr val="D73F09"/>
                                          </a:solidFill>
                                          <a:latin typeface="Cambria Math" panose="02040503050406030204" pitchFamily="18" charset="0"/>
                                        </a:rPr>
                                        <m:t>w</m:t>
                                      </m:r>
                                    </m:e>
                                    <m:sub>
                                      <m:r>
                                        <m:rPr>
                                          <m:sty m:val="p"/>
                                        </m:rPr>
                                        <a:rPr lang="en-US" sz="3200">
                                          <a:solidFill>
                                            <a:srgbClr val="D73F09"/>
                                          </a:solidFill>
                                          <a:latin typeface="Cambria Math" panose="02040503050406030204" pitchFamily="18" charset="0"/>
                                        </a:rPr>
                                        <m:t>t</m:t>
                                      </m:r>
                                    </m:sub>
                                  </m:sSub>
                                  <m:r>
                                    <a:rPr lang="en-US" sz="3200">
                                      <a:solidFill>
                                        <a:srgbClr val="D73F09"/>
                                      </a:solidFill>
                                      <a:latin typeface="Cambria Math" panose="02040503050406030204" pitchFamily="18" charset="0"/>
                                    </a:rPr>
                                    <m:t>;</m:t>
                                  </m:r>
                                  <m:r>
                                    <a:rPr lang="en-US" sz="3200" i="1">
                                      <a:solidFill>
                                        <a:srgbClr val="D73F09"/>
                                      </a:solidFill>
                                      <a:latin typeface="Cambria Math" panose="02040503050406030204" pitchFamily="18" charset="0"/>
                                    </a:rPr>
                                    <m:t>𝜃</m:t>
                                  </m:r>
                                  <m:r>
                                    <a:rPr lang="en-US" sz="3200" i="1">
                                      <a:solidFill>
                                        <a:srgbClr val="D73F09"/>
                                      </a:solidFill>
                                      <a:latin typeface="Cambria Math" panose="02040503050406030204" pitchFamily="18" charset="0"/>
                                    </a:rPr>
                                    <m:t>)</m:t>
                                  </m:r>
                                </m:e>
                              </m:d>
                            </m:e>
                          </m:nary>
                        </m:e>
                      </m:nary>
                    </m:oMath>
                  </m:oMathPara>
                </a14:m>
                <a:endParaRPr lang="en-US" sz="3200" dirty="0"/>
              </a:p>
            </p:txBody>
          </p:sp>
        </mc:Choice>
        <mc:Fallback>
          <p:sp>
            <p:nvSpPr>
              <p:cNvPr id="7" name="TextBox 6">
                <a:extLst>
                  <a:ext uri="{FF2B5EF4-FFF2-40B4-BE49-F238E27FC236}">
                    <a16:creationId xmlns:a16="http://schemas.microsoft.com/office/drawing/2014/main" id="{880DE6CE-E3E1-4FF6-AE18-4390592AFD4D}"/>
                  </a:ext>
                </a:extLst>
              </p:cNvPr>
              <p:cNvSpPr txBox="1">
                <a:spLocks noRot="1" noChangeAspect="1" noMove="1" noResize="1" noEditPoints="1" noAdjustHandles="1" noChangeArrowheads="1" noChangeShapeType="1" noTextEdit="1"/>
              </p:cNvSpPr>
              <p:nvPr/>
            </p:nvSpPr>
            <p:spPr>
              <a:xfrm>
                <a:off x="1696819" y="972396"/>
                <a:ext cx="9015611" cy="1596463"/>
              </a:xfrm>
              <a:prstGeom prst="rect">
                <a:avLst/>
              </a:prstGeom>
              <a:blipFill>
                <a:blip r:embed="rId2"/>
                <a:stretch>
                  <a:fillRect/>
                </a:stretch>
              </a:blipFill>
            </p:spPr>
            <p:txBody>
              <a:bodyPr/>
              <a:lstStyle/>
              <a:p>
                <a:r>
                  <a:rPr lang="en-US">
                    <a:noFill/>
                  </a:rPr>
                  <a:t> </a:t>
                </a:r>
              </a:p>
            </p:txBody>
          </p:sp>
        </mc:Fallback>
      </mc:AlternateContent>
      <p:sp>
        <p:nvSpPr>
          <p:cNvPr id="8" name="Arrow: Right 7">
            <a:extLst>
              <a:ext uri="{FF2B5EF4-FFF2-40B4-BE49-F238E27FC236}">
                <a16:creationId xmlns:a16="http://schemas.microsoft.com/office/drawing/2014/main" id="{AFC6A9E2-E810-4686-9FBE-6C3EA2F40608}"/>
              </a:ext>
            </a:extLst>
          </p:cNvPr>
          <p:cNvSpPr/>
          <p:nvPr/>
        </p:nvSpPr>
        <p:spPr>
          <a:xfrm rot="5400000">
            <a:off x="5728374" y="3175292"/>
            <a:ext cx="952500" cy="6223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EDD7C76-3CBD-44DF-A1EE-F6D0A1DA814F}"/>
              </a:ext>
            </a:extLst>
          </p:cNvPr>
          <p:cNvSpPr txBox="1"/>
          <p:nvPr/>
        </p:nvSpPr>
        <p:spPr>
          <a:xfrm>
            <a:off x="1082732" y="6508916"/>
            <a:ext cx="11344795" cy="307777"/>
          </a:xfrm>
          <a:prstGeom prst="rect">
            <a:avLst/>
          </a:prstGeom>
          <a:noFill/>
        </p:spPr>
        <p:txBody>
          <a:bodyPr wrap="square">
            <a:spAutoFit/>
          </a:bodyPr>
          <a:lstStyle/>
          <a:p>
            <a:r>
              <a:rPr lang="en-US" sz="1400" dirty="0">
                <a:solidFill>
                  <a:schemeClr val="bg1">
                    <a:lumMod val="50000"/>
                  </a:schemeClr>
                </a:solidFill>
                <a:latin typeface="Avenir Next LT Pro" panose="020B0504020202020204" pitchFamily="34" charset="0"/>
              </a:rPr>
              <a:t>Distributed Representations of Words and Phrases and their Compositionality (</a:t>
            </a:r>
            <a:r>
              <a:rPr lang="en-US" sz="1400" dirty="0">
                <a:solidFill>
                  <a:schemeClr val="bg1">
                    <a:lumMod val="50000"/>
                  </a:schemeClr>
                </a:solidFill>
                <a:latin typeface="Avenir Next LT Pro" panose="020B0504020202020204" pitchFamily="34" charset="0"/>
                <a:hlinkClick r:id="rId3"/>
              </a:rPr>
              <a:t>https://arxiv.org/pdf/1310.4546.pdf</a:t>
            </a:r>
            <a:r>
              <a:rPr lang="en-US" sz="1400" dirty="0">
                <a:solidFill>
                  <a:schemeClr val="bg1">
                    <a:lumMod val="50000"/>
                  </a:schemeClr>
                </a:solidFill>
                <a:latin typeface="Avenir Next LT Pro" panose="020B0504020202020204" pitchFamily="34" charset="0"/>
              </a:rPr>
              <a:t>)</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2E57D692-97BD-478B-8CD9-99BC6DEC0A3F}"/>
                  </a:ext>
                </a:extLst>
              </p:cNvPr>
              <p:cNvSpPr txBox="1"/>
              <p:nvPr/>
            </p:nvSpPr>
            <p:spPr>
              <a:xfrm>
                <a:off x="980079" y="4628435"/>
                <a:ext cx="10449090" cy="16040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𝐽</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𝜃</m:t>
                          </m:r>
                        </m:e>
                      </m:d>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1</m:t>
                          </m:r>
                        </m:num>
                        <m:den>
                          <m:r>
                            <a:rPr lang="en-US" sz="3200" b="0" i="1" smtClean="0">
                              <a:latin typeface="Cambria Math" panose="02040503050406030204" pitchFamily="18" charset="0"/>
                            </a:rPr>
                            <m:t>𝐵</m:t>
                          </m:r>
                        </m:den>
                      </m:f>
                      <m:nary>
                        <m:naryPr>
                          <m:chr m:val="∑"/>
                          <m:supHide m:val="on"/>
                          <m:ctrlPr>
                            <a:rPr lang="en-US" sz="3200" b="0" i="1" smtClean="0">
                              <a:latin typeface="Cambria Math" panose="02040503050406030204" pitchFamily="18" charset="0"/>
                            </a:rPr>
                          </m:ctrlPr>
                        </m:naryPr>
                        <m:sub>
                          <m:r>
                            <m:rPr>
                              <m:brk m:alnAt="23"/>
                            </m:rPr>
                            <a:rPr lang="en-US" sz="3200" b="0" i="1" smtClean="0">
                              <a:latin typeface="Cambria Math" panose="02040503050406030204" pitchFamily="18" charset="0"/>
                            </a:rPr>
                            <m:t>𝑡</m:t>
                          </m:r>
                          <m:r>
                            <a:rPr lang="en-US" sz="3200" b="0" i="1" smtClean="0">
                              <a:latin typeface="Cambria Math" panose="02040503050406030204" pitchFamily="18" charset="0"/>
                            </a:rPr>
                            <m:t>∈</m:t>
                          </m:r>
                          <m:r>
                            <a:rPr lang="en-US" sz="3200" b="0" i="1" smtClean="0">
                              <a:latin typeface="Cambria Math" panose="02040503050406030204" pitchFamily="18" charset="0"/>
                            </a:rPr>
                            <m:t>𝐵</m:t>
                          </m:r>
                        </m:sub>
                        <m:sup/>
                        <m:e>
                          <m:nary>
                            <m:naryPr>
                              <m:chr m:val="∑"/>
                              <m:supHide m:val="on"/>
                              <m:ctrlPr>
                                <a:rPr lang="en-US" sz="3200" b="0" i="1" smtClean="0">
                                  <a:latin typeface="Cambria Math" panose="02040503050406030204" pitchFamily="18" charset="0"/>
                                </a:rPr>
                              </m:ctrlPr>
                            </m:naryPr>
                            <m:sub>
                              <m:eqArr>
                                <m:eqArrPr>
                                  <m:ctrlPr>
                                    <a:rPr lang="en-US" sz="3200" b="0" i="1" smtClean="0">
                                      <a:latin typeface="Cambria Math" panose="02040503050406030204" pitchFamily="18" charset="0"/>
                                    </a:rPr>
                                  </m:ctrlPr>
                                </m:eqArrPr>
                                <m:e>
                                  <m:r>
                                    <m:rPr>
                                      <m:brk m:alnAt="7"/>
                                    </m:rPr>
                                    <a:rPr lang="en-US" sz="3200" b="0" i="1" smtClean="0">
                                      <a:latin typeface="Cambria Math" panose="02040503050406030204" pitchFamily="18" charset="0"/>
                                    </a:rPr>
                                    <m:t>−</m:t>
                                  </m:r>
                                  <m:r>
                                    <a:rPr lang="en-US" sz="3200" b="0" i="1" smtClean="0">
                                      <a:latin typeface="Cambria Math" panose="02040503050406030204" pitchFamily="18" charset="0"/>
                                    </a:rPr>
                                    <m:t>𝑘</m:t>
                                  </m:r>
                                  <m:r>
                                    <a:rPr lang="en-US" sz="3200" b="0" i="1" smtClean="0">
                                      <a:latin typeface="Cambria Math" panose="02040503050406030204" pitchFamily="18" charset="0"/>
                                    </a:rPr>
                                    <m:t>≤</m:t>
                                  </m:r>
                                  <m:r>
                                    <a:rPr lang="en-US" sz="3200" b="0" i="1" smtClean="0">
                                      <a:latin typeface="Cambria Math" panose="02040503050406030204" pitchFamily="18" charset="0"/>
                                    </a:rPr>
                                    <m:t>𝑗</m:t>
                                  </m:r>
                                  <m:r>
                                    <a:rPr lang="en-US" sz="3200" b="0" i="1" smtClean="0">
                                      <a:latin typeface="Cambria Math" panose="02040503050406030204" pitchFamily="18" charset="0"/>
                                    </a:rPr>
                                    <m:t>≤</m:t>
                                  </m:r>
                                  <m:r>
                                    <a:rPr lang="en-US" sz="3200" b="0" i="1" smtClean="0">
                                      <a:latin typeface="Cambria Math" panose="02040503050406030204" pitchFamily="18" charset="0"/>
                                    </a:rPr>
                                    <m:t>𝑘</m:t>
                                  </m:r>
                                </m:e>
                                <m:e>
                                  <m:r>
                                    <a:rPr lang="en-US" sz="3200" b="0" i="1" smtClean="0">
                                      <a:latin typeface="Cambria Math" panose="02040503050406030204" pitchFamily="18" charset="0"/>
                                    </a:rPr>
                                    <m:t>𝑗</m:t>
                                  </m:r>
                                  <m:r>
                                    <a:rPr lang="en-US" sz="3200" b="0" i="1" smtClean="0">
                                      <a:latin typeface="Cambria Math" panose="02040503050406030204" pitchFamily="18" charset="0"/>
                                    </a:rPr>
                                    <m:t>≠</m:t>
                                  </m:r>
                                  <m:r>
                                    <a:rPr lang="en-US" sz="3200" b="0" i="1" smtClean="0">
                                      <a:latin typeface="Cambria Math" panose="02040503050406030204" pitchFamily="18" charset="0"/>
                                    </a:rPr>
                                    <m:t>0</m:t>
                                  </m:r>
                                </m:e>
                              </m:eqArr>
                            </m:sub>
                            <m:sup/>
                            <m:e>
                              <m:d>
                                <m:dPr>
                                  <m:begChr m:val="["/>
                                  <m:endChr m:val="]"/>
                                  <m:ctrlPr>
                                    <a:rPr lang="en-US" sz="3200" b="0" i="1" smtClean="0">
                                      <a:latin typeface="Cambria Math" panose="02040503050406030204" pitchFamily="18" charset="0"/>
                                    </a:rPr>
                                  </m:ctrlPr>
                                </m:dPr>
                                <m:e>
                                  <m:r>
                                    <m:rPr>
                                      <m:sty m:val="p"/>
                                    </m:rPr>
                                    <a:rPr lang="en-US" sz="3200">
                                      <a:solidFill>
                                        <a:srgbClr val="D73F09"/>
                                      </a:solidFill>
                                      <a:latin typeface="Cambria Math" panose="02040503050406030204" pitchFamily="18" charset="0"/>
                                    </a:rPr>
                                    <m:t>log</m:t>
                                  </m:r>
                                  <m:r>
                                    <a:rPr lang="en-US" sz="3200" i="1">
                                      <a:solidFill>
                                        <a:srgbClr val="D73F09"/>
                                      </a:solidFill>
                                      <a:latin typeface="Cambria Math" panose="02040503050406030204" pitchFamily="18" charset="0"/>
                                    </a:rPr>
                                    <m:t>𝜎</m:t>
                                  </m:r>
                                  <m:d>
                                    <m:dPr>
                                      <m:ctrlPr>
                                        <a:rPr lang="en-US" sz="3200" i="1">
                                          <a:solidFill>
                                            <a:srgbClr val="D73F09"/>
                                          </a:solidFill>
                                          <a:latin typeface="Cambria Math" panose="02040503050406030204" pitchFamily="18" charset="0"/>
                                        </a:rPr>
                                      </m:ctrlPr>
                                    </m:dPr>
                                    <m:e>
                                      <m:sSubSup>
                                        <m:sSubSupPr>
                                          <m:ctrlPr>
                                            <a:rPr lang="en-US" sz="3200" i="1">
                                              <a:solidFill>
                                                <a:srgbClr val="D73F09"/>
                                              </a:solidFill>
                                              <a:latin typeface="Cambria Math" panose="02040503050406030204" pitchFamily="18" charset="0"/>
                                            </a:rPr>
                                          </m:ctrlPr>
                                        </m:sSubSupPr>
                                        <m:e>
                                          <m:r>
                                            <a:rPr lang="en-US" sz="3200" i="1">
                                              <a:solidFill>
                                                <a:srgbClr val="D73F09"/>
                                              </a:solidFill>
                                              <a:latin typeface="Cambria Math" panose="02040503050406030204" pitchFamily="18" charset="0"/>
                                            </a:rPr>
                                            <m:t>𝑢</m:t>
                                          </m:r>
                                        </m:e>
                                        <m:sub>
                                          <m:r>
                                            <a:rPr lang="en-US" sz="3200" i="1">
                                              <a:solidFill>
                                                <a:srgbClr val="D73F09"/>
                                              </a:solidFill>
                                              <a:latin typeface="Cambria Math" panose="02040503050406030204" pitchFamily="18" charset="0"/>
                                            </a:rPr>
                                            <m:t>𝑗</m:t>
                                          </m:r>
                                        </m:sub>
                                        <m:sup>
                                          <m:r>
                                            <a:rPr lang="en-US" sz="3200" i="1">
                                              <a:solidFill>
                                                <a:srgbClr val="D73F09"/>
                                              </a:solidFill>
                                              <a:latin typeface="Cambria Math" panose="02040503050406030204" pitchFamily="18" charset="0"/>
                                            </a:rPr>
                                            <m:t>𝑇</m:t>
                                          </m:r>
                                        </m:sup>
                                      </m:sSubSup>
                                      <m:sSub>
                                        <m:sSubPr>
                                          <m:ctrlPr>
                                            <a:rPr lang="en-US" sz="3200" i="1">
                                              <a:solidFill>
                                                <a:srgbClr val="D73F09"/>
                                              </a:solidFill>
                                              <a:latin typeface="Cambria Math" panose="02040503050406030204" pitchFamily="18" charset="0"/>
                                            </a:rPr>
                                          </m:ctrlPr>
                                        </m:sSubPr>
                                        <m:e>
                                          <m:r>
                                            <a:rPr lang="en-US" sz="3200" i="1">
                                              <a:solidFill>
                                                <a:srgbClr val="D73F09"/>
                                              </a:solidFill>
                                              <a:latin typeface="Cambria Math" panose="02040503050406030204" pitchFamily="18" charset="0"/>
                                            </a:rPr>
                                            <m:t>𝑣</m:t>
                                          </m:r>
                                        </m:e>
                                        <m:sub>
                                          <m:r>
                                            <a:rPr lang="en-US" sz="3200" i="1">
                                              <a:solidFill>
                                                <a:srgbClr val="D73F09"/>
                                              </a:solidFill>
                                              <a:latin typeface="Cambria Math" panose="02040503050406030204" pitchFamily="18" charset="0"/>
                                            </a:rPr>
                                            <m:t>𝑡</m:t>
                                          </m:r>
                                        </m:sub>
                                      </m:sSub>
                                    </m:e>
                                  </m:d>
                                  <m:r>
                                    <a:rPr lang="en-US" sz="3200" i="1">
                                      <a:solidFill>
                                        <a:srgbClr val="D73F09"/>
                                      </a:solidFill>
                                      <a:latin typeface="Cambria Math" panose="02040503050406030204" pitchFamily="18" charset="0"/>
                                    </a:rPr>
                                    <m:t>+</m:t>
                                  </m:r>
                                  <m:nary>
                                    <m:naryPr>
                                      <m:chr m:val="∑"/>
                                      <m:supHide m:val="on"/>
                                      <m:ctrlPr>
                                        <a:rPr lang="en-US" sz="3200" i="1" smtClean="0">
                                          <a:solidFill>
                                            <a:srgbClr val="D73F09"/>
                                          </a:solidFill>
                                          <a:latin typeface="Cambria Math" panose="02040503050406030204" pitchFamily="18" charset="0"/>
                                        </a:rPr>
                                      </m:ctrlPr>
                                    </m:naryPr>
                                    <m:sub>
                                      <m:r>
                                        <a:rPr lang="en-US" sz="3200" b="0" i="1" smtClean="0">
                                          <a:solidFill>
                                            <a:srgbClr val="D73F09"/>
                                          </a:solidFill>
                                          <a:latin typeface="Cambria Math" panose="02040503050406030204" pitchFamily="18" charset="0"/>
                                        </a:rPr>
                                        <m:t>𝑖</m:t>
                                      </m:r>
                                      <m:r>
                                        <a:rPr lang="en-US" sz="3200" b="0" i="1" smtClean="0">
                                          <a:solidFill>
                                            <a:srgbClr val="D73F09"/>
                                          </a:solidFill>
                                          <a:latin typeface="Cambria Math" panose="02040503050406030204" pitchFamily="18" charset="0"/>
                                        </a:rPr>
                                        <m:t>∼</m:t>
                                      </m:r>
                                      <m:r>
                                        <a:rPr lang="en-US" sz="3200" b="0" i="1" smtClean="0">
                                          <a:solidFill>
                                            <a:srgbClr val="D73F09"/>
                                          </a:solidFill>
                                          <a:latin typeface="Cambria Math" panose="02040503050406030204" pitchFamily="18" charset="0"/>
                                        </a:rPr>
                                        <m:t>𝑃</m:t>
                                      </m:r>
                                      <m:r>
                                        <a:rPr lang="en-US" sz="3200" b="0" i="1" smtClean="0">
                                          <a:solidFill>
                                            <a:srgbClr val="D73F09"/>
                                          </a:solidFill>
                                          <a:latin typeface="Cambria Math" panose="02040503050406030204" pitchFamily="18" charset="0"/>
                                        </a:rPr>
                                        <m:t>(</m:t>
                                      </m:r>
                                      <m:r>
                                        <a:rPr lang="en-US" sz="3200" b="0" i="1" smtClean="0">
                                          <a:solidFill>
                                            <a:srgbClr val="D73F09"/>
                                          </a:solidFill>
                                          <a:latin typeface="Cambria Math" panose="02040503050406030204" pitchFamily="18" charset="0"/>
                                        </a:rPr>
                                        <m:t>𝑤</m:t>
                                      </m:r>
                                      <m:r>
                                        <a:rPr lang="en-US" sz="3200" b="0" i="1" smtClean="0">
                                          <a:solidFill>
                                            <a:srgbClr val="D73F09"/>
                                          </a:solidFill>
                                          <a:latin typeface="Cambria Math" panose="02040503050406030204" pitchFamily="18" charset="0"/>
                                        </a:rPr>
                                        <m:t>)</m:t>
                                      </m:r>
                                    </m:sub>
                                    <m:sup/>
                                    <m:e>
                                      <m:func>
                                        <m:funcPr>
                                          <m:ctrlPr>
                                            <a:rPr lang="en-US" sz="3200" i="1">
                                              <a:solidFill>
                                                <a:srgbClr val="D73F09"/>
                                              </a:solidFill>
                                              <a:latin typeface="Cambria Math" panose="02040503050406030204" pitchFamily="18" charset="0"/>
                                            </a:rPr>
                                          </m:ctrlPr>
                                        </m:funcPr>
                                        <m:fName>
                                          <m:r>
                                            <m:rPr>
                                              <m:sty m:val="p"/>
                                            </m:rPr>
                                            <a:rPr lang="en-US" sz="3200">
                                              <a:solidFill>
                                                <a:srgbClr val="D73F09"/>
                                              </a:solidFill>
                                              <a:latin typeface="Cambria Math" panose="02040503050406030204" pitchFamily="18" charset="0"/>
                                            </a:rPr>
                                            <m:t>log</m:t>
                                          </m:r>
                                          <m:r>
                                            <a:rPr lang="en-US" sz="3200" i="1">
                                              <a:solidFill>
                                                <a:srgbClr val="D73F09"/>
                                              </a:solidFill>
                                              <a:latin typeface="Cambria Math" panose="02040503050406030204" pitchFamily="18" charset="0"/>
                                            </a:rPr>
                                            <m:t>𝜎</m:t>
                                          </m:r>
                                        </m:fName>
                                        <m:e>
                                          <m:d>
                                            <m:dPr>
                                              <m:ctrlPr>
                                                <a:rPr lang="en-US" sz="3200" i="1">
                                                  <a:solidFill>
                                                    <a:srgbClr val="D73F09"/>
                                                  </a:solidFill>
                                                  <a:latin typeface="Cambria Math" panose="02040503050406030204" pitchFamily="18" charset="0"/>
                                                </a:rPr>
                                              </m:ctrlPr>
                                            </m:dPr>
                                            <m:e>
                                              <m:r>
                                                <a:rPr lang="en-US" sz="3200" i="1">
                                                  <a:solidFill>
                                                    <a:srgbClr val="D73F09"/>
                                                  </a:solidFill>
                                                  <a:latin typeface="Cambria Math" panose="02040503050406030204" pitchFamily="18" charset="0"/>
                                                </a:rPr>
                                                <m:t>−</m:t>
                                              </m:r>
                                              <m:sSubSup>
                                                <m:sSubSupPr>
                                                  <m:ctrlPr>
                                                    <a:rPr lang="en-US" sz="3200" i="1">
                                                      <a:solidFill>
                                                        <a:srgbClr val="D73F09"/>
                                                      </a:solidFill>
                                                      <a:latin typeface="Cambria Math" panose="02040503050406030204" pitchFamily="18" charset="0"/>
                                                    </a:rPr>
                                                  </m:ctrlPr>
                                                </m:sSubSupPr>
                                                <m:e>
                                                  <m:r>
                                                    <a:rPr lang="en-US" sz="3200" i="1">
                                                      <a:solidFill>
                                                        <a:srgbClr val="D73F09"/>
                                                      </a:solidFill>
                                                      <a:latin typeface="Cambria Math" panose="02040503050406030204" pitchFamily="18" charset="0"/>
                                                    </a:rPr>
                                                    <m:t>𝑢</m:t>
                                                  </m:r>
                                                </m:e>
                                                <m:sub>
                                                  <m:r>
                                                    <a:rPr lang="en-US" sz="3200" i="1">
                                                      <a:solidFill>
                                                        <a:srgbClr val="D73F09"/>
                                                      </a:solidFill>
                                                      <a:latin typeface="Cambria Math" panose="02040503050406030204" pitchFamily="18" charset="0"/>
                                                    </a:rPr>
                                                    <m:t>𝑖</m:t>
                                                  </m:r>
                                                </m:sub>
                                                <m:sup>
                                                  <m:r>
                                                    <a:rPr lang="en-US" sz="3200" i="1">
                                                      <a:solidFill>
                                                        <a:srgbClr val="D73F09"/>
                                                      </a:solidFill>
                                                      <a:latin typeface="Cambria Math" panose="02040503050406030204" pitchFamily="18" charset="0"/>
                                                    </a:rPr>
                                                    <m:t>𝑇</m:t>
                                                  </m:r>
                                                </m:sup>
                                              </m:sSubSup>
                                              <m:sSub>
                                                <m:sSubPr>
                                                  <m:ctrlPr>
                                                    <a:rPr lang="en-US" sz="3200" i="1">
                                                      <a:solidFill>
                                                        <a:srgbClr val="D73F09"/>
                                                      </a:solidFill>
                                                      <a:latin typeface="Cambria Math" panose="02040503050406030204" pitchFamily="18" charset="0"/>
                                                    </a:rPr>
                                                  </m:ctrlPr>
                                                </m:sSubPr>
                                                <m:e>
                                                  <m:r>
                                                    <a:rPr lang="en-US" sz="3200" i="1">
                                                      <a:solidFill>
                                                        <a:srgbClr val="D73F09"/>
                                                      </a:solidFill>
                                                      <a:latin typeface="Cambria Math" panose="02040503050406030204" pitchFamily="18" charset="0"/>
                                                    </a:rPr>
                                                    <m:t>𝑣</m:t>
                                                  </m:r>
                                                </m:e>
                                                <m:sub>
                                                  <m:r>
                                                    <a:rPr lang="en-US" sz="3200" i="1">
                                                      <a:solidFill>
                                                        <a:srgbClr val="D73F09"/>
                                                      </a:solidFill>
                                                      <a:latin typeface="Cambria Math" panose="02040503050406030204" pitchFamily="18" charset="0"/>
                                                    </a:rPr>
                                                    <m:t>𝑡</m:t>
                                                  </m:r>
                                                </m:sub>
                                              </m:sSub>
                                            </m:e>
                                          </m:d>
                                        </m:e>
                                      </m:func>
                                    </m:e>
                                  </m:nary>
                                </m:e>
                              </m:d>
                            </m:e>
                          </m:nary>
                        </m:e>
                      </m:nary>
                    </m:oMath>
                  </m:oMathPara>
                </a14:m>
                <a:endParaRPr lang="en-US" sz="3200" dirty="0"/>
              </a:p>
            </p:txBody>
          </p:sp>
        </mc:Choice>
        <mc:Fallback>
          <p:sp>
            <p:nvSpPr>
              <p:cNvPr id="10" name="TextBox 9">
                <a:extLst>
                  <a:ext uri="{FF2B5EF4-FFF2-40B4-BE49-F238E27FC236}">
                    <a16:creationId xmlns:a16="http://schemas.microsoft.com/office/drawing/2014/main" id="{2E57D692-97BD-478B-8CD9-99BC6DEC0A3F}"/>
                  </a:ext>
                </a:extLst>
              </p:cNvPr>
              <p:cNvSpPr txBox="1">
                <a:spLocks noRot="1" noChangeAspect="1" noMove="1" noResize="1" noEditPoints="1" noAdjustHandles="1" noChangeArrowheads="1" noChangeShapeType="1" noTextEdit="1"/>
              </p:cNvSpPr>
              <p:nvPr/>
            </p:nvSpPr>
            <p:spPr>
              <a:xfrm>
                <a:off x="980079" y="4628435"/>
                <a:ext cx="10449090" cy="160409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1433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657BC-3BD9-4028-88A2-D3B32A1B486B}"/>
              </a:ext>
            </a:extLst>
          </p:cNvPr>
          <p:cNvSpPr>
            <a:spLocks noGrp="1"/>
          </p:cNvSpPr>
          <p:nvPr>
            <p:ph type="title"/>
          </p:nvPr>
        </p:nvSpPr>
        <p:spPr/>
        <p:txBody>
          <a:bodyPr/>
          <a:lstStyle/>
          <a:p>
            <a:r>
              <a:rPr lang="en-US" dirty="0"/>
              <a:t>Word2Vec with Negative Sampling</a:t>
            </a:r>
          </a:p>
        </p:txBody>
      </p:sp>
      <p:sp>
        <p:nvSpPr>
          <p:cNvPr id="3" name="Slide Number Placeholder 2">
            <a:extLst>
              <a:ext uri="{FF2B5EF4-FFF2-40B4-BE49-F238E27FC236}">
                <a16:creationId xmlns:a16="http://schemas.microsoft.com/office/drawing/2014/main" id="{C31D497F-D9D8-4D71-A1F8-9FB0EE95EF41}"/>
              </a:ext>
            </a:extLst>
          </p:cNvPr>
          <p:cNvSpPr>
            <a:spLocks noGrp="1"/>
          </p:cNvSpPr>
          <p:nvPr>
            <p:ph type="sldNum" sz="quarter" idx="4"/>
          </p:nvPr>
        </p:nvSpPr>
        <p:spPr/>
        <p:txBody>
          <a:bodyPr/>
          <a:lstStyle/>
          <a:p>
            <a:fld id="{02C8B7B2-9496-47E5-990F-169BD0B1DE6A}" type="slidenum">
              <a:rPr lang="en-US" smtClean="0"/>
              <a:t>22</a:t>
            </a:fld>
            <a:endParaRPr lang="en-US"/>
          </a:p>
        </p:txBody>
      </p:sp>
      <p:grpSp>
        <p:nvGrpSpPr>
          <p:cNvPr id="5" name="Group 4">
            <a:extLst>
              <a:ext uri="{FF2B5EF4-FFF2-40B4-BE49-F238E27FC236}">
                <a16:creationId xmlns:a16="http://schemas.microsoft.com/office/drawing/2014/main" id="{A8BC3128-F661-47BB-B1D9-9ADECEA64366}"/>
              </a:ext>
            </a:extLst>
          </p:cNvPr>
          <p:cNvGrpSpPr/>
          <p:nvPr/>
        </p:nvGrpSpPr>
        <p:grpSpPr>
          <a:xfrm>
            <a:off x="135978" y="3162236"/>
            <a:ext cx="5593055" cy="2348981"/>
            <a:chOff x="1758860" y="3752561"/>
            <a:chExt cx="5593055" cy="2348981"/>
          </a:xfrm>
        </p:grpSpPr>
        <p:sp>
          <p:nvSpPr>
            <p:cNvPr id="11" name="Rectangle: Rounded Corners 10">
              <a:extLst>
                <a:ext uri="{FF2B5EF4-FFF2-40B4-BE49-F238E27FC236}">
                  <a16:creationId xmlns:a16="http://schemas.microsoft.com/office/drawing/2014/main" id="{5B6C3130-9993-44B2-9254-B897A09D8474}"/>
                </a:ext>
              </a:extLst>
            </p:cNvPr>
            <p:cNvSpPr/>
            <p:nvPr/>
          </p:nvSpPr>
          <p:spPr>
            <a:xfrm>
              <a:off x="2065179" y="3752561"/>
              <a:ext cx="5248257" cy="2348981"/>
            </a:xfrm>
            <a:prstGeom prst="roundRect">
              <a:avLst>
                <a:gd name="adj" fmla="val 639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00C3130-3179-4CB1-9E75-FC7167D4C4C8}"/>
                    </a:ext>
                  </a:extLst>
                </p:cNvPr>
                <p:cNvSpPr txBox="1"/>
                <p:nvPr/>
              </p:nvSpPr>
              <p:spPr>
                <a:xfrm>
                  <a:off x="1758860" y="4531035"/>
                  <a:ext cx="3120044" cy="7923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panose="02040503050406030204" pitchFamily="18" charset="0"/>
                          </a:rPr>
                          <m:t>𝝈</m:t>
                        </m:r>
                        <m:d>
                          <m:dPr>
                            <m:ctrlPr>
                              <a:rPr lang="en-US" sz="2400" b="1" i="1" smtClean="0">
                                <a:solidFill>
                                  <a:schemeClr val="tx1"/>
                                </a:solidFill>
                                <a:latin typeface="Cambria Math" panose="02040503050406030204" pitchFamily="18" charset="0"/>
                              </a:rPr>
                            </m:ctrlPr>
                          </m:dPr>
                          <m:e>
                            <m:r>
                              <a:rPr lang="en-US" sz="2400" b="1" i="1" smtClean="0">
                                <a:solidFill>
                                  <a:schemeClr val="tx1"/>
                                </a:solidFill>
                                <a:latin typeface="Cambria Math" panose="02040503050406030204" pitchFamily="18" charset="0"/>
                              </a:rPr>
                              <m:t>𝒙</m:t>
                            </m:r>
                          </m:e>
                        </m:d>
                        <m:r>
                          <a:rPr lang="en-US" sz="2400" b="1" i="1" smtClean="0">
                            <a:solidFill>
                              <a:schemeClr val="tx1"/>
                            </a:solidFill>
                            <a:latin typeface="Cambria Math" panose="02040503050406030204" pitchFamily="18" charset="0"/>
                          </a:rPr>
                          <m:t>=</m:t>
                        </m:r>
                        <m:f>
                          <m:fPr>
                            <m:ctrlPr>
                              <a:rPr lang="en-US" sz="2400" b="1" i="1" smtClean="0">
                                <a:solidFill>
                                  <a:schemeClr val="tx1"/>
                                </a:solidFill>
                                <a:latin typeface="Cambria Math" panose="02040503050406030204" pitchFamily="18" charset="0"/>
                              </a:rPr>
                            </m:ctrlPr>
                          </m:fPr>
                          <m:num>
                            <m:r>
                              <a:rPr lang="en-US" sz="2400" b="1" i="1" smtClean="0">
                                <a:solidFill>
                                  <a:schemeClr val="tx1"/>
                                </a:solidFill>
                                <a:latin typeface="Cambria Math" panose="02040503050406030204" pitchFamily="18" charset="0"/>
                              </a:rPr>
                              <m:t>𝟏</m:t>
                            </m:r>
                          </m:num>
                          <m:den>
                            <m:r>
                              <a:rPr lang="en-US" sz="2400" b="1" i="1" smtClean="0">
                                <a:solidFill>
                                  <a:schemeClr val="tx1"/>
                                </a:solidFill>
                                <a:latin typeface="Cambria Math" panose="02040503050406030204" pitchFamily="18" charset="0"/>
                              </a:rPr>
                              <m:t>𝟏</m:t>
                            </m:r>
                            <m:r>
                              <a:rPr lang="en-US" sz="2400" b="1" i="1" smtClean="0">
                                <a:solidFill>
                                  <a:schemeClr val="tx1"/>
                                </a:solidFill>
                                <a:latin typeface="Cambria Math" panose="02040503050406030204" pitchFamily="18" charset="0"/>
                              </a:rPr>
                              <m:t>+</m:t>
                            </m:r>
                            <m:sSup>
                              <m:sSupPr>
                                <m:ctrlPr>
                                  <a:rPr lang="en-US" sz="2400" b="1" i="1" smtClean="0">
                                    <a:solidFill>
                                      <a:schemeClr val="tx1"/>
                                    </a:solidFill>
                                    <a:latin typeface="Cambria Math" panose="02040503050406030204" pitchFamily="18" charset="0"/>
                                  </a:rPr>
                                </m:ctrlPr>
                              </m:sSupPr>
                              <m:e>
                                <m:r>
                                  <a:rPr lang="en-US" sz="2400" b="1" i="1" smtClean="0">
                                    <a:solidFill>
                                      <a:schemeClr val="tx1"/>
                                    </a:solidFill>
                                    <a:latin typeface="Cambria Math" panose="02040503050406030204" pitchFamily="18" charset="0"/>
                                  </a:rPr>
                                  <m:t>𝒆</m:t>
                                </m:r>
                              </m:e>
                              <m:sup>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𝒙</m:t>
                                </m:r>
                              </m:sup>
                            </m:sSup>
                          </m:den>
                        </m:f>
                      </m:oMath>
                    </m:oMathPara>
                  </a14:m>
                  <a:endParaRPr lang="en-US" sz="2400" b="1" dirty="0">
                    <a:solidFill>
                      <a:schemeClr val="tx1"/>
                    </a:solidFill>
                  </a:endParaRPr>
                </a:p>
              </p:txBody>
            </p:sp>
          </mc:Choice>
          <mc:Fallback xmlns="">
            <p:sp>
              <p:nvSpPr>
                <p:cNvPr id="10" name="TextBox 9">
                  <a:extLst>
                    <a:ext uri="{FF2B5EF4-FFF2-40B4-BE49-F238E27FC236}">
                      <a16:creationId xmlns:a16="http://schemas.microsoft.com/office/drawing/2014/main" id="{900C3130-3179-4CB1-9E75-FC7167D4C4C8}"/>
                    </a:ext>
                  </a:extLst>
                </p:cNvPr>
                <p:cNvSpPr txBox="1">
                  <a:spLocks noRot="1" noChangeAspect="1" noMove="1" noResize="1" noEditPoints="1" noAdjustHandles="1" noChangeArrowheads="1" noChangeShapeType="1" noTextEdit="1"/>
                </p:cNvSpPr>
                <p:nvPr/>
              </p:nvSpPr>
              <p:spPr>
                <a:xfrm>
                  <a:off x="1758860" y="4531035"/>
                  <a:ext cx="3120044" cy="792396"/>
                </a:xfrm>
                <a:prstGeom prst="rect">
                  <a:avLst/>
                </a:prstGeom>
                <a:blipFill>
                  <a:blip r:embed="rId2"/>
                  <a:stretch>
                    <a:fillRect/>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AD404985-F356-464F-B970-C6C4C35530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3935" y="4082723"/>
              <a:ext cx="2887980" cy="192532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43F4C6A-C708-48EF-9CD4-921D3CB8CA16}"/>
                </a:ext>
              </a:extLst>
            </p:cNvPr>
            <p:cNvSpPr txBox="1"/>
            <p:nvPr/>
          </p:nvSpPr>
          <p:spPr>
            <a:xfrm>
              <a:off x="2065179" y="3800763"/>
              <a:ext cx="3706713" cy="400110"/>
            </a:xfrm>
            <a:prstGeom prst="rect">
              <a:avLst/>
            </a:prstGeom>
            <a:noFill/>
          </p:spPr>
          <p:txBody>
            <a:bodyPr wrap="square">
              <a:spAutoFit/>
            </a:bodyPr>
            <a:lstStyle/>
            <a:p>
              <a:r>
                <a:rPr lang="en-US" sz="2000" dirty="0">
                  <a:latin typeface="Avenir Next LT Pro" panose="020B0504020202020204" pitchFamily="34" charset="0"/>
                </a:rPr>
                <a:t>Recall Logistic Function</a:t>
              </a:r>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A47C141-AFE2-427A-AC0E-30F91F447A35}"/>
                  </a:ext>
                </a:extLst>
              </p:cNvPr>
              <p:cNvSpPr txBox="1"/>
              <p:nvPr/>
            </p:nvSpPr>
            <p:spPr>
              <a:xfrm>
                <a:off x="6538359" y="2834665"/>
                <a:ext cx="5248257" cy="461665"/>
              </a:xfrm>
              <a:prstGeom prst="rect">
                <a:avLst/>
              </a:prstGeom>
              <a:noFill/>
            </p:spPr>
            <p:txBody>
              <a:bodyPr wrap="square">
                <a:spAutoFit/>
              </a:bodyPr>
              <a:lstStyle/>
              <a:p>
                <a:r>
                  <a:rPr lang="en-US" sz="2400" b="0" dirty="0"/>
                  <a:t>     </a:t>
                </a:r>
                <a14:m>
                  <m:oMath xmlns:m="http://schemas.openxmlformats.org/officeDocument/2006/math">
                    <m:r>
                      <a:rPr lang="en-US" sz="2400" b="0" i="1" smtClean="0">
                        <a:latin typeface="Cambria Math" panose="02040503050406030204" pitchFamily="18" charset="0"/>
                      </a:rPr>
                      <m:t>𝐽</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𝜃</m:t>
                        </m:r>
                      </m:e>
                    </m:d>
                  </m:oMath>
                </a14:m>
                <a:r>
                  <a:rPr lang="en-US" sz="2400" dirty="0">
                    <a:latin typeface="Avenir Next LT Pro" panose="020B0504020202020204" pitchFamily="34" charset="0"/>
                  </a:rPr>
                  <a:t> implies: </a:t>
                </a:r>
              </a:p>
            </p:txBody>
          </p:sp>
        </mc:Choice>
        <mc:Fallback xmlns="">
          <p:sp>
            <p:nvSpPr>
              <p:cNvPr id="16" name="TextBox 15">
                <a:extLst>
                  <a:ext uri="{FF2B5EF4-FFF2-40B4-BE49-F238E27FC236}">
                    <a16:creationId xmlns:a16="http://schemas.microsoft.com/office/drawing/2014/main" id="{1A47C141-AFE2-427A-AC0E-30F91F447A35}"/>
                  </a:ext>
                </a:extLst>
              </p:cNvPr>
              <p:cNvSpPr txBox="1">
                <a:spLocks noRot="1" noChangeAspect="1" noMove="1" noResize="1" noEditPoints="1" noAdjustHandles="1" noChangeArrowheads="1" noChangeShapeType="1" noTextEdit="1"/>
              </p:cNvSpPr>
              <p:nvPr/>
            </p:nvSpPr>
            <p:spPr>
              <a:xfrm>
                <a:off x="6538359" y="2834665"/>
                <a:ext cx="5248257" cy="461665"/>
              </a:xfrm>
              <a:prstGeom prst="rect">
                <a:avLst/>
              </a:prstGeom>
              <a:blipFill>
                <a:blip r:embed="rId4"/>
                <a:stretch>
                  <a:fillRect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382C545-790F-4DB1-8A50-E3BFD0A8FE5E}"/>
                  </a:ext>
                </a:extLst>
              </p:cNvPr>
              <p:cNvSpPr txBox="1"/>
              <p:nvPr/>
            </p:nvSpPr>
            <p:spPr>
              <a:xfrm>
                <a:off x="6096000" y="3518746"/>
                <a:ext cx="6138948" cy="10366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smtClean="0">
                          <a:solidFill>
                            <a:schemeClr val="tx1"/>
                          </a:solidFill>
                          <a:latin typeface="Cambria Math" panose="02040503050406030204" pitchFamily="18" charset="0"/>
                        </a:rPr>
                        <m:t>log</m:t>
                      </m:r>
                      <m:r>
                        <a:rPr lang="en-US" sz="2400" i="1">
                          <a:solidFill>
                            <a:schemeClr val="tx1"/>
                          </a:solidFill>
                          <a:latin typeface="Cambria Math" panose="02040503050406030204" pitchFamily="18" charset="0"/>
                        </a:rPr>
                        <m:t>𝜎</m:t>
                      </m:r>
                      <m:d>
                        <m:dPr>
                          <m:ctrlPr>
                            <a:rPr lang="en-US" sz="2400" i="1">
                              <a:solidFill>
                                <a:schemeClr val="tx1"/>
                              </a:solidFill>
                              <a:latin typeface="Cambria Math" panose="02040503050406030204" pitchFamily="18" charset="0"/>
                            </a:rPr>
                          </m:ctrlPr>
                        </m:dPr>
                        <m:e>
                          <m:sSubSup>
                            <m:sSubSupPr>
                              <m:ctrlPr>
                                <a:rPr lang="en-US" sz="2400" i="1">
                                  <a:solidFill>
                                    <a:schemeClr val="tx1"/>
                                  </a:solidFill>
                                  <a:latin typeface="Cambria Math" panose="02040503050406030204" pitchFamily="18" charset="0"/>
                                </a:rPr>
                              </m:ctrlPr>
                            </m:sSubSupPr>
                            <m:e>
                              <m:r>
                                <a:rPr lang="en-US" sz="2400" i="1">
                                  <a:solidFill>
                                    <a:schemeClr val="tx1"/>
                                  </a:solidFill>
                                  <a:latin typeface="Cambria Math" panose="02040503050406030204" pitchFamily="18" charset="0"/>
                                </a:rPr>
                                <m:t>𝑢</m:t>
                              </m:r>
                            </m:e>
                            <m:sub>
                              <m:r>
                                <a:rPr lang="en-US" sz="2400" i="1">
                                  <a:solidFill>
                                    <a:schemeClr val="tx1"/>
                                  </a:solidFill>
                                  <a:latin typeface="Cambria Math" panose="02040503050406030204" pitchFamily="18" charset="0"/>
                                </a:rPr>
                                <m:t>𝑗</m:t>
                              </m:r>
                            </m:sub>
                            <m:sup>
                              <m:r>
                                <a:rPr lang="en-US" sz="2400" i="1">
                                  <a:solidFill>
                                    <a:schemeClr val="tx1"/>
                                  </a:solidFill>
                                  <a:latin typeface="Cambria Math" panose="02040503050406030204" pitchFamily="18" charset="0"/>
                                </a:rPr>
                                <m:t>𝑇</m:t>
                              </m:r>
                            </m:sup>
                          </m:sSubSup>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𝑣</m:t>
                              </m:r>
                            </m:e>
                            <m:sub>
                              <m:r>
                                <a:rPr lang="en-US" sz="2400" i="1">
                                  <a:solidFill>
                                    <a:schemeClr val="tx1"/>
                                  </a:solidFill>
                                  <a:latin typeface="Cambria Math" panose="02040503050406030204" pitchFamily="18" charset="0"/>
                                </a:rPr>
                                <m:t>𝑡</m:t>
                              </m:r>
                            </m:sub>
                          </m:sSub>
                        </m:e>
                      </m:d>
                      <m:r>
                        <a:rPr lang="en-US" sz="2400" i="1">
                          <a:solidFill>
                            <a:schemeClr val="tx1"/>
                          </a:solidFill>
                          <a:latin typeface="Cambria Math" panose="02040503050406030204" pitchFamily="18" charset="0"/>
                        </a:rPr>
                        <m:t>+</m:t>
                      </m:r>
                      <m:nary>
                        <m:naryPr>
                          <m:chr m:val="∑"/>
                          <m:supHide m:val="on"/>
                          <m:ctrlPr>
                            <a:rPr lang="en-US" sz="2400" i="1">
                              <a:solidFill>
                                <a:schemeClr val="tx1"/>
                              </a:solidFill>
                              <a:latin typeface="Cambria Math" panose="02040503050406030204" pitchFamily="18" charset="0"/>
                            </a:rPr>
                          </m:ctrlPr>
                        </m:naryPr>
                        <m:sub>
                          <m:r>
                            <a:rPr lang="en-US" sz="2400" b="0" i="1" smtClean="0">
                              <a:solidFill>
                                <a:schemeClr val="tx1"/>
                              </a:solidFill>
                              <a:latin typeface="Cambria Math" panose="02040503050406030204" pitchFamily="18" charset="0"/>
                            </a:rPr>
                            <m:t>𝑖</m:t>
                          </m:r>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𝑃</m:t>
                          </m:r>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𝑤</m:t>
                          </m:r>
                          <m:r>
                            <a:rPr lang="en-US" sz="2400" i="1">
                              <a:solidFill>
                                <a:schemeClr val="tx1"/>
                              </a:solidFill>
                              <a:latin typeface="Cambria Math" panose="02040503050406030204" pitchFamily="18" charset="0"/>
                            </a:rPr>
                            <m:t>)</m:t>
                          </m:r>
                        </m:sub>
                        <m:sup/>
                        <m:e>
                          <m:func>
                            <m:funcPr>
                              <m:ctrlPr>
                                <a:rPr lang="en-US" sz="2400" i="1">
                                  <a:solidFill>
                                    <a:schemeClr val="tx1"/>
                                  </a:solidFill>
                                  <a:latin typeface="Cambria Math" panose="02040503050406030204" pitchFamily="18" charset="0"/>
                                </a:rPr>
                              </m:ctrlPr>
                            </m:funcPr>
                            <m:fName>
                              <m:r>
                                <m:rPr>
                                  <m:sty m:val="p"/>
                                </m:rPr>
                                <a:rPr lang="en-US" sz="2400">
                                  <a:solidFill>
                                    <a:schemeClr val="tx1"/>
                                  </a:solidFill>
                                  <a:latin typeface="Cambria Math" panose="02040503050406030204" pitchFamily="18" charset="0"/>
                                </a:rPr>
                                <m:t>log</m:t>
                              </m:r>
                              <m:r>
                                <a:rPr lang="en-US" sz="2400" i="1">
                                  <a:solidFill>
                                    <a:schemeClr val="tx1"/>
                                  </a:solidFill>
                                  <a:latin typeface="Cambria Math" panose="02040503050406030204" pitchFamily="18" charset="0"/>
                                </a:rPr>
                                <m:t>𝜎</m:t>
                              </m:r>
                            </m:fName>
                            <m:e>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m:t>
                                  </m:r>
                                  <m:sSubSup>
                                    <m:sSubSupPr>
                                      <m:ctrlPr>
                                        <a:rPr lang="en-US" sz="2400" i="1">
                                          <a:solidFill>
                                            <a:schemeClr val="tx1"/>
                                          </a:solidFill>
                                          <a:latin typeface="Cambria Math" panose="02040503050406030204" pitchFamily="18" charset="0"/>
                                        </a:rPr>
                                      </m:ctrlPr>
                                    </m:sSubSupPr>
                                    <m:e>
                                      <m:r>
                                        <a:rPr lang="en-US" sz="2400" i="1">
                                          <a:solidFill>
                                            <a:schemeClr val="tx1"/>
                                          </a:solidFill>
                                          <a:latin typeface="Cambria Math" panose="02040503050406030204" pitchFamily="18" charset="0"/>
                                        </a:rPr>
                                        <m:t>𝑢</m:t>
                                      </m:r>
                                    </m:e>
                                    <m:sub>
                                      <m:r>
                                        <a:rPr lang="en-US" sz="2400" i="1">
                                          <a:solidFill>
                                            <a:schemeClr val="tx1"/>
                                          </a:solidFill>
                                          <a:latin typeface="Cambria Math" panose="02040503050406030204" pitchFamily="18" charset="0"/>
                                        </a:rPr>
                                        <m:t>𝑖</m:t>
                                      </m:r>
                                    </m:sub>
                                    <m:sup>
                                      <m:r>
                                        <a:rPr lang="en-US" sz="2400" i="1">
                                          <a:solidFill>
                                            <a:schemeClr val="tx1"/>
                                          </a:solidFill>
                                          <a:latin typeface="Cambria Math" panose="02040503050406030204" pitchFamily="18" charset="0"/>
                                        </a:rPr>
                                        <m:t>𝑇</m:t>
                                      </m:r>
                                    </m:sup>
                                  </m:sSubSup>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𝑣</m:t>
                                      </m:r>
                                    </m:e>
                                    <m:sub>
                                      <m:r>
                                        <a:rPr lang="en-US" sz="2400" i="1">
                                          <a:solidFill>
                                            <a:schemeClr val="tx1"/>
                                          </a:solidFill>
                                          <a:latin typeface="Cambria Math" panose="02040503050406030204" pitchFamily="18" charset="0"/>
                                        </a:rPr>
                                        <m:t>𝑡</m:t>
                                      </m:r>
                                    </m:sub>
                                  </m:sSub>
                                </m:e>
                              </m:d>
                            </m:e>
                          </m:func>
                        </m:e>
                      </m:nary>
                    </m:oMath>
                  </m:oMathPara>
                </a14:m>
                <a:endParaRPr lang="en-US" sz="2400" dirty="0">
                  <a:solidFill>
                    <a:schemeClr val="tx1"/>
                  </a:solidFill>
                </a:endParaRPr>
              </a:p>
            </p:txBody>
          </p:sp>
        </mc:Choice>
        <mc:Fallback xmlns="">
          <p:sp>
            <p:nvSpPr>
              <p:cNvPr id="20" name="TextBox 19">
                <a:extLst>
                  <a:ext uri="{FF2B5EF4-FFF2-40B4-BE49-F238E27FC236}">
                    <a16:creationId xmlns:a16="http://schemas.microsoft.com/office/drawing/2014/main" id="{5382C545-790F-4DB1-8A50-E3BFD0A8FE5E}"/>
                  </a:ext>
                </a:extLst>
              </p:cNvPr>
              <p:cNvSpPr txBox="1">
                <a:spLocks noRot="1" noChangeAspect="1" noMove="1" noResize="1" noEditPoints="1" noAdjustHandles="1" noChangeArrowheads="1" noChangeShapeType="1" noTextEdit="1"/>
              </p:cNvSpPr>
              <p:nvPr/>
            </p:nvSpPr>
            <p:spPr>
              <a:xfrm>
                <a:off x="6096000" y="3518746"/>
                <a:ext cx="6138948" cy="103663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42E280D-A579-4275-9D22-2BEC63BBED9E}"/>
                  </a:ext>
                </a:extLst>
              </p:cNvPr>
              <p:cNvSpPr txBox="1"/>
              <p:nvPr/>
            </p:nvSpPr>
            <p:spPr>
              <a:xfrm>
                <a:off x="7494505" y="4733106"/>
                <a:ext cx="3653444" cy="530145"/>
              </a:xfrm>
              <a:prstGeom prst="rect">
                <a:avLst/>
              </a:prstGeom>
              <a:noFill/>
            </p:spPr>
            <p:txBody>
              <a:bodyPr wrap="square">
                <a:spAutoFit/>
              </a:bodyPr>
              <a:lstStyle/>
              <a:p>
                <a14:m>
                  <m:oMath xmlns:m="http://schemas.openxmlformats.org/officeDocument/2006/math">
                    <m:r>
                      <m:rPr>
                        <m:sty m:val="p"/>
                      </m:rPr>
                      <a:rPr lang="en-US" sz="2400" smtClean="0">
                        <a:solidFill>
                          <a:sysClr val="windowText" lastClr="000000"/>
                        </a:solidFill>
                        <a:latin typeface="Cambria Math" panose="02040503050406030204" pitchFamily="18" charset="0"/>
                      </a:rPr>
                      <m:t>log</m:t>
                    </m:r>
                    <m:r>
                      <a:rPr lang="en-US" sz="2400" i="1">
                        <a:solidFill>
                          <a:sysClr val="windowText" lastClr="000000"/>
                        </a:solidFill>
                        <a:latin typeface="Cambria Math" panose="02040503050406030204" pitchFamily="18" charset="0"/>
                      </a:rPr>
                      <m:t>𝜎</m:t>
                    </m:r>
                    <m:d>
                      <m:dPr>
                        <m:ctrlPr>
                          <a:rPr lang="en-US" sz="2400" i="1">
                            <a:solidFill>
                              <a:sysClr val="windowText" lastClr="000000"/>
                            </a:solidFill>
                            <a:latin typeface="Cambria Math" panose="02040503050406030204" pitchFamily="18" charset="0"/>
                          </a:rPr>
                        </m:ctrlPr>
                      </m:dPr>
                      <m:e>
                        <m:sSubSup>
                          <m:sSubSupPr>
                            <m:ctrlPr>
                              <a:rPr lang="en-US" sz="2400" i="1">
                                <a:solidFill>
                                  <a:sysClr val="windowText" lastClr="000000"/>
                                </a:solidFill>
                                <a:latin typeface="Cambria Math" panose="02040503050406030204" pitchFamily="18" charset="0"/>
                              </a:rPr>
                            </m:ctrlPr>
                          </m:sSubSupPr>
                          <m:e>
                            <m:r>
                              <a:rPr lang="en-US" sz="2400" i="1">
                                <a:solidFill>
                                  <a:sysClr val="windowText" lastClr="000000"/>
                                </a:solidFill>
                                <a:latin typeface="Cambria Math" panose="02040503050406030204" pitchFamily="18" charset="0"/>
                              </a:rPr>
                              <m:t>𝑢</m:t>
                            </m:r>
                          </m:e>
                          <m:sub>
                            <m:r>
                              <a:rPr lang="en-US" sz="2400" i="1">
                                <a:solidFill>
                                  <a:sysClr val="windowText" lastClr="000000"/>
                                </a:solidFill>
                                <a:latin typeface="Cambria Math" panose="02040503050406030204" pitchFamily="18" charset="0"/>
                              </a:rPr>
                              <m:t>𝑗</m:t>
                            </m:r>
                          </m:sub>
                          <m:sup>
                            <m:r>
                              <a:rPr lang="en-US" sz="2400" i="1">
                                <a:solidFill>
                                  <a:sysClr val="windowText" lastClr="000000"/>
                                </a:solidFill>
                                <a:latin typeface="Cambria Math" panose="02040503050406030204" pitchFamily="18" charset="0"/>
                              </a:rPr>
                              <m:t>𝑇</m:t>
                            </m:r>
                          </m:sup>
                        </m:sSubSup>
                        <m:sSub>
                          <m:sSubPr>
                            <m:ctrlPr>
                              <a:rPr lang="en-US" sz="2400" i="1">
                                <a:solidFill>
                                  <a:sysClr val="windowText" lastClr="000000"/>
                                </a:solidFill>
                                <a:latin typeface="Cambria Math" panose="02040503050406030204" pitchFamily="18" charset="0"/>
                              </a:rPr>
                            </m:ctrlPr>
                          </m:sSubPr>
                          <m:e>
                            <m:r>
                              <a:rPr lang="en-US" sz="2400" i="1">
                                <a:solidFill>
                                  <a:sysClr val="windowText" lastClr="000000"/>
                                </a:solidFill>
                                <a:latin typeface="Cambria Math" panose="02040503050406030204" pitchFamily="18" charset="0"/>
                              </a:rPr>
                              <m:t>𝑣</m:t>
                            </m:r>
                          </m:e>
                          <m:sub>
                            <m:r>
                              <a:rPr lang="en-US" sz="2400" i="1">
                                <a:solidFill>
                                  <a:sysClr val="windowText" lastClr="000000"/>
                                </a:solidFill>
                                <a:latin typeface="Cambria Math" panose="02040503050406030204" pitchFamily="18" charset="0"/>
                              </a:rPr>
                              <m:t>𝑡</m:t>
                            </m:r>
                          </m:sub>
                        </m:sSub>
                      </m:e>
                    </m:d>
                    <m:r>
                      <a:rPr lang="en-US" sz="2400" b="0" i="1" smtClean="0">
                        <a:solidFill>
                          <a:sysClr val="windowText" lastClr="000000"/>
                        </a:solidFill>
                        <a:latin typeface="Cambria Math" panose="02040503050406030204" pitchFamily="18" charset="0"/>
                      </a:rPr>
                      <m:t>    →        </m:t>
                    </m:r>
                    <m:sSubSup>
                      <m:sSubSupPr>
                        <m:ctrlPr>
                          <a:rPr lang="en-US" sz="2400" b="0" i="1" smtClean="0">
                            <a:solidFill>
                              <a:sysClr val="windowText" lastClr="000000"/>
                            </a:solidFill>
                            <a:latin typeface="Cambria Math" panose="02040503050406030204" pitchFamily="18" charset="0"/>
                          </a:rPr>
                        </m:ctrlPr>
                      </m:sSubSupPr>
                      <m:e>
                        <m:r>
                          <a:rPr lang="en-US" sz="2400" b="0" i="1" smtClean="0">
                            <a:solidFill>
                              <a:sysClr val="windowText" lastClr="000000"/>
                            </a:solidFill>
                            <a:latin typeface="Cambria Math" panose="02040503050406030204" pitchFamily="18" charset="0"/>
                          </a:rPr>
                          <m:t>𝑢</m:t>
                        </m:r>
                      </m:e>
                      <m:sub>
                        <m:r>
                          <a:rPr lang="en-US" sz="2400" b="0" i="1" smtClean="0">
                            <a:solidFill>
                              <a:sysClr val="windowText" lastClr="000000"/>
                            </a:solidFill>
                            <a:latin typeface="Cambria Math" panose="02040503050406030204" pitchFamily="18" charset="0"/>
                          </a:rPr>
                          <m:t>𝑗</m:t>
                        </m:r>
                      </m:sub>
                      <m:sup>
                        <m:r>
                          <a:rPr lang="en-US" sz="2400" b="0" i="1" smtClean="0">
                            <a:solidFill>
                              <a:sysClr val="windowText" lastClr="000000"/>
                            </a:solidFill>
                            <a:latin typeface="Cambria Math" panose="02040503050406030204" pitchFamily="18" charset="0"/>
                          </a:rPr>
                          <m:t>𝑇</m:t>
                        </m:r>
                      </m:sup>
                    </m:sSubSup>
                    <m:sSub>
                      <m:sSubPr>
                        <m:ctrlPr>
                          <a:rPr lang="en-US" sz="2400" b="0" i="1" smtClean="0">
                            <a:solidFill>
                              <a:sysClr val="windowText" lastClr="000000"/>
                            </a:solidFill>
                            <a:latin typeface="Cambria Math" panose="02040503050406030204" pitchFamily="18" charset="0"/>
                          </a:rPr>
                        </m:ctrlPr>
                      </m:sSubPr>
                      <m:e>
                        <m:r>
                          <a:rPr lang="en-US" sz="2400" b="0" i="1" smtClean="0">
                            <a:solidFill>
                              <a:sysClr val="windowText" lastClr="000000"/>
                            </a:solidFill>
                            <a:latin typeface="Cambria Math" panose="02040503050406030204" pitchFamily="18" charset="0"/>
                          </a:rPr>
                          <m:t>𝑣</m:t>
                        </m:r>
                      </m:e>
                      <m:sub>
                        <m:r>
                          <a:rPr lang="en-US" sz="2400" b="0" i="1" smtClean="0">
                            <a:solidFill>
                              <a:sysClr val="windowText" lastClr="000000"/>
                            </a:solidFill>
                            <a:latin typeface="Cambria Math" panose="02040503050406030204" pitchFamily="18" charset="0"/>
                          </a:rPr>
                          <m:t>𝑡</m:t>
                        </m:r>
                      </m:sub>
                    </m:sSub>
                  </m:oMath>
                </a14:m>
                <a:r>
                  <a:rPr lang="en-US" sz="2400" dirty="0">
                    <a:solidFill>
                      <a:sysClr val="windowText" lastClr="000000"/>
                    </a:solidFill>
                  </a:rPr>
                  <a:t> </a:t>
                </a:r>
              </a:p>
            </p:txBody>
          </p:sp>
        </mc:Choice>
        <mc:Fallback xmlns="">
          <p:sp>
            <p:nvSpPr>
              <p:cNvPr id="23" name="TextBox 22">
                <a:extLst>
                  <a:ext uri="{FF2B5EF4-FFF2-40B4-BE49-F238E27FC236}">
                    <a16:creationId xmlns:a16="http://schemas.microsoft.com/office/drawing/2014/main" id="{742E280D-A579-4275-9D22-2BEC63BBED9E}"/>
                  </a:ext>
                </a:extLst>
              </p:cNvPr>
              <p:cNvSpPr txBox="1">
                <a:spLocks noRot="1" noChangeAspect="1" noMove="1" noResize="1" noEditPoints="1" noAdjustHandles="1" noChangeArrowheads="1" noChangeShapeType="1" noTextEdit="1"/>
              </p:cNvSpPr>
              <p:nvPr/>
            </p:nvSpPr>
            <p:spPr>
              <a:xfrm>
                <a:off x="7494505" y="4733106"/>
                <a:ext cx="3653444" cy="53014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5A6EC76-0DD4-4FB3-8C1E-16BB5CD57769}"/>
                  </a:ext>
                </a:extLst>
              </p:cNvPr>
              <p:cNvSpPr txBox="1"/>
              <p:nvPr/>
            </p:nvSpPr>
            <p:spPr>
              <a:xfrm>
                <a:off x="7494505" y="5485667"/>
                <a:ext cx="3653444" cy="509178"/>
              </a:xfrm>
              <a:prstGeom prst="rect">
                <a:avLst/>
              </a:prstGeom>
              <a:noFill/>
            </p:spPr>
            <p:txBody>
              <a:bodyPr wrap="square">
                <a:spAutoFit/>
              </a:bodyPr>
              <a:lstStyle/>
              <a:p>
                <a14:m>
                  <m:oMath xmlns:m="http://schemas.openxmlformats.org/officeDocument/2006/math">
                    <m:r>
                      <m:rPr>
                        <m:sty m:val="p"/>
                      </m:rPr>
                      <a:rPr lang="en-US" sz="2400" smtClean="0">
                        <a:solidFill>
                          <a:sysClr val="windowText" lastClr="000000"/>
                        </a:solidFill>
                        <a:latin typeface="Cambria Math" panose="02040503050406030204" pitchFamily="18" charset="0"/>
                      </a:rPr>
                      <m:t>log</m:t>
                    </m:r>
                    <m:r>
                      <a:rPr lang="en-US" sz="2400" i="1">
                        <a:solidFill>
                          <a:sysClr val="windowText" lastClr="000000"/>
                        </a:solidFill>
                        <a:latin typeface="Cambria Math" panose="02040503050406030204" pitchFamily="18" charset="0"/>
                      </a:rPr>
                      <m:t>𝜎</m:t>
                    </m:r>
                    <m:d>
                      <m:dPr>
                        <m:ctrlPr>
                          <a:rPr lang="en-US" sz="2400" i="1">
                            <a:solidFill>
                              <a:sysClr val="windowText" lastClr="000000"/>
                            </a:solidFill>
                            <a:latin typeface="Cambria Math" panose="02040503050406030204" pitchFamily="18" charset="0"/>
                          </a:rPr>
                        </m:ctrlPr>
                      </m:dPr>
                      <m:e>
                        <m:r>
                          <a:rPr lang="en-US" sz="2400" b="0" i="1" smtClean="0">
                            <a:solidFill>
                              <a:sysClr val="windowText" lastClr="000000"/>
                            </a:solidFill>
                            <a:latin typeface="Cambria Math" panose="02040503050406030204" pitchFamily="18" charset="0"/>
                          </a:rPr>
                          <m:t>−</m:t>
                        </m:r>
                        <m:sSubSup>
                          <m:sSubSupPr>
                            <m:ctrlPr>
                              <a:rPr lang="en-US" sz="2400" i="1">
                                <a:solidFill>
                                  <a:sysClr val="windowText" lastClr="000000"/>
                                </a:solidFill>
                                <a:latin typeface="Cambria Math" panose="02040503050406030204" pitchFamily="18" charset="0"/>
                              </a:rPr>
                            </m:ctrlPr>
                          </m:sSubSupPr>
                          <m:e>
                            <m:r>
                              <a:rPr lang="en-US" sz="2400" i="1">
                                <a:solidFill>
                                  <a:sysClr val="windowText" lastClr="000000"/>
                                </a:solidFill>
                                <a:latin typeface="Cambria Math" panose="02040503050406030204" pitchFamily="18" charset="0"/>
                              </a:rPr>
                              <m:t>𝑢</m:t>
                            </m:r>
                          </m:e>
                          <m:sub>
                            <m:r>
                              <a:rPr lang="en-US" sz="2400" b="0" i="1" smtClean="0">
                                <a:solidFill>
                                  <a:sysClr val="windowText" lastClr="000000"/>
                                </a:solidFill>
                                <a:latin typeface="Cambria Math" panose="02040503050406030204" pitchFamily="18" charset="0"/>
                              </a:rPr>
                              <m:t>𝑖</m:t>
                            </m:r>
                          </m:sub>
                          <m:sup>
                            <m:r>
                              <a:rPr lang="en-US" sz="2400" i="1">
                                <a:solidFill>
                                  <a:sysClr val="windowText" lastClr="000000"/>
                                </a:solidFill>
                                <a:latin typeface="Cambria Math" panose="02040503050406030204" pitchFamily="18" charset="0"/>
                              </a:rPr>
                              <m:t>𝑇</m:t>
                            </m:r>
                          </m:sup>
                        </m:sSubSup>
                        <m:sSub>
                          <m:sSubPr>
                            <m:ctrlPr>
                              <a:rPr lang="en-US" sz="2400" i="1">
                                <a:solidFill>
                                  <a:sysClr val="windowText" lastClr="000000"/>
                                </a:solidFill>
                                <a:latin typeface="Cambria Math" panose="02040503050406030204" pitchFamily="18" charset="0"/>
                              </a:rPr>
                            </m:ctrlPr>
                          </m:sSubPr>
                          <m:e>
                            <m:r>
                              <a:rPr lang="en-US" sz="2400" i="1">
                                <a:solidFill>
                                  <a:sysClr val="windowText" lastClr="000000"/>
                                </a:solidFill>
                                <a:latin typeface="Cambria Math" panose="02040503050406030204" pitchFamily="18" charset="0"/>
                              </a:rPr>
                              <m:t>𝑣</m:t>
                            </m:r>
                          </m:e>
                          <m:sub>
                            <m:r>
                              <a:rPr lang="en-US" sz="2400" i="1">
                                <a:solidFill>
                                  <a:sysClr val="windowText" lastClr="000000"/>
                                </a:solidFill>
                                <a:latin typeface="Cambria Math" panose="02040503050406030204" pitchFamily="18" charset="0"/>
                              </a:rPr>
                              <m:t>𝑡</m:t>
                            </m:r>
                          </m:sub>
                        </m:sSub>
                      </m:e>
                    </m:d>
                    <m:r>
                      <a:rPr lang="en-US" sz="2400" b="0" i="1" smtClean="0">
                        <a:solidFill>
                          <a:sysClr val="windowText" lastClr="000000"/>
                        </a:solidFill>
                        <a:latin typeface="Cambria Math" panose="02040503050406030204" pitchFamily="18" charset="0"/>
                      </a:rPr>
                      <m:t> →        </m:t>
                    </m:r>
                    <m:sSubSup>
                      <m:sSubSupPr>
                        <m:ctrlPr>
                          <a:rPr lang="en-US" sz="2400" b="0" i="1" smtClean="0">
                            <a:solidFill>
                              <a:sysClr val="windowText" lastClr="000000"/>
                            </a:solidFill>
                            <a:latin typeface="Cambria Math" panose="02040503050406030204" pitchFamily="18" charset="0"/>
                          </a:rPr>
                        </m:ctrlPr>
                      </m:sSubSupPr>
                      <m:e>
                        <m:r>
                          <a:rPr lang="en-US" sz="2400" b="0" i="1" smtClean="0">
                            <a:solidFill>
                              <a:sysClr val="windowText" lastClr="000000"/>
                            </a:solidFill>
                            <a:latin typeface="Cambria Math" panose="02040503050406030204" pitchFamily="18" charset="0"/>
                          </a:rPr>
                          <m:t>𝑢</m:t>
                        </m:r>
                      </m:e>
                      <m:sub>
                        <m:r>
                          <a:rPr lang="en-US" sz="2400" b="0" i="1" smtClean="0">
                            <a:solidFill>
                              <a:sysClr val="windowText" lastClr="000000"/>
                            </a:solidFill>
                            <a:latin typeface="Cambria Math" panose="02040503050406030204" pitchFamily="18" charset="0"/>
                          </a:rPr>
                          <m:t>𝑖</m:t>
                        </m:r>
                      </m:sub>
                      <m:sup>
                        <m:r>
                          <a:rPr lang="en-US" sz="2400" b="0" i="1" smtClean="0">
                            <a:solidFill>
                              <a:sysClr val="windowText" lastClr="000000"/>
                            </a:solidFill>
                            <a:latin typeface="Cambria Math" panose="02040503050406030204" pitchFamily="18" charset="0"/>
                          </a:rPr>
                          <m:t>𝑇</m:t>
                        </m:r>
                      </m:sup>
                    </m:sSubSup>
                    <m:sSub>
                      <m:sSubPr>
                        <m:ctrlPr>
                          <a:rPr lang="en-US" sz="2400" b="0" i="1" smtClean="0">
                            <a:solidFill>
                              <a:sysClr val="windowText" lastClr="000000"/>
                            </a:solidFill>
                            <a:latin typeface="Cambria Math" panose="02040503050406030204" pitchFamily="18" charset="0"/>
                          </a:rPr>
                        </m:ctrlPr>
                      </m:sSubPr>
                      <m:e>
                        <m:r>
                          <a:rPr lang="en-US" sz="2400" b="0" i="1" smtClean="0">
                            <a:solidFill>
                              <a:sysClr val="windowText" lastClr="000000"/>
                            </a:solidFill>
                            <a:latin typeface="Cambria Math" panose="02040503050406030204" pitchFamily="18" charset="0"/>
                          </a:rPr>
                          <m:t>𝑣</m:t>
                        </m:r>
                      </m:e>
                      <m:sub>
                        <m:r>
                          <a:rPr lang="en-US" sz="2400" b="0" i="1" smtClean="0">
                            <a:solidFill>
                              <a:sysClr val="windowText" lastClr="000000"/>
                            </a:solidFill>
                            <a:latin typeface="Cambria Math" panose="02040503050406030204" pitchFamily="18" charset="0"/>
                          </a:rPr>
                          <m:t>𝑡</m:t>
                        </m:r>
                      </m:sub>
                    </m:sSub>
                  </m:oMath>
                </a14:m>
                <a:r>
                  <a:rPr lang="en-US" sz="2400" dirty="0">
                    <a:solidFill>
                      <a:sysClr val="windowText" lastClr="000000"/>
                    </a:solidFill>
                  </a:rPr>
                  <a:t> </a:t>
                </a:r>
              </a:p>
            </p:txBody>
          </p:sp>
        </mc:Choice>
        <mc:Fallback xmlns="">
          <p:sp>
            <p:nvSpPr>
              <p:cNvPr id="24" name="TextBox 23">
                <a:extLst>
                  <a:ext uri="{FF2B5EF4-FFF2-40B4-BE49-F238E27FC236}">
                    <a16:creationId xmlns:a16="http://schemas.microsoft.com/office/drawing/2014/main" id="{65A6EC76-0DD4-4FB3-8C1E-16BB5CD57769}"/>
                  </a:ext>
                </a:extLst>
              </p:cNvPr>
              <p:cNvSpPr txBox="1">
                <a:spLocks noRot="1" noChangeAspect="1" noMove="1" noResize="1" noEditPoints="1" noAdjustHandles="1" noChangeArrowheads="1" noChangeShapeType="1" noTextEdit="1"/>
              </p:cNvSpPr>
              <p:nvPr/>
            </p:nvSpPr>
            <p:spPr>
              <a:xfrm>
                <a:off x="7494505" y="5485667"/>
                <a:ext cx="3653444" cy="509178"/>
              </a:xfrm>
              <a:prstGeom prst="rect">
                <a:avLst/>
              </a:prstGeom>
              <a:blipFill>
                <a:blip r:embed="rId7"/>
                <a:stretch>
                  <a:fillRect/>
                </a:stretch>
              </a:blipFill>
            </p:spPr>
            <p:txBody>
              <a:bodyPr/>
              <a:lstStyle/>
              <a:p>
                <a:r>
                  <a:rPr lang="en-US">
                    <a:noFill/>
                  </a:rPr>
                  <a:t> </a:t>
                </a:r>
              </a:p>
            </p:txBody>
          </p:sp>
        </mc:Fallback>
      </mc:AlternateContent>
      <p:sp>
        <p:nvSpPr>
          <p:cNvPr id="25" name="Arrow: Down 24">
            <a:extLst>
              <a:ext uri="{FF2B5EF4-FFF2-40B4-BE49-F238E27FC236}">
                <a16:creationId xmlns:a16="http://schemas.microsoft.com/office/drawing/2014/main" id="{C7AD5178-3CC6-4FD8-BAB9-7D7912A45132}"/>
              </a:ext>
            </a:extLst>
          </p:cNvPr>
          <p:cNvSpPr/>
          <p:nvPr/>
        </p:nvSpPr>
        <p:spPr>
          <a:xfrm rot="10800000">
            <a:off x="6585951" y="3694373"/>
            <a:ext cx="296586" cy="378403"/>
          </a:xfrm>
          <a:prstGeom prst="down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Down 25">
            <a:extLst>
              <a:ext uri="{FF2B5EF4-FFF2-40B4-BE49-F238E27FC236}">
                <a16:creationId xmlns:a16="http://schemas.microsoft.com/office/drawing/2014/main" id="{75A2B267-8E91-45C7-8BB6-3D1460EBC86C}"/>
              </a:ext>
            </a:extLst>
          </p:cNvPr>
          <p:cNvSpPr/>
          <p:nvPr/>
        </p:nvSpPr>
        <p:spPr>
          <a:xfrm>
            <a:off x="9965111" y="5540121"/>
            <a:ext cx="296586" cy="37840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Down 26">
            <a:extLst>
              <a:ext uri="{FF2B5EF4-FFF2-40B4-BE49-F238E27FC236}">
                <a16:creationId xmlns:a16="http://schemas.microsoft.com/office/drawing/2014/main" id="{D91176D1-E557-42BF-B51C-9D84AEBA2427}"/>
              </a:ext>
            </a:extLst>
          </p:cNvPr>
          <p:cNvSpPr/>
          <p:nvPr/>
        </p:nvSpPr>
        <p:spPr>
          <a:xfrm rot="10800000">
            <a:off x="7197919" y="4771041"/>
            <a:ext cx="296586" cy="378403"/>
          </a:xfrm>
          <a:prstGeom prst="down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Down 27">
            <a:extLst>
              <a:ext uri="{FF2B5EF4-FFF2-40B4-BE49-F238E27FC236}">
                <a16:creationId xmlns:a16="http://schemas.microsoft.com/office/drawing/2014/main" id="{94124511-E6EB-4E0A-9816-8D14515F563F}"/>
              </a:ext>
            </a:extLst>
          </p:cNvPr>
          <p:cNvSpPr/>
          <p:nvPr/>
        </p:nvSpPr>
        <p:spPr>
          <a:xfrm rot="10800000">
            <a:off x="7197919" y="5540120"/>
            <a:ext cx="296586" cy="378403"/>
          </a:xfrm>
          <a:prstGeom prst="down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Down 28">
            <a:extLst>
              <a:ext uri="{FF2B5EF4-FFF2-40B4-BE49-F238E27FC236}">
                <a16:creationId xmlns:a16="http://schemas.microsoft.com/office/drawing/2014/main" id="{258F10F4-38B5-49E9-B0F8-CA3E7EAED497}"/>
              </a:ext>
            </a:extLst>
          </p:cNvPr>
          <p:cNvSpPr/>
          <p:nvPr/>
        </p:nvSpPr>
        <p:spPr>
          <a:xfrm rot="10800000">
            <a:off x="9923145" y="4771041"/>
            <a:ext cx="296586" cy="378403"/>
          </a:xfrm>
          <a:prstGeom prst="down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Down 29">
            <a:extLst>
              <a:ext uri="{FF2B5EF4-FFF2-40B4-BE49-F238E27FC236}">
                <a16:creationId xmlns:a16="http://schemas.microsoft.com/office/drawing/2014/main" id="{40A1AB0B-60BC-4DFF-85DF-F7809221677B}"/>
              </a:ext>
            </a:extLst>
          </p:cNvPr>
          <p:cNvSpPr/>
          <p:nvPr/>
        </p:nvSpPr>
        <p:spPr>
          <a:xfrm>
            <a:off x="6585950" y="2917927"/>
            <a:ext cx="296586" cy="37840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5" name="Straight Arrow Connector 1024">
            <a:extLst>
              <a:ext uri="{FF2B5EF4-FFF2-40B4-BE49-F238E27FC236}">
                <a16:creationId xmlns:a16="http://schemas.microsoft.com/office/drawing/2014/main" id="{23B86669-C9F4-4FE6-8EE6-50B43B5B5EBA}"/>
              </a:ext>
            </a:extLst>
          </p:cNvPr>
          <p:cNvCxnSpPr>
            <a:cxnSpLocks/>
            <a:endCxn id="1026" idx="0"/>
          </p:cNvCxnSpPr>
          <p:nvPr/>
        </p:nvCxnSpPr>
        <p:spPr>
          <a:xfrm flipH="1">
            <a:off x="4285043" y="1475312"/>
            <a:ext cx="1453102" cy="20170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96DE5F48-0832-42DC-A3F2-88D4A390C855}"/>
                  </a:ext>
                </a:extLst>
              </p:cNvPr>
              <p:cNvSpPr txBox="1"/>
              <p:nvPr/>
            </p:nvSpPr>
            <p:spPr>
              <a:xfrm>
                <a:off x="980079" y="582215"/>
                <a:ext cx="10449090" cy="16040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𝐽</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𝜃</m:t>
                          </m:r>
                        </m:e>
                      </m:d>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1</m:t>
                          </m:r>
                        </m:num>
                        <m:den>
                          <m:r>
                            <a:rPr lang="en-US" sz="3200" b="0" i="1" smtClean="0">
                              <a:latin typeface="Cambria Math" panose="02040503050406030204" pitchFamily="18" charset="0"/>
                            </a:rPr>
                            <m:t>𝐵</m:t>
                          </m:r>
                        </m:den>
                      </m:f>
                      <m:nary>
                        <m:naryPr>
                          <m:chr m:val="∑"/>
                          <m:supHide m:val="on"/>
                          <m:ctrlPr>
                            <a:rPr lang="en-US" sz="3200" b="0" i="1" smtClean="0">
                              <a:latin typeface="Cambria Math" panose="02040503050406030204" pitchFamily="18" charset="0"/>
                            </a:rPr>
                          </m:ctrlPr>
                        </m:naryPr>
                        <m:sub>
                          <m:r>
                            <m:rPr>
                              <m:brk m:alnAt="23"/>
                            </m:rPr>
                            <a:rPr lang="en-US" sz="3200" b="0" i="1" smtClean="0">
                              <a:latin typeface="Cambria Math" panose="02040503050406030204" pitchFamily="18" charset="0"/>
                            </a:rPr>
                            <m:t>𝑡</m:t>
                          </m:r>
                          <m:r>
                            <a:rPr lang="en-US" sz="3200" b="0" i="1" smtClean="0">
                              <a:latin typeface="Cambria Math" panose="02040503050406030204" pitchFamily="18" charset="0"/>
                            </a:rPr>
                            <m:t>∈</m:t>
                          </m:r>
                          <m:r>
                            <a:rPr lang="en-US" sz="3200" b="0" i="1" smtClean="0">
                              <a:latin typeface="Cambria Math" panose="02040503050406030204" pitchFamily="18" charset="0"/>
                            </a:rPr>
                            <m:t>𝐵</m:t>
                          </m:r>
                        </m:sub>
                        <m:sup/>
                        <m:e>
                          <m:nary>
                            <m:naryPr>
                              <m:chr m:val="∑"/>
                              <m:supHide m:val="on"/>
                              <m:ctrlPr>
                                <a:rPr lang="en-US" sz="3200" b="0" i="1" smtClean="0">
                                  <a:latin typeface="Cambria Math" panose="02040503050406030204" pitchFamily="18" charset="0"/>
                                </a:rPr>
                              </m:ctrlPr>
                            </m:naryPr>
                            <m:sub>
                              <m:eqArr>
                                <m:eqArrPr>
                                  <m:ctrlPr>
                                    <a:rPr lang="en-US" sz="3200" b="0" i="1" smtClean="0">
                                      <a:latin typeface="Cambria Math" panose="02040503050406030204" pitchFamily="18" charset="0"/>
                                    </a:rPr>
                                  </m:ctrlPr>
                                </m:eqArrPr>
                                <m:e>
                                  <m:r>
                                    <m:rPr>
                                      <m:brk m:alnAt="7"/>
                                    </m:rPr>
                                    <a:rPr lang="en-US" sz="3200" b="0" i="1" smtClean="0">
                                      <a:latin typeface="Cambria Math" panose="02040503050406030204" pitchFamily="18" charset="0"/>
                                    </a:rPr>
                                    <m:t>−</m:t>
                                  </m:r>
                                  <m:r>
                                    <a:rPr lang="en-US" sz="3200" b="0" i="1" smtClean="0">
                                      <a:latin typeface="Cambria Math" panose="02040503050406030204" pitchFamily="18" charset="0"/>
                                    </a:rPr>
                                    <m:t>𝑘</m:t>
                                  </m:r>
                                  <m:r>
                                    <a:rPr lang="en-US" sz="3200" b="0" i="1" smtClean="0">
                                      <a:latin typeface="Cambria Math" panose="02040503050406030204" pitchFamily="18" charset="0"/>
                                    </a:rPr>
                                    <m:t>≤</m:t>
                                  </m:r>
                                  <m:r>
                                    <a:rPr lang="en-US" sz="3200" b="0" i="1" smtClean="0">
                                      <a:latin typeface="Cambria Math" panose="02040503050406030204" pitchFamily="18" charset="0"/>
                                    </a:rPr>
                                    <m:t>𝑗</m:t>
                                  </m:r>
                                  <m:r>
                                    <a:rPr lang="en-US" sz="3200" b="0" i="1" smtClean="0">
                                      <a:latin typeface="Cambria Math" panose="02040503050406030204" pitchFamily="18" charset="0"/>
                                    </a:rPr>
                                    <m:t>≤</m:t>
                                  </m:r>
                                  <m:r>
                                    <a:rPr lang="en-US" sz="3200" b="0" i="1" smtClean="0">
                                      <a:latin typeface="Cambria Math" panose="02040503050406030204" pitchFamily="18" charset="0"/>
                                    </a:rPr>
                                    <m:t>𝑘</m:t>
                                  </m:r>
                                </m:e>
                                <m:e>
                                  <m:r>
                                    <a:rPr lang="en-US" sz="3200" b="0" i="1" smtClean="0">
                                      <a:latin typeface="Cambria Math" panose="02040503050406030204" pitchFamily="18" charset="0"/>
                                    </a:rPr>
                                    <m:t>𝑗</m:t>
                                  </m:r>
                                  <m:r>
                                    <a:rPr lang="en-US" sz="3200" b="0" i="1" smtClean="0">
                                      <a:latin typeface="Cambria Math" panose="02040503050406030204" pitchFamily="18" charset="0"/>
                                    </a:rPr>
                                    <m:t>≠0</m:t>
                                  </m:r>
                                </m:e>
                              </m:eqArr>
                            </m:sub>
                            <m:sup/>
                            <m:e>
                              <m:d>
                                <m:dPr>
                                  <m:begChr m:val="["/>
                                  <m:endChr m:val="]"/>
                                  <m:ctrlPr>
                                    <a:rPr lang="en-US" sz="3200" b="0" i="1" smtClean="0">
                                      <a:latin typeface="Cambria Math" panose="02040503050406030204" pitchFamily="18" charset="0"/>
                                    </a:rPr>
                                  </m:ctrlPr>
                                </m:dPr>
                                <m:e>
                                  <m:r>
                                    <m:rPr>
                                      <m:sty m:val="p"/>
                                    </m:rPr>
                                    <a:rPr lang="en-US" sz="3200">
                                      <a:solidFill>
                                        <a:srgbClr val="D73F09"/>
                                      </a:solidFill>
                                      <a:latin typeface="Cambria Math" panose="02040503050406030204" pitchFamily="18" charset="0"/>
                                    </a:rPr>
                                    <m:t>log</m:t>
                                  </m:r>
                                  <m:r>
                                    <a:rPr lang="en-US" sz="3200" i="1">
                                      <a:solidFill>
                                        <a:srgbClr val="D73F09"/>
                                      </a:solidFill>
                                      <a:latin typeface="Cambria Math" panose="02040503050406030204" pitchFamily="18" charset="0"/>
                                    </a:rPr>
                                    <m:t>𝜎</m:t>
                                  </m:r>
                                  <m:d>
                                    <m:dPr>
                                      <m:ctrlPr>
                                        <a:rPr lang="en-US" sz="3200" i="1">
                                          <a:solidFill>
                                            <a:srgbClr val="D73F09"/>
                                          </a:solidFill>
                                          <a:latin typeface="Cambria Math" panose="02040503050406030204" pitchFamily="18" charset="0"/>
                                        </a:rPr>
                                      </m:ctrlPr>
                                    </m:dPr>
                                    <m:e>
                                      <m:sSubSup>
                                        <m:sSubSupPr>
                                          <m:ctrlPr>
                                            <a:rPr lang="en-US" sz="3200" i="1">
                                              <a:solidFill>
                                                <a:srgbClr val="D73F09"/>
                                              </a:solidFill>
                                              <a:latin typeface="Cambria Math" panose="02040503050406030204" pitchFamily="18" charset="0"/>
                                            </a:rPr>
                                          </m:ctrlPr>
                                        </m:sSubSupPr>
                                        <m:e>
                                          <m:r>
                                            <a:rPr lang="en-US" sz="3200" i="1">
                                              <a:solidFill>
                                                <a:srgbClr val="D73F09"/>
                                              </a:solidFill>
                                              <a:latin typeface="Cambria Math" panose="02040503050406030204" pitchFamily="18" charset="0"/>
                                            </a:rPr>
                                            <m:t>𝑢</m:t>
                                          </m:r>
                                        </m:e>
                                        <m:sub>
                                          <m:r>
                                            <a:rPr lang="en-US" sz="3200" i="1">
                                              <a:solidFill>
                                                <a:srgbClr val="D73F09"/>
                                              </a:solidFill>
                                              <a:latin typeface="Cambria Math" panose="02040503050406030204" pitchFamily="18" charset="0"/>
                                            </a:rPr>
                                            <m:t>𝑗</m:t>
                                          </m:r>
                                        </m:sub>
                                        <m:sup>
                                          <m:r>
                                            <a:rPr lang="en-US" sz="3200" i="1">
                                              <a:solidFill>
                                                <a:srgbClr val="D73F09"/>
                                              </a:solidFill>
                                              <a:latin typeface="Cambria Math" panose="02040503050406030204" pitchFamily="18" charset="0"/>
                                            </a:rPr>
                                            <m:t>𝑇</m:t>
                                          </m:r>
                                        </m:sup>
                                      </m:sSubSup>
                                      <m:sSub>
                                        <m:sSubPr>
                                          <m:ctrlPr>
                                            <a:rPr lang="en-US" sz="3200" i="1">
                                              <a:solidFill>
                                                <a:srgbClr val="D73F09"/>
                                              </a:solidFill>
                                              <a:latin typeface="Cambria Math" panose="02040503050406030204" pitchFamily="18" charset="0"/>
                                            </a:rPr>
                                          </m:ctrlPr>
                                        </m:sSubPr>
                                        <m:e>
                                          <m:r>
                                            <a:rPr lang="en-US" sz="3200" i="1">
                                              <a:solidFill>
                                                <a:srgbClr val="D73F09"/>
                                              </a:solidFill>
                                              <a:latin typeface="Cambria Math" panose="02040503050406030204" pitchFamily="18" charset="0"/>
                                            </a:rPr>
                                            <m:t>𝑣</m:t>
                                          </m:r>
                                        </m:e>
                                        <m:sub>
                                          <m:r>
                                            <a:rPr lang="en-US" sz="3200" i="1">
                                              <a:solidFill>
                                                <a:srgbClr val="D73F09"/>
                                              </a:solidFill>
                                              <a:latin typeface="Cambria Math" panose="02040503050406030204" pitchFamily="18" charset="0"/>
                                            </a:rPr>
                                            <m:t>𝑡</m:t>
                                          </m:r>
                                        </m:sub>
                                      </m:sSub>
                                    </m:e>
                                  </m:d>
                                  <m:r>
                                    <a:rPr lang="en-US" sz="3200" i="1">
                                      <a:solidFill>
                                        <a:srgbClr val="D73F09"/>
                                      </a:solidFill>
                                      <a:latin typeface="Cambria Math" panose="02040503050406030204" pitchFamily="18" charset="0"/>
                                    </a:rPr>
                                    <m:t>+</m:t>
                                  </m:r>
                                  <m:nary>
                                    <m:naryPr>
                                      <m:chr m:val="∑"/>
                                      <m:supHide m:val="on"/>
                                      <m:ctrlPr>
                                        <a:rPr lang="en-US" sz="3200" i="1" smtClean="0">
                                          <a:solidFill>
                                            <a:srgbClr val="D73F09"/>
                                          </a:solidFill>
                                          <a:latin typeface="Cambria Math" panose="02040503050406030204" pitchFamily="18" charset="0"/>
                                        </a:rPr>
                                      </m:ctrlPr>
                                    </m:naryPr>
                                    <m:sub>
                                      <m:r>
                                        <a:rPr lang="en-US" sz="3200" b="0" i="1" smtClean="0">
                                          <a:solidFill>
                                            <a:srgbClr val="D73F09"/>
                                          </a:solidFill>
                                          <a:latin typeface="Cambria Math" panose="02040503050406030204" pitchFamily="18" charset="0"/>
                                        </a:rPr>
                                        <m:t>𝑖</m:t>
                                      </m:r>
                                      <m:r>
                                        <a:rPr lang="en-US" sz="3200" b="0" i="1" smtClean="0">
                                          <a:solidFill>
                                            <a:srgbClr val="D73F09"/>
                                          </a:solidFill>
                                          <a:latin typeface="Cambria Math" panose="02040503050406030204" pitchFamily="18" charset="0"/>
                                        </a:rPr>
                                        <m:t>∼</m:t>
                                      </m:r>
                                      <m:r>
                                        <a:rPr lang="en-US" sz="3200" b="0" i="1" smtClean="0">
                                          <a:solidFill>
                                            <a:srgbClr val="D73F09"/>
                                          </a:solidFill>
                                          <a:latin typeface="Cambria Math" panose="02040503050406030204" pitchFamily="18" charset="0"/>
                                        </a:rPr>
                                        <m:t>𝑃</m:t>
                                      </m:r>
                                      <m:r>
                                        <a:rPr lang="en-US" sz="3200" b="0" i="1" smtClean="0">
                                          <a:solidFill>
                                            <a:srgbClr val="D73F09"/>
                                          </a:solidFill>
                                          <a:latin typeface="Cambria Math" panose="02040503050406030204" pitchFamily="18" charset="0"/>
                                        </a:rPr>
                                        <m:t>(</m:t>
                                      </m:r>
                                      <m:r>
                                        <a:rPr lang="en-US" sz="3200" b="0" i="1" smtClean="0">
                                          <a:solidFill>
                                            <a:srgbClr val="D73F09"/>
                                          </a:solidFill>
                                          <a:latin typeface="Cambria Math" panose="02040503050406030204" pitchFamily="18" charset="0"/>
                                        </a:rPr>
                                        <m:t>𝑤</m:t>
                                      </m:r>
                                      <m:r>
                                        <a:rPr lang="en-US" sz="3200" b="0" i="1" smtClean="0">
                                          <a:solidFill>
                                            <a:srgbClr val="D73F09"/>
                                          </a:solidFill>
                                          <a:latin typeface="Cambria Math" panose="02040503050406030204" pitchFamily="18" charset="0"/>
                                        </a:rPr>
                                        <m:t>)</m:t>
                                      </m:r>
                                    </m:sub>
                                    <m:sup/>
                                    <m:e>
                                      <m:func>
                                        <m:funcPr>
                                          <m:ctrlPr>
                                            <a:rPr lang="en-US" sz="3200" i="1">
                                              <a:solidFill>
                                                <a:srgbClr val="D73F09"/>
                                              </a:solidFill>
                                              <a:latin typeface="Cambria Math" panose="02040503050406030204" pitchFamily="18" charset="0"/>
                                            </a:rPr>
                                          </m:ctrlPr>
                                        </m:funcPr>
                                        <m:fName>
                                          <m:r>
                                            <m:rPr>
                                              <m:sty m:val="p"/>
                                            </m:rPr>
                                            <a:rPr lang="en-US" sz="3200">
                                              <a:solidFill>
                                                <a:srgbClr val="D73F09"/>
                                              </a:solidFill>
                                              <a:latin typeface="Cambria Math" panose="02040503050406030204" pitchFamily="18" charset="0"/>
                                            </a:rPr>
                                            <m:t>log</m:t>
                                          </m:r>
                                          <m:r>
                                            <a:rPr lang="en-US" sz="3200" i="1">
                                              <a:solidFill>
                                                <a:srgbClr val="D73F09"/>
                                              </a:solidFill>
                                              <a:latin typeface="Cambria Math" panose="02040503050406030204" pitchFamily="18" charset="0"/>
                                            </a:rPr>
                                            <m:t>𝜎</m:t>
                                          </m:r>
                                        </m:fName>
                                        <m:e>
                                          <m:d>
                                            <m:dPr>
                                              <m:ctrlPr>
                                                <a:rPr lang="en-US" sz="3200" i="1">
                                                  <a:solidFill>
                                                    <a:srgbClr val="D73F09"/>
                                                  </a:solidFill>
                                                  <a:latin typeface="Cambria Math" panose="02040503050406030204" pitchFamily="18" charset="0"/>
                                                </a:rPr>
                                              </m:ctrlPr>
                                            </m:dPr>
                                            <m:e>
                                              <m:r>
                                                <a:rPr lang="en-US" sz="3200" i="1">
                                                  <a:solidFill>
                                                    <a:srgbClr val="D73F09"/>
                                                  </a:solidFill>
                                                  <a:latin typeface="Cambria Math" panose="02040503050406030204" pitchFamily="18" charset="0"/>
                                                </a:rPr>
                                                <m:t>−</m:t>
                                              </m:r>
                                              <m:sSubSup>
                                                <m:sSubSupPr>
                                                  <m:ctrlPr>
                                                    <a:rPr lang="en-US" sz="3200" i="1">
                                                      <a:solidFill>
                                                        <a:srgbClr val="D73F09"/>
                                                      </a:solidFill>
                                                      <a:latin typeface="Cambria Math" panose="02040503050406030204" pitchFamily="18" charset="0"/>
                                                    </a:rPr>
                                                  </m:ctrlPr>
                                                </m:sSubSupPr>
                                                <m:e>
                                                  <m:r>
                                                    <a:rPr lang="en-US" sz="3200" i="1">
                                                      <a:solidFill>
                                                        <a:srgbClr val="D73F09"/>
                                                      </a:solidFill>
                                                      <a:latin typeface="Cambria Math" panose="02040503050406030204" pitchFamily="18" charset="0"/>
                                                    </a:rPr>
                                                    <m:t>𝑢</m:t>
                                                  </m:r>
                                                </m:e>
                                                <m:sub>
                                                  <m:r>
                                                    <a:rPr lang="en-US" sz="3200" i="1">
                                                      <a:solidFill>
                                                        <a:srgbClr val="D73F09"/>
                                                      </a:solidFill>
                                                      <a:latin typeface="Cambria Math" panose="02040503050406030204" pitchFamily="18" charset="0"/>
                                                    </a:rPr>
                                                    <m:t>𝑖</m:t>
                                                  </m:r>
                                                </m:sub>
                                                <m:sup>
                                                  <m:r>
                                                    <a:rPr lang="en-US" sz="3200" i="1">
                                                      <a:solidFill>
                                                        <a:srgbClr val="D73F09"/>
                                                      </a:solidFill>
                                                      <a:latin typeface="Cambria Math" panose="02040503050406030204" pitchFamily="18" charset="0"/>
                                                    </a:rPr>
                                                    <m:t>𝑇</m:t>
                                                  </m:r>
                                                </m:sup>
                                              </m:sSubSup>
                                              <m:sSub>
                                                <m:sSubPr>
                                                  <m:ctrlPr>
                                                    <a:rPr lang="en-US" sz="3200" i="1">
                                                      <a:solidFill>
                                                        <a:srgbClr val="D73F09"/>
                                                      </a:solidFill>
                                                      <a:latin typeface="Cambria Math" panose="02040503050406030204" pitchFamily="18" charset="0"/>
                                                    </a:rPr>
                                                  </m:ctrlPr>
                                                </m:sSubPr>
                                                <m:e>
                                                  <m:r>
                                                    <a:rPr lang="en-US" sz="3200" i="1">
                                                      <a:solidFill>
                                                        <a:srgbClr val="D73F09"/>
                                                      </a:solidFill>
                                                      <a:latin typeface="Cambria Math" panose="02040503050406030204" pitchFamily="18" charset="0"/>
                                                    </a:rPr>
                                                    <m:t>𝑣</m:t>
                                                  </m:r>
                                                </m:e>
                                                <m:sub>
                                                  <m:r>
                                                    <a:rPr lang="en-US" sz="3200" i="1">
                                                      <a:solidFill>
                                                        <a:srgbClr val="D73F09"/>
                                                      </a:solidFill>
                                                      <a:latin typeface="Cambria Math" panose="02040503050406030204" pitchFamily="18" charset="0"/>
                                                    </a:rPr>
                                                    <m:t>𝑡</m:t>
                                                  </m:r>
                                                </m:sub>
                                              </m:sSub>
                                            </m:e>
                                          </m:d>
                                        </m:e>
                                      </m:func>
                                    </m:e>
                                  </m:nary>
                                </m:e>
                              </m:d>
                            </m:e>
                          </m:nary>
                        </m:e>
                      </m:nary>
                    </m:oMath>
                  </m:oMathPara>
                </a14:m>
                <a:endParaRPr lang="en-US" sz="3200" dirty="0"/>
              </a:p>
            </p:txBody>
          </p:sp>
        </mc:Choice>
        <mc:Fallback>
          <p:sp>
            <p:nvSpPr>
              <p:cNvPr id="38" name="TextBox 37">
                <a:extLst>
                  <a:ext uri="{FF2B5EF4-FFF2-40B4-BE49-F238E27FC236}">
                    <a16:creationId xmlns:a16="http://schemas.microsoft.com/office/drawing/2014/main" id="{96DE5F48-0832-42DC-A3F2-88D4A390C855}"/>
                  </a:ext>
                </a:extLst>
              </p:cNvPr>
              <p:cNvSpPr txBox="1">
                <a:spLocks noRot="1" noChangeAspect="1" noMove="1" noResize="1" noEditPoints="1" noAdjustHandles="1" noChangeArrowheads="1" noChangeShapeType="1" noTextEdit="1"/>
              </p:cNvSpPr>
              <p:nvPr/>
            </p:nvSpPr>
            <p:spPr>
              <a:xfrm>
                <a:off x="980079" y="582215"/>
                <a:ext cx="10449090" cy="1604093"/>
              </a:xfrm>
              <a:prstGeom prst="rect">
                <a:avLst/>
              </a:prstGeom>
              <a:blipFill>
                <a:blip r:embed="rId8"/>
                <a:stretch>
                  <a:fillRect/>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6D443BEF-4596-486A-8EA9-27A518BC12BA}"/>
              </a:ext>
            </a:extLst>
          </p:cNvPr>
          <p:cNvSpPr txBox="1"/>
          <p:nvPr/>
        </p:nvSpPr>
        <p:spPr>
          <a:xfrm>
            <a:off x="1082732" y="6508916"/>
            <a:ext cx="11344795" cy="307777"/>
          </a:xfrm>
          <a:prstGeom prst="rect">
            <a:avLst/>
          </a:prstGeom>
          <a:noFill/>
        </p:spPr>
        <p:txBody>
          <a:bodyPr wrap="square">
            <a:spAutoFit/>
          </a:bodyPr>
          <a:lstStyle/>
          <a:p>
            <a:r>
              <a:rPr lang="en-US" sz="1400" dirty="0">
                <a:solidFill>
                  <a:schemeClr val="bg1">
                    <a:lumMod val="50000"/>
                  </a:schemeClr>
                </a:solidFill>
                <a:latin typeface="Avenir Next LT Pro" panose="020B0504020202020204" pitchFamily="34" charset="0"/>
              </a:rPr>
              <a:t>Distributed Representations of Words and Phrases and their Compositionality (</a:t>
            </a:r>
            <a:r>
              <a:rPr lang="en-US" sz="1400" dirty="0">
                <a:solidFill>
                  <a:schemeClr val="bg1">
                    <a:lumMod val="50000"/>
                  </a:schemeClr>
                </a:solidFill>
                <a:latin typeface="Avenir Next LT Pro" panose="020B0504020202020204" pitchFamily="34" charset="0"/>
                <a:hlinkClick r:id="rId9"/>
              </a:rPr>
              <a:t>https://arxiv.org/pdf/1310.4546.pdf</a:t>
            </a:r>
            <a:r>
              <a:rPr lang="en-US" sz="1400" dirty="0">
                <a:solidFill>
                  <a:schemeClr val="bg1">
                    <a:lumMod val="50000"/>
                  </a:schemeClr>
                </a:solidFill>
                <a:latin typeface="Avenir Next LT Pro" panose="020B0504020202020204" pitchFamily="34" charset="0"/>
              </a:rPr>
              <a:t>)</a:t>
            </a:r>
          </a:p>
        </p:txBody>
      </p:sp>
    </p:spTree>
    <p:extLst>
      <p:ext uri="{BB962C8B-B14F-4D97-AF65-F5344CB8AC3E}">
        <p14:creationId xmlns:p14="http://schemas.microsoft.com/office/powerpoint/2010/main" val="66991025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3" grpId="0"/>
      <p:bldP spid="24" grpId="0"/>
      <p:bldP spid="25" grpId="0" animBg="1"/>
      <p:bldP spid="26" grpId="0" animBg="1"/>
      <p:bldP spid="27" grpId="0" animBg="1"/>
      <p:bldP spid="28" grpId="0" animBg="1"/>
      <p:bldP spid="29" grpId="0" animBg="1"/>
      <p:bldP spid="3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D75F5-C261-4B95-A86E-D1BBBAAD2809}"/>
              </a:ext>
            </a:extLst>
          </p:cNvPr>
          <p:cNvSpPr>
            <a:spLocks noGrp="1"/>
          </p:cNvSpPr>
          <p:nvPr>
            <p:ph type="title"/>
          </p:nvPr>
        </p:nvSpPr>
        <p:spPr/>
        <p:txBody>
          <a:bodyPr/>
          <a:lstStyle/>
          <a:p>
            <a:r>
              <a:rPr lang="en-US" dirty="0"/>
              <a:t>Word2Vec (AKA </a:t>
            </a:r>
            <a:r>
              <a:rPr lang="en-US" dirty="0" err="1"/>
              <a:t>SkipGram</a:t>
            </a:r>
            <a:r>
              <a:rPr lang="en-US" dirty="0"/>
              <a:t> with Negative Sampling SGNS)</a:t>
            </a:r>
          </a:p>
        </p:txBody>
      </p:sp>
      <p:sp>
        <p:nvSpPr>
          <p:cNvPr id="3" name="Slide Number Placeholder 2">
            <a:extLst>
              <a:ext uri="{FF2B5EF4-FFF2-40B4-BE49-F238E27FC236}">
                <a16:creationId xmlns:a16="http://schemas.microsoft.com/office/drawing/2014/main" id="{52F1CC09-49CC-455E-B77B-623B80C31031}"/>
              </a:ext>
            </a:extLst>
          </p:cNvPr>
          <p:cNvSpPr>
            <a:spLocks noGrp="1"/>
          </p:cNvSpPr>
          <p:nvPr>
            <p:ph type="sldNum" sz="quarter" idx="4"/>
          </p:nvPr>
        </p:nvSpPr>
        <p:spPr/>
        <p:txBody>
          <a:bodyPr/>
          <a:lstStyle/>
          <a:p>
            <a:fld id="{02C8B7B2-9496-47E5-990F-169BD0B1DE6A}" type="slidenum">
              <a:rPr lang="en-US" smtClean="0"/>
              <a:t>23</a:t>
            </a:fld>
            <a:endParaRPr lang="en-US"/>
          </a:p>
        </p:txBody>
      </p:sp>
      <p:sp>
        <p:nvSpPr>
          <p:cNvPr id="5" name="TextBox 4">
            <a:extLst>
              <a:ext uri="{FF2B5EF4-FFF2-40B4-BE49-F238E27FC236}">
                <a16:creationId xmlns:a16="http://schemas.microsoft.com/office/drawing/2014/main" id="{04D4CFA5-CCA4-4C85-BEB7-CE6F1A7F147F}"/>
              </a:ext>
            </a:extLst>
          </p:cNvPr>
          <p:cNvSpPr txBox="1"/>
          <p:nvPr/>
        </p:nvSpPr>
        <p:spPr>
          <a:xfrm>
            <a:off x="576590" y="770697"/>
            <a:ext cx="11038821" cy="954107"/>
          </a:xfrm>
          <a:prstGeom prst="rect">
            <a:avLst/>
          </a:prstGeom>
          <a:noFill/>
        </p:spPr>
        <p:txBody>
          <a:bodyPr wrap="square">
            <a:spAutoFit/>
          </a:bodyPr>
          <a:lstStyle/>
          <a:p>
            <a:pPr marL="0" lvl="1">
              <a:lnSpc>
                <a:spcPct val="100000"/>
              </a:lnSpc>
            </a:pPr>
            <a:r>
              <a:rPr lang="en-US" sz="2800" b="1" dirty="0">
                <a:solidFill>
                  <a:srgbClr val="D73F09"/>
                </a:solidFill>
                <a:latin typeface="Avenir Next LT Pro" panose="020B0504020202020204" pitchFamily="34" charset="0"/>
              </a:rPr>
              <a:t>Problem 1: </a:t>
            </a:r>
            <a:r>
              <a:rPr lang="en-US" sz="2800" dirty="0">
                <a:solidFill>
                  <a:srgbClr val="D73F09"/>
                </a:solidFill>
                <a:latin typeface="Avenir Next LT Pro" panose="020B0504020202020204" pitchFamily="34" charset="0"/>
              </a:rPr>
              <a:t>Gradient descent requires iterating over whole corpus</a:t>
            </a:r>
            <a:br>
              <a:rPr lang="en-US" sz="2800" dirty="0">
                <a:solidFill>
                  <a:srgbClr val="D73F09"/>
                </a:solidFill>
                <a:latin typeface="Avenir Next LT Pro" panose="020B0504020202020204" pitchFamily="34" charset="0"/>
              </a:rPr>
            </a:br>
            <a:r>
              <a:rPr lang="en-US" sz="2800" dirty="0">
                <a:solidFill>
                  <a:srgbClr val="D73F09"/>
                </a:solidFill>
                <a:latin typeface="Avenir Next LT Pro" panose="020B0504020202020204" pitchFamily="34" charset="0"/>
              </a:rPr>
              <a:t>-- slow to converge and expensive</a:t>
            </a:r>
          </a:p>
        </p:txBody>
      </p:sp>
      <p:sp>
        <p:nvSpPr>
          <p:cNvPr id="6" name="TextBox 5">
            <a:extLst>
              <a:ext uri="{FF2B5EF4-FFF2-40B4-BE49-F238E27FC236}">
                <a16:creationId xmlns:a16="http://schemas.microsoft.com/office/drawing/2014/main" id="{C8EE783F-D34E-4786-8CE5-18215D049976}"/>
              </a:ext>
            </a:extLst>
          </p:cNvPr>
          <p:cNvSpPr txBox="1"/>
          <p:nvPr/>
        </p:nvSpPr>
        <p:spPr>
          <a:xfrm>
            <a:off x="2085351" y="1962271"/>
            <a:ext cx="8635990" cy="954107"/>
          </a:xfrm>
          <a:prstGeom prst="rect">
            <a:avLst/>
          </a:prstGeom>
          <a:noFill/>
        </p:spPr>
        <p:txBody>
          <a:bodyPr wrap="square">
            <a:spAutoFit/>
          </a:bodyPr>
          <a:lstStyle/>
          <a:p>
            <a:pPr marL="0" lvl="1">
              <a:lnSpc>
                <a:spcPct val="100000"/>
              </a:lnSpc>
            </a:pPr>
            <a:r>
              <a:rPr lang="en-US" sz="2800" b="1" dirty="0">
                <a:latin typeface="Avenir Next LT Pro" panose="020B0504020202020204" pitchFamily="34" charset="0"/>
              </a:rPr>
              <a:t>SGD: </a:t>
            </a:r>
            <a:r>
              <a:rPr lang="en-US" sz="2800" dirty="0">
                <a:latin typeface="Avenir Next LT Pro" panose="020B0504020202020204" pitchFamily="34" charset="0"/>
              </a:rPr>
              <a:t>Approximate full gradient with a small, random subset of instances </a:t>
            </a:r>
            <a:r>
              <a:rPr lang="en-US" sz="2800" dirty="0">
                <a:latin typeface="Avenir Next LT Pro" panose="020B0504020202020204" pitchFamily="34" charset="0"/>
                <a:sym typeface="Wingdings" panose="05000000000000000000" pitchFamily="2" charset="2"/>
              </a:rPr>
              <a:t> fine in expectation</a:t>
            </a:r>
            <a:endParaRPr lang="en-US" sz="2800" dirty="0">
              <a:latin typeface="Avenir Next LT Pro" panose="020B0504020202020204" pitchFamily="34" charset="0"/>
            </a:endParaRPr>
          </a:p>
        </p:txBody>
      </p:sp>
      <p:sp>
        <p:nvSpPr>
          <p:cNvPr id="7" name="Arrow: Right 6">
            <a:extLst>
              <a:ext uri="{FF2B5EF4-FFF2-40B4-BE49-F238E27FC236}">
                <a16:creationId xmlns:a16="http://schemas.microsoft.com/office/drawing/2014/main" id="{E7C8F4E0-1D54-49C6-A6AF-EE51BC946AC5}"/>
              </a:ext>
            </a:extLst>
          </p:cNvPr>
          <p:cNvSpPr/>
          <p:nvPr/>
        </p:nvSpPr>
        <p:spPr>
          <a:xfrm>
            <a:off x="1162049" y="2245014"/>
            <a:ext cx="617220" cy="38862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787BDB0C-90F7-41C2-AD19-384697B5FDD3}"/>
                  </a:ext>
                </a:extLst>
              </p:cNvPr>
              <p:cNvSpPr txBox="1"/>
              <p:nvPr/>
            </p:nvSpPr>
            <p:spPr>
              <a:xfrm>
                <a:off x="576590" y="3628605"/>
                <a:ext cx="11038821" cy="954107"/>
              </a:xfrm>
              <a:prstGeom prst="rect">
                <a:avLst/>
              </a:prstGeom>
              <a:noFill/>
            </p:spPr>
            <p:txBody>
              <a:bodyPr wrap="square">
                <a:spAutoFit/>
              </a:bodyPr>
              <a:lstStyle/>
              <a:p>
                <a:pPr marL="0" lvl="1">
                  <a:lnSpc>
                    <a:spcPct val="100000"/>
                  </a:lnSpc>
                </a:pPr>
                <a:r>
                  <a:rPr lang="en-US" sz="2800" b="1" dirty="0">
                    <a:solidFill>
                      <a:srgbClr val="D73F09"/>
                    </a:solidFill>
                    <a:latin typeface="Avenir Next LT Pro" panose="020B0504020202020204" pitchFamily="34" charset="0"/>
                  </a:rPr>
                  <a:t>Problem 2: </a:t>
                </a:r>
                <a:r>
                  <a:rPr lang="en-US" sz="2800" dirty="0">
                    <a:solidFill>
                      <a:srgbClr val="D73F09"/>
                    </a:solidFill>
                    <a:latin typeface="Avenir Next LT Pro" panose="020B0504020202020204" pitchFamily="34" charset="0"/>
                  </a:rPr>
                  <a:t>Computing </a:t>
                </a:r>
                <a:r>
                  <a:rPr lang="en-US" sz="2800" dirty="0" err="1">
                    <a:solidFill>
                      <a:srgbClr val="D73F09"/>
                    </a:solidFill>
                    <a:latin typeface="Avenir Next LT Pro" panose="020B0504020202020204" pitchFamily="34" charset="0"/>
                  </a:rPr>
                  <a:t>softmax</a:t>
                </a:r>
                <a:r>
                  <a:rPr lang="en-US" sz="2800" dirty="0">
                    <a:solidFill>
                      <a:srgbClr val="D73F09"/>
                    </a:solidFill>
                    <a:latin typeface="Avenir Next LT Pro" panose="020B0504020202020204" pitchFamily="34" charset="0"/>
                  </a:rPr>
                  <a:t> over the whole vocabulary is crazy expensive (</a:t>
                </a:r>
                <a14:m>
                  <m:oMath xmlns:m="http://schemas.openxmlformats.org/officeDocument/2006/math">
                    <m:r>
                      <a:rPr lang="en-US" sz="2800" b="0" i="1" smtClean="0">
                        <a:solidFill>
                          <a:srgbClr val="D73F09"/>
                        </a:solidFill>
                        <a:latin typeface="Cambria Math" panose="02040503050406030204" pitchFamily="18" charset="0"/>
                      </a:rPr>
                      <m:t>𝑂</m:t>
                    </m:r>
                    <m:d>
                      <m:dPr>
                        <m:ctrlPr>
                          <a:rPr lang="en-US" sz="2800" b="0" i="1" smtClean="0">
                            <a:solidFill>
                              <a:srgbClr val="D73F09"/>
                            </a:solidFill>
                            <a:latin typeface="Cambria Math" panose="02040503050406030204" pitchFamily="18" charset="0"/>
                          </a:rPr>
                        </m:ctrlPr>
                      </m:dPr>
                      <m:e>
                        <m:d>
                          <m:dPr>
                            <m:begChr m:val="|"/>
                            <m:endChr m:val="|"/>
                            <m:ctrlPr>
                              <a:rPr lang="en-US" sz="2800" i="1">
                                <a:solidFill>
                                  <a:srgbClr val="D73F09"/>
                                </a:solidFill>
                                <a:latin typeface="Cambria Math" panose="02040503050406030204" pitchFamily="18" charset="0"/>
                              </a:rPr>
                            </m:ctrlPr>
                          </m:dPr>
                          <m:e>
                            <m:r>
                              <a:rPr lang="en-US" sz="2800" i="1">
                                <a:solidFill>
                                  <a:srgbClr val="D73F09"/>
                                </a:solidFill>
                                <a:latin typeface="Cambria Math" panose="02040503050406030204" pitchFamily="18" charset="0"/>
                              </a:rPr>
                              <m:t>𝐵</m:t>
                            </m:r>
                          </m:e>
                        </m:d>
                        <m:d>
                          <m:dPr>
                            <m:begChr m:val="|"/>
                            <m:endChr m:val="|"/>
                            <m:ctrlPr>
                              <a:rPr lang="en-US" sz="2800" i="1">
                                <a:solidFill>
                                  <a:srgbClr val="D73F09"/>
                                </a:solidFill>
                                <a:latin typeface="Cambria Math" panose="02040503050406030204" pitchFamily="18" charset="0"/>
                              </a:rPr>
                            </m:ctrlPr>
                          </m:dPr>
                          <m:e>
                            <m:r>
                              <a:rPr lang="en-US" sz="2800" i="1">
                                <a:solidFill>
                                  <a:srgbClr val="D73F09"/>
                                </a:solidFill>
                                <a:latin typeface="Cambria Math" panose="02040503050406030204" pitchFamily="18" charset="0"/>
                              </a:rPr>
                              <m:t>𝑉</m:t>
                            </m:r>
                          </m:e>
                        </m:d>
                        <m:d>
                          <m:dPr>
                            <m:ctrlPr>
                              <a:rPr lang="en-US" sz="2800" i="1">
                                <a:solidFill>
                                  <a:srgbClr val="D73F09"/>
                                </a:solidFill>
                                <a:latin typeface="Cambria Math" panose="02040503050406030204" pitchFamily="18" charset="0"/>
                              </a:rPr>
                            </m:ctrlPr>
                          </m:dPr>
                          <m:e>
                            <m:r>
                              <a:rPr lang="en-US" sz="2800" i="1">
                                <a:solidFill>
                                  <a:srgbClr val="D73F09"/>
                                </a:solidFill>
                                <a:latin typeface="Cambria Math" panose="02040503050406030204" pitchFamily="18" charset="0"/>
                              </a:rPr>
                              <m:t>𝑑</m:t>
                            </m:r>
                            <m:r>
                              <a:rPr lang="en-US" sz="2800" i="1">
                                <a:solidFill>
                                  <a:srgbClr val="D73F09"/>
                                </a:solidFill>
                                <a:latin typeface="Cambria Math" panose="02040503050406030204" pitchFamily="18" charset="0"/>
                              </a:rPr>
                              <m:t>+</m:t>
                            </m:r>
                            <m:r>
                              <a:rPr lang="en-US" sz="2800" i="1">
                                <a:solidFill>
                                  <a:srgbClr val="D73F09"/>
                                </a:solidFill>
                                <a:latin typeface="Cambria Math" panose="02040503050406030204" pitchFamily="18" charset="0"/>
                              </a:rPr>
                              <m:t>1</m:t>
                            </m:r>
                          </m:e>
                        </m:d>
                        <m:r>
                          <a:rPr lang="en-US" sz="2800" b="0" i="1" smtClean="0">
                            <a:solidFill>
                              <a:srgbClr val="D73F09"/>
                            </a:solidFill>
                            <a:latin typeface="Cambria Math" panose="02040503050406030204" pitchFamily="18" charset="0"/>
                          </a:rPr>
                          <m:t>+</m:t>
                        </m:r>
                        <m:d>
                          <m:dPr>
                            <m:begChr m:val="|"/>
                            <m:endChr m:val="|"/>
                            <m:ctrlPr>
                              <a:rPr lang="en-US" sz="2800" b="0" i="1" smtClean="0">
                                <a:solidFill>
                                  <a:srgbClr val="D73F09"/>
                                </a:solidFill>
                                <a:latin typeface="Cambria Math" panose="02040503050406030204" pitchFamily="18" charset="0"/>
                              </a:rPr>
                            </m:ctrlPr>
                          </m:dPr>
                          <m:e>
                            <m:r>
                              <a:rPr lang="en-US" sz="2800" b="0" i="1" smtClean="0">
                                <a:solidFill>
                                  <a:srgbClr val="D73F09"/>
                                </a:solidFill>
                                <a:latin typeface="Cambria Math" panose="02040503050406030204" pitchFamily="18" charset="0"/>
                              </a:rPr>
                              <m:t>𝐵</m:t>
                            </m:r>
                          </m:e>
                        </m:d>
                        <m:r>
                          <a:rPr lang="en-US" sz="2800" b="0" i="1" smtClean="0">
                            <a:solidFill>
                              <a:srgbClr val="D73F09"/>
                            </a:solidFill>
                            <a:latin typeface="Cambria Math" panose="02040503050406030204" pitchFamily="18" charset="0"/>
                          </a:rPr>
                          <m:t>𝑘</m:t>
                        </m:r>
                      </m:e>
                    </m:d>
                  </m:oMath>
                </a14:m>
                <a:r>
                  <a:rPr lang="en-US" sz="2800" dirty="0">
                    <a:solidFill>
                      <a:srgbClr val="D73F09"/>
                    </a:solidFill>
                    <a:latin typeface="Avenir Next LT Pro" panose="020B0504020202020204" pitchFamily="34" charset="0"/>
                  </a:rPr>
                  <a:t> ops per update step)</a:t>
                </a:r>
              </a:p>
            </p:txBody>
          </p:sp>
        </mc:Choice>
        <mc:Fallback>
          <p:sp>
            <p:nvSpPr>
              <p:cNvPr id="8" name="TextBox 7">
                <a:extLst>
                  <a:ext uri="{FF2B5EF4-FFF2-40B4-BE49-F238E27FC236}">
                    <a16:creationId xmlns:a16="http://schemas.microsoft.com/office/drawing/2014/main" id="{787BDB0C-90F7-41C2-AD19-384697B5FDD3}"/>
                  </a:ext>
                </a:extLst>
              </p:cNvPr>
              <p:cNvSpPr txBox="1">
                <a:spLocks noRot="1" noChangeAspect="1" noMove="1" noResize="1" noEditPoints="1" noAdjustHandles="1" noChangeArrowheads="1" noChangeShapeType="1" noTextEdit="1"/>
              </p:cNvSpPr>
              <p:nvPr/>
            </p:nvSpPr>
            <p:spPr>
              <a:xfrm>
                <a:off x="576590" y="3628605"/>
                <a:ext cx="11038821" cy="954107"/>
              </a:xfrm>
              <a:prstGeom prst="rect">
                <a:avLst/>
              </a:prstGeom>
              <a:blipFill>
                <a:blip r:embed="rId2"/>
                <a:stretch>
                  <a:fillRect l="-1160" t="-5732" r="-1326" b="-1719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22FFB458-7CB8-4DE6-9476-9FC349DE2B99}"/>
              </a:ext>
            </a:extLst>
          </p:cNvPr>
          <p:cNvSpPr txBox="1"/>
          <p:nvPr/>
        </p:nvSpPr>
        <p:spPr>
          <a:xfrm>
            <a:off x="2085350" y="4985759"/>
            <a:ext cx="9287499" cy="954107"/>
          </a:xfrm>
          <a:prstGeom prst="rect">
            <a:avLst/>
          </a:prstGeom>
          <a:noFill/>
        </p:spPr>
        <p:txBody>
          <a:bodyPr wrap="square">
            <a:spAutoFit/>
          </a:bodyPr>
          <a:lstStyle/>
          <a:p>
            <a:pPr marL="0" lvl="1">
              <a:lnSpc>
                <a:spcPct val="100000"/>
              </a:lnSpc>
            </a:pPr>
            <a:r>
              <a:rPr lang="en-US" sz="2800" dirty="0">
                <a:latin typeface="Avenir Next LT Pro" panose="020B0504020202020204" pitchFamily="34" charset="0"/>
              </a:rPr>
              <a:t>Randomly sample negatives words and adjust our loss</a:t>
            </a:r>
            <a:br>
              <a:rPr lang="en-US" sz="2800" dirty="0">
                <a:latin typeface="Avenir Next LT Pro" panose="020B0504020202020204" pitchFamily="34" charset="0"/>
              </a:rPr>
            </a:br>
            <a:r>
              <a:rPr lang="en-US" sz="2800" dirty="0">
                <a:latin typeface="Avenir Next LT Pro" panose="020B0504020202020204" pitchFamily="34" charset="0"/>
                <a:sym typeface="Wingdings" panose="05000000000000000000" pitchFamily="2" charset="2"/>
              </a:rPr>
              <a:t> fine in expectation</a:t>
            </a:r>
            <a:endParaRPr lang="en-US" sz="2800" dirty="0">
              <a:latin typeface="Avenir Next LT Pro" panose="020B0504020202020204" pitchFamily="34" charset="0"/>
            </a:endParaRPr>
          </a:p>
        </p:txBody>
      </p:sp>
      <p:sp>
        <p:nvSpPr>
          <p:cNvPr id="10" name="Arrow: Right 9">
            <a:extLst>
              <a:ext uri="{FF2B5EF4-FFF2-40B4-BE49-F238E27FC236}">
                <a16:creationId xmlns:a16="http://schemas.microsoft.com/office/drawing/2014/main" id="{1F97203E-409E-403F-83E6-F8B21D45A66A}"/>
              </a:ext>
            </a:extLst>
          </p:cNvPr>
          <p:cNvSpPr/>
          <p:nvPr/>
        </p:nvSpPr>
        <p:spPr>
          <a:xfrm>
            <a:off x="1162049" y="5053059"/>
            <a:ext cx="617220" cy="38862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0155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F47C49-3B74-4269-AE84-AD36FAD33BF5}"/>
              </a:ext>
            </a:extLst>
          </p:cNvPr>
          <p:cNvSpPr>
            <a:spLocks noGrp="1"/>
          </p:cNvSpPr>
          <p:nvPr>
            <p:ph type="sldNum" sz="quarter" idx="11"/>
          </p:nvPr>
        </p:nvSpPr>
        <p:spPr/>
        <p:txBody>
          <a:bodyPr/>
          <a:lstStyle/>
          <a:p>
            <a:fld id="{02C8B7B2-9496-47E5-990F-169BD0B1DE6A}" type="slidenum">
              <a:rPr lang="en-US" smtClean="0"/>
              <a:t>24</a:t>
            </a:fld>
            <a:endParaRPr lang="en-US"/>
          </a:p>
        </p:txBody>
      </p:sp>
      <p:sp>
        <p:nvSpPr>
          <p:cNvPr id="3" name="Text Placeholder 2">
            <a:extLst>
              <a:ext uri="{FF2B5EF4-FFF2-40B4-BE49-F238E27FC236}">
                <a16:creationId xmlns:a16="http://schemas.microsoft.com/office/drawing/2014/main" id="{F83298C5-B034-4E9D-9B0A-D4656B85506A}"/>
              </a:ext>
            </a:extLst>
          </p:cNvPr>
          <p:cNvSpPr>
            <a:spLocks noGrp="1"/>
          </p:cNvSpPr>
          <p:nvPr>
            <p:ph type="body" sz="quarter" idx="12"/>
          </p:nvPr>
        </p:nvSpPr>
        <p:spPr>
          <a:xfrm>
            <a:off x="2968625" y="390525"/>
            <a:ext cx="9084830" cy="5961063"/>
          </a:xfrm>
        </p:spPr>
        <p:txBody>
          <a:bodyPr/>
          <a:lstStyle/>
          <a:p>
            <a:r>
              <a:rPr lang="en-US" b="1" dirty="0"/>
              <a:t>Be able to answer:</a:t>
            </a:r>
            <a:endParaRPr lang="en-US" dirty="0"/>
          </a:p>
          <a:p>
            <a:pPr marL="914400" lvl="1" indent="-457200">
              <a:buFont typeface="Arial" panose="020B0604020202020204" pitchFamily="34" charset="0"/>
              <a:buChar char="•"/>
            </a:pPr>
            <a:r>
              <a:rPr lang="en-US" sz="3200" strike="sngStrike" dirty="0"/>
              <a:t>How is word2vec optimized?</a:t>
            </a:r>
          </a:p>
          <a:p>
            <a:pPr marL="1371600" lvl="2" indent="-457200">
              <a:buFont typeface="Arial" panose="020B0604020202020204" pitchFamily="34" charset="0"/>
              <a:buChar char="•"/>
            </a:pPr>
            <a:r>
              <a:rPr lang="en-US" sz="3200" strike="sngStrike" dirty="0"/>
              <a:t>What is Stochastic Gradient Descent?</a:t>
            </a:r>
          </a:p>
          <a:p>
            <a:pPr marL="1371600" lvl="2" indent="-457200">
              <a:buFont typeface="Arial" panose="020B0604020202020204" pitchFamily="34" charset="0"/>
              <a:buChar char="•"/>
            </a:pPr>
            <a:r>
              <a:rPr lang="en-US" sz="3200" strike="sngStrike" dirty="0"/>
              <a:t>Why is the word2vec objective inefficient and how can this shortcoming be mitigated? </a:t>
            </a:r>
          </a:p>
          <a:p>
            <a:pPr marL="914400" lvl="1" indent="-457200">
              <a:buFont typeface="Arial" panose="020B0604020202020204" pitchFamily="34" charset="0"/>
              <a:buChar char="•"/>
            </a:pPr>
            <a:endParaRPr lang="en-US" sz="3200" dirty="0"/>
          </a:p>
          <a:p>
            <a:pPr marL="914400" lvl="1" indent="-457200">
              <a:buFont typeface="Arial" panose="020B0604020202020204" pitchFamily="34" charset="0"/>
              <a:buChar char="•"/>
            </a:pPr>
            <a:r>
              <a:rPr lang="en-US" sz="3200" dirty="0"/>
              <a:t>How are word vectors evaluated?</a:t>
            </a:r>
          </a:p>
          <a:p>
            <a:pPr marL="1371600" lvl="2" indent="-457200">
              <a:buFont typeface="Arial" panose="020B0604020202020204" pitchFamily="34" charset="0"/>
              <a:buChar char="•"/>
            </a:pPr>
            <a:r>
              <a:rPr lang="en-US" sz="2800" dirty="0"/>
              <a:t>Describe intrinsic vs extrinsic evaluation in NLP </a:t>
            </a:r>
          </a:p>
          <a:p>
            <a:pPr marL="1371600" lvl="2" indent="-457200">
              <a:buFont typeface="Arial" panose="020B0604020202020204" pitchFamily="34" charset="0"/>
              <a:buChar char="•"/>
            </a:pPr>
            <a:endParaRPr lang="en-US" sz="2800" dirty="0"/>
          </a:p>
          <a:p>
            <a:pPr marL="914400" lvl="1" indent="-457200">
              <a:buFont typeface="Arial" panose="020B0604020202020204" pitchFamily="34" charset="0"/>
              <a:buChar char="•"/>
            </a:pPr>
            <a:r>
              <a:rPr lang="en-US" sz="3200" dirty="0"/>
              <a:t>What are the dangers of learning from historic data and large corpuses?</a:t>
            </a:r>
            <a:endParaRPr lang="en-US" sz="3600" dirty="0"/>
          </a:p>
        </p:txBody>
      </p:sp>
    </p:spTree>
    <p:extLst>
      <p:ext uri="{BB962C8B-B14F-4D97-AF65-F5344CB8AC3E}">
        <p14:creationId xmlns:p14="http://schemas.microsoft.com/office/powerpoint/2010/main" val="1034641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5C5A4-299B-4D3B-82F1-FA1AE4F7B19F}"/>
              </a:ext>
            </a:extLst>
          </p:cNvPr>
          <p:cNvSpPr>
            <a:spLocks noGrp="1"/>
          </p:cNvSpPr>
          <p:nvPr>
            <p:ph type="title"/>
          </p:nvPr>
        </p:nvSpPr>
        <p:spPr/>
        <p:txBody>
          <a:bodyPr/>
          <a:lstStyle/>
          <a:p>
            <a:r>
              <a:rPr lang="en-US" dirty="0"/>
              <a:t>Evaluation in NLP</a:t>
            </a:r>
          </a:p>
        </p:txBody>
      </p:sp>
      <p:sp>
        <p:nvSpPr>
          <p:cNvPr id="3" name="Slide Number Placeholder 2">
            <a:extLst>
              <a:ext uri="{FF2B5EF4-FFF2-40B4-BE49-F238E27FC236}">
                <a16:creationId xmlns:a16="http://schemas.microsoft.com/office/drawing/2014/main" id="{B9A9A270-4D91-4190-96F6-ECDC455457C8}"/>
              </a:ext>
            </a:extLst>
          </p:cNvPr>
          <p:cNvSpPr>
            <a:spLocks noGrp="1"/>
          </p:cNvSpPr>
          <p:nvPr>
            <p:ph type="sldNum" sz="quarter" idx="4"/>
          </p:nvPr>
        </p:nvSpPr>
        <p:spPr/>
        <p:txBody>
          <a:bodyPr/>
          <a:lstStyle/>
          <a:p>
            <a:fld id="{02C8B7B2-9496-47E5-990F-169BD0B1DE6A}" type="slidenum">
              <a:rPr lang="en-US" smtClean="0"/>
              <a:t>25</a:t>
            </a:fld>
            <a:endParaRPr lang="en-US"/>
          </a:p>
        </p:txBody>
      </p:sp>
      <p:sp>
        <p:nvSpPr>
          <p:cNvPr id="5" name="TextBox 4">
            <a:extLst>
              <a:ext uri="{FF2B5EF4-FFF2-40B4-BE49-F238E27FC236}">
                <a16:creationId xmlns:a16="http://schemas.microsoft.com/office/drawing/2014/main" id="{1302B514-39ED-4EBF-A57B-E1CDB507A517}"/>
              </a:ext>
            </a:extLst>
          </p:cNvPr>
          <p:cNvSpPr txBox="1"/>
          <p:nvPr/>
        </p:nvSpPr>
        <p:spPr>
          <a:xfrm>
            <a:off x="993856" y="1058086"/>
            <a:ext cx="11161568" cy="1815882"/>
          </a:xfrm>
          <a:prstGeom prst="rect">
            <a:avLst/>
          </a:prstGeom>
          <a:noFill/>
        </p:spPr>
        <p:txBody>
          <a:bodyPr wrap="square">
            <a:spAutoFit/>
          </a:bodyPr>
          <a:lstStyle/>
          <a:p>
            <a:r>
              <a:rPr lang="en-US" sz="2800" b="1" dirty="0">
                <a:latin typeface="Avenir Next LT Pro" panose="020B0504020202020204" pitchFamily="34" charset="0"/>
              </a:rPr>
              <a:t>Intrinsic Evaluation –</a:t>
            </a:r>
            <a:r>
              <a:rPr lang="en-US" sz="2800" dirty="0">
                <a:latin typeface="Avenir Next LT Pro" panose="020B0504020202020204" pitchFamily="34" charset="0"/>
              </a:rPr>
              <a:t> How well does an algorithm do the thing it was trained to do?</a:t>
            </a:r>
          </a:p>
          <a:p>
            <a:r>
              <a:rPr lang="en-US" sz="2800" dirty="0">
                <a:latin typeface="Avenir Next LT Pro" panose="020B0504020202020204" pitchFamily="34" charset="0"/>
              </a:rPr>
              <a:t> </a:t>
            </a:r>
          </a:p>
          <a:p>
            <a:r>
              <a:rPr lang="en-US" sz="2800" dirty="0">
                <a:latin typeface="Avenir Next LT Pro" panose="020B0504020202020204" pitchFamily="34" charset="0"/>
              </a:rPr>
              <a:t>	</a:t>
            </a:r>
            <a:r>
              <a:rPr lang="en-US" sz="2400" b="1" dirty="0">
                <a:latin typeface="Avenir Next LT Pro" panose="020B0504020202020204" pitchFamily="34" charset="0"/>
              </a:rPr>
              <a:t>E.g., </a:t>
            </a:r>
            <a:r>
              <a:rPr lang="en-US" sz="2400" dirty="0">
                <a:latin typeface="Avenir Next LT Pro" panose="020B0504020202020204" pitchFamily="34" charset="0"/>
              </a:rPr>
              <a:t>do word-vector similarities match human notions of similarity?</a:t>
            </a:r>
            <a:endParaRPr lang="en-US" sz="2800" b="1" dirty="0">
              <a:latin typeface="Avenir Next LT Pro" panose="020B0504020202020204" pitchFamily="34" charset="0"/>
            </a:endParaRPr>
          </a:p>
        </p:txBody>
      </p:sp>
      <p:sp>
        <p:nvSpPr>
          <p:cNvPr id="6" name="Rectangle: Rounded Corners 5">
            <a:extLst>
              <a:ext uri="{FF2B5EF4-FFF2-40B4-BE49-F238E27FC236}">
                <a16:creationId xmlns:a16="http://schemas.microsoft.com/office/drawing/2014/main" id="{E300917A-F73C-4522-8F36-EF70F7D4437C}"/>
              </a:ext>
            </a:extLst>
          </p:cNvPr>
          <p:cNvSpPr/>
          <p:nvPr/>
        </p:nvSpPr>
        <p:spPr>
          <a:xfrm>
            <a:off x="179464" y="1218352"/>
            <a:ext cx="727051" cy="206383"/>
          </a:xfrm>
          <a:prstGeom prst="roundRect">
            <a:avLst>
              <a:gd name="adj" fmla="val 50000"/>
            </a:avLst>
          </a:prstGeom>
          <a:solidFill>
            <a:srgbClr val="D73F09"/>
          </a:solidFill>
          <a:ln>
            <a:no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lIns="0" tIns="0" rIns="0" bIns="27432" rtlCol="0" anchor="ctr" anchorCtr="1">
            <a:noAutofit/>
          </a:bodyPr>
          <a:lstStyle/>
          <a:p>
            <a:pPr algn="ctr"/>
            <a:r>
              <a:rPr lang="en-US" b="1" cap="small" spc="-150" dirty="0">
                <a:solidFill>
                  <a:schemeClr val="bg1"/>
                </a:solidFill>
                <a:latin typeface="Avenir Next LT Pro" panose="020B0504020202020204" pitchFamily="34" charset="0"/>
              </a:rPr>
              <a:t>vocab</a:t>
            </a:r>
          </a:p>
        </p:txBody>
      </p:sp>
      <p:sp>
        <p:nvSpPr>
          <p:cNvPr id="7" name="TextBox 6">
            <a:extLst>
              <a:ext uri="{FF2B5EF4-FFF2-40B4-BE49-F238E27FC236}">
                <a16:creationId xmlns:a16="http://schemas.microsoft.com/office/drawing/2014/main" id="{A5D07418-EE5A-4741-9818-FD3D55A7E5D2}"/>
              </a:ext>
            </a:extLst>
          </p:cNvPr>
          <p:cNvSpPr txBox="1"/>
          <p:nvPr/>
        </p:nvSpPr>
        <p:spPr>
          <a:xfrm>
            <a:off x="3945647" y="3687609"/>
            <a:ext cx="7941553" cy="2123658"/>
          </a:xfrm>
          <a:prstGeom prst="rect">
            <a:avLst/>
          </a:prstGeom>
          <a:noFill/>
        </p:spPr>
        <p:txBody>
          <a:bodyPr wrap="square">
            <a:spAutoFit/>
          </a:bodyPr>
          <a:lstStyle/>
          <a:p>
            <a:r>
              <a:rPr lang="en-US" sz="2800" b="1" dirty="0">
                <a:latin typeface="Avenir Next LT Pro" panose="020B0504020202020204" pitchFamily="34" charset="0"/>
              </a:rPr>
              <a:t>Extrinsic Evaluation –</a:t>
            </a:r>
            <a:r>
              <a:rPr lang="en-US" sz="2800" dirty="0">
                <a:latin typeface="Avenir Next LT Pro" panose="020B0504020202020204" pitchFamily="34" charset="0"/>
              </a:rPr>
              <a:t> How useful is the result of an algorithm to other tasks in NLP?</a:t>
            </a:r>
          </a:p>
          <a:p>
            <a:endParaRPr lang="en-US" sz="2800" b="1" dirty="0">
              <a:latin typeface="Avenir Next LT Pro" panose="020B0504020202020204" pitchFamily="34" charset="0"/>
            </a:endParaRPr>
          </a:p>
          <a:p>
            <a:pPr marL="690563"/>
            <a:r>
              <a:rPr lang="en-US" sz="2400" b="1" dirty="0">
                <a:latin typeface="Avenir Next LT Pro" panose="020B0504020202020204" pitchFamily="34" charset="0"/>
              </a:rPr>
              <a:t>E.g., </a:t>
            </a:r>
            <a:r>
              <a:rPr lang="en-US" sz="2400" dirty="0">
                <a:latin typeface="Avenir Next LT Pro" panose="020B0504020202020204" pitchFamily="34" charset="0"/>
              </a:rPr>
              <a:t>does using word2vec embeddings improve text classification algorithms?</a:t>
            </a:r>
            <a:endParaRPr lang="en-US" sz="2400" b="1" dirty="0">
              <a:latin typeface="Avenir Next LT Pro" panose="020B0504020202020204" pitchFamily="34" charset="0"/>
            </a:endParaRPr>
          </a:p>
        </p:txBody>
      </p:sp>
      <p:sp>
        <p:nvSpPr>
          <p:cNvPr id="8" name="Rectangle: Rounded Corners 7">
            <a:extLst>
              <a:ext uri="{FF2B5EF4-FFF2-40B4-BE49-F238E27FC236}">
                <a16:creationId xmlns:a16="http://schemas.microsoft.com/office/drawing/2014/main" id="{B63FDBCA-0CEC-459E-BF16-47FD09E4BA32}"/>
              </a:ext>
            </a:extLst>
          </p:cNvPr>
          <p:cNvSpPr/>
          <p:nvPr/>
        </p:nvSpPr>
        <p:spPr>
          <a:xfrm>
            <a:off x="3091673" y="3862730"/>
            <a:ext cx="727051" cy="206383"/>
          </a:xfrm>
          <a:prstGeom prst="roundRect">
            <a:avLst>
              <a:gd name="adj" fmla="val 50000"/>
            </a:avLst>
          </a:prstGeom>
          <a:solidFill>
            <a:srgbClr val="D73F09"/>
          </a:solidFill>
          <a:ln>
            <a:no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lIns="0" tIns="0" rIns="0" bIns="27432" rtlCol="0" anchor="ctr" anchorCtr="1">
            <a:noAutofit/>
          </a:bodyPr>
          <a:lstStyle/>
          <a:p>
            <a:pPr algn="ctr"/>
            <a:r>
              <a:rPr lang="en-US" b="1" cap="small" spc="-150" dirty="0">
                <a:solidFill>
                  <a:schemeClr val="bg1"/>
                </a:solidFill>
                <a:latin typeface="Avenir Next LT Pro" panose="020B0504020202020204" pitchFamily="34" charset="0"/>
              </a:rPr>
              <a:t>vocab</a:t>
            </a:r>
          </a:p>
        </p:txBody>
      </p:sp>
      <p:pic>
        <p:nvPicPr>
          <p:cNvPr id="9" name="Picture 2" descr="Diagram of the major levels of a language.">
            <a:extLst>
              <a:ext uri="{FF2B5EF4-FFF2-40B4-BE49-F238E27FC236}">
                <a16:creationId xmlns:a16="http://schemas.microsoft.com/office/drawing/2014/main" id="{F6CBA6E5-471A-46A1-AF5E-52A09E87C554}"/>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28" t="-195" r="-44" b="390"/>
          <a:stretch/>
        </p:blipFill>
        <p:spPr bwMode="auto">
          <a:xfrm>
            <a:off x="466563" y="3687609"/>
            <a:ext cx="2498187" cy="2491534"/>
          </a:xfrm>
          <a:prstGeom prst="ellipse">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5692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9" presetClass="emph" presetSubtype="0" grpId="1" nodeType="withEffect">
                                  <p:stCondLst>
                                    <p:cond delay="0"/>
                                  </p:stCondLst>
                                  <p:childTnLst>
                                    <p:set>
                                      <p:cBhvr>
                                        <p:cTn id="18" dur="indefinite"/>
                                        <p:tgtEl>
                                          <p:spTgt spid="6"/>
                                        </p:tgtEl>
                                        <p:attrNameLst>
                                          <p:attrName>style.opacity</p:attrName>
                                        </p:attrNameLst>
                                      </p:cBhvr>
                                      <p:to>
                                        <p:strVal val="0.5"/>
                                      </p:to>
                                    </p:set>
                                    <p:animEffect filter="image" prLst="opacity: 0.5">
                                      <p:cBhvr rctx="IE">
                                        <p:cTn id="19" dur="indefinite"/>
                                        <p:tgtEl>
                                          <p:spTgt spid="6"/>
                                        </p:tgtEl>
                                      </p:cBhvr>
                                    </p:animEffect>
                                  </p:childTnLst>
                                </p:cTn>
                              </p:par>
                              <p:par>
                                <p:cTn id="20" presetID="9" presetClass="emph" presetSubtype="0" grpId="1" nodeType="withEffect">
                                  <p:stCondLst>
                                    <p:cond delay="0"/>
                                  </p:stCondLst>
                                  <p:childTnLst>
                                    <p:set>
                                      <p:cBhvr>
                                        <p:cTn id="21" dur="indefinite"/>
                                        <p:tgtEl>
                                          <p:spTgt spid="5"/>
                                        </p:tgtEl>
                                        <p:attrNameLst>
                                          <p:attrName>style.opacity</p:attrName>
                                        </p:attrNameLst>
                                      </p:cBhvr>
                                      <p:to>
                                        <p:strVal val="0.5"/>
                                      </p:to>
                                    </p:set>
                                    <p:animEffect filter="image" prLst="opacity: 0.5">
                                      <p:cBhvr rctx="IE">
                                        <p:cTn id="22" dur="indefinite"/>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animBg="1"/>
      <p:bldP spid="6" grpId="1" animBg="1"/>
      <p:bldP spid="7" grpId="0"/>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5C5A4-299B-4D3B-82F1-FA1AE4F7B19F}"/>
              </a:ext>
            </a:extLst>
          </p:cNvPr>
          <p:cNvSpPr>
            <a:spLocks noGrp="1"/>
          </p:cNvSpPr>
          <p:nvPr>
            <p:ph type="title"/>
          </p:nvPr>
        </p:nvSpPr>
        <p:spPr/>
        <p:txBody>
          <a:bodyPr/>
          <a:lstStyle/>
          <a:p>
            <a:r>
              <a:rPr lang="en-US" dirty="0"/>
              <a:t>Intrinsic Evaluation of Word Vector Algorithms</a:t>
            </a:r>
          </a:p>
        </p:txBody>
      </p:sp>
      <p:sp>
        <p:nvSpPr>
          <p:cNvPr id="3" name="Slide Number Placeholder 2">
            <a:extLst>
              <a:ext uri="{FF2B5EF4-FFF2-40B4-BE49-F238E27FC236}">
                <a16:creationId xmlns:a16="http://schemas.microsoft.com/office/drawing/2014/main" id="{B9A9A270-4D91-4190-96F6-ECDC455457C8}"/>
              </a:ext>
            </a:extLst>
          </p:cNvPr>
          <p:cNvSpPr>
            <a:spLocks noGrp="1"/>
          </p:cNvSpPr>
          <p:nvPr>
            <p:ph type="sldNum" sz="quarter" idx="4"/>
          </p:nvPr>
        </p:nvSpPr>
        <p:spPr/>
        <p:txBody>
          <a:bodyPr/>
          <a:lstStyle/>
          <a:p>
            <a:fld id="{02C8B7B2-9496-47E5-990F-169BD0B1DE6A}" type="slidenum">
              <a:rPr lang="en-US" smtClean="0"/>
              <a:t>26</a:t>
            </a:fld>
            <a:endParaRPr lang="en-US"/>
          </a:p>
        </p:txBody>
      </p:sp>
      <p:sp>
        <p:nvSpPr>
          <p:cNvPr id="11" name="TextBox 10">
            <a:extLst>
              <a:ext uri="{FF2B5EF4-FFF2-40B4-BE49-F238E27FC236}">
                <a16:creationId xmlns:a16="http://schemas.microsoft.com/office/drawing/2014/main" id="{35BFD46F-2A9D-4BDA-9DEB-D801A7EB902B}"/>
              </a:ext>
            </a:extLst>
          </p:cNvPr>
          <p:cNvSpPr txBox="1"/>
          <p:nvPr/>
        </p:nvSpPr>
        <p:spPr>
          <a:xfrm>
            <a:off x="1082732" y="6508916"/>
            <a:ext cx="11344795" cy="307777"/>
          </a:xfrm>
          <a:prstGeom prst="rect">
            <a:avLst/>
          </a:prstGeom>
          <a:noFill/>
        </p:spPr>
        <p:txBody>
          <a:bodyPr wrap="square">
            <a:spAutoFit/>
          </a:bodyPr>
          <a:lstStyle/>
          <a:p>
            <a:r>
              <a:rPr lang="en-US" sz="1400" dirty="0">
                <a:solidFill>
                  <a:schemeClr val="bg1">
                    <a:lumMod val="50000"/>
                  </a:schemeClr>
                </a:solidFill>
                <a:latin typeface="Avenir Next LT Pro" panose="020B0504020202020204" pitchFamily="34" charset="0"/>
              </a:rPr>
              <a:t>Evaluating Word Embedding Models: Methods and Experimental Results (</a:t>
            </a:r>
            <a:r>
              <a:rPr lang="en-US" sz="1400" dirty="0">
                <a:solidFill>
                  <a:schemeClr val="bg1">
                    <a:lumMod val="50000"/>
                  </a:schemeClr>
                </a:solidFill>
                <a:latin typeface="Avenir Next LT Pro" panose="020B0504020202020204" pitchFamily="34" charset="0"/>
                <a:hlinkClick r:id="rId2"/>
              </a:rPr>
              <a:t>arxiv.org/pdf/1901.09785.pdf</a:t>
            </a:r>
            <a:r>
              <a:rPr lang="en-US" sz="1400" dirty="0">
                <a:solidFill>
                  <a:schemeClr val="bg1">
                    <a:lumMod val="50000"/>
                  </a:schemeClr>
                </a:solidFill>
                <a:latin typeface="Avenir Next LT Pro" panose="020B0504020202020204" pitchFamily="34" charset="0"/>
              </a:rPr>
              <a:t>)</a:t>
            </a:r>
          </a:p>
        </p:txBody>
      </p:sp>
      <p:sp>
        <p:nvSpPr>
          <p:cNvPr id="12" name="TextBox 11">
            <a:extLst>
              <a:ext uri="{FF2B5EF4-FFF2-40B4-BE49-F238E27FC236}">
                <a16:creationId xmlns:a16="http://schemas.microsoft.com/office/drawing/2014/main" id="{5BE19B2A-B90C-4377-BDE6-9058C1E8E4A2}"/>
              </a:ext>
            </a:extLst>
          </p:cNvPr>
          <p:cNvSpPr txBox="1"/>
          <p:nvPr/>
        </p:nvSpPr>
        <p:spPr>
          <a:xfrm>
            <a:off x="295587" y="642450"/>
            <a:ext cx="11161568" cy="523220"/>
          </a:xfrm>
          <a:prstGeom prst="rect">
            <a:avLst/>
          </a:prstGeom>
          <a:noFill/>
        </p:spPr>
        <p:txBody>
          <a:bodyPr wrap="square">
            <a:spAutoFit/>
          </a:bodyPr>
          <a:lstStyle/>
          <a:p>
            <a:r>
              <a:rPr lang="en-US" sz="2800" dirty="0">
                <a:latin typeface="Avenir Next LT Pro" panose="020B0504020202020204" pitchFamily="34" charset="0"/>
              </a:rPr>
              <a:t>Desired Properties of Word Vectors:</a:t>
            </a:r>
          </a:p>
        </p:txBody>
      </p:sp>
      <p:sp>
        <p:nvSpPr>
          <p:cNvPr id="13" name="TextBox 12">
            <a:extLst>
              <a:ext uri="{FF2B5EF4-FFF2-40B4-BE49-F238E27FC236}">
                <a16:creationId xmlns:a16="http://schemas.microsoft.com/office/drawing/2014/main" id="{E7C312F6-2B6E-47AE-B333-711A065EDF2E}"/>
              </a:ext>
            </a:extLst>
          </p:cNvPr>
          <p:cNvSpPr txBox="1"/>
          <p:nvPr/>
        </p:nvSpPr>
        <p:spPr>
          <a:xfrm>
            <a:off x="726325" y="1576126"/>
            <a:ext cx="11161568" cy="830997"/>
          </a:xfrm>
          <a:prstGeom prst="rect">
            <a:avLst/>
          </a:prstGeom>
          <a:noFill/>
        </p:spPr>
        <p:txBody>
          <a:bodyPr wrap="square">
            <a:spAutoFit/>
          </a:bodyPr>
          <a:lstStyle/>
          <a:p>
            <a:r>
              <a:rPr lang="en-US" sz="2400" b="1" dirty="0">
                <a:latin typeface="Avenir Next LT Pro" panose="020B0504020202020204" pitchFamily="34" charset="0"/>
              </a:rPr>
              <a:t>Capture Lexical Ambiguity </a:t>
            </a:r>
            <a:r>
              <a:rPr lang="en-US" sz="2400" dirty="0">
                <a:latin typeface="Avenir Next LT Pro" panose="020B0504020202020204" pitchFamily="34" charset="0"/>
              </a:rPr>
              <a:t>– all senses of a word should be encoded</a:t>
            </a:r>
            <a:br>
              <a:rPr lang="en-US" sz="2400" dirty="0">
                <a:latin typeface="Avenir Next LT Pro" panose="020B0504020202020204" pitchFamily="34" charset="0"/>
              </a:rPr>
            </a:br>
            <a:r>
              <a:rPr lang="en-US" sz="2400" dirty="0">
                <a:latin typeface="Avenir Next LT Pro" panose="020B0504020202020204" pitchFamily="34" charset="0"/>
              </a:rPr>
              <a:t>	e.g., “the </a:t>
            </a:r>
            <a:r>
              <a:rPr lang="en-US" sz="2400" b="1" dirty="0">
                <a:latin typeface="Avenir Next LT Pro" panose="020B0504020202020204" pitchFamily="34" charset="0"/>
              </a:rPr>
              <a:t>bow</a:t>
            </a:r>
            <a:r>
              <a:rPr lang="en-US" sz="2400" dirty="0">
                <a:latin typeface="Avenir Next LT Pro" panose="020B0504020202020204" pitchFamily="34" charset="0"/>
              </a:rPr>
              <a:t> of a ship” and “</a:t>
            </a:r>
            <a:r>
              <a:rPr lang="en-US" sz="2400" b="1" dirty="0">
                <a:latin typeface="Avenir Next LT Pro" panose="020B0504020202020204" pitchFamily="34" charset="0"/>
              </a:rPr>
              <a:t>bow</a:t>
            </a:r>
            <a:r>
              <a:rPr lang="en-US" sz="2400" dirty="0">
                <a:latin typeface="Avenir Next LT Pro" panose="020B0504020202020204" pitchFamily="34" charset="0"/>
              </a:rPr>
              <a:t> and arrows”</a:t>
            </a:r>
            <a:endParaRPr lang="en-US" sz="2400" b="1" dirty="0">
              <a:latin typeface="Avenir Next LT Pro" panose="020B0504020202020204" pitchFamily="34" charset="0"/>
            </a:endParaRPr>
          </a:p>
        </p:txBody>
      </p:sp>
      <p:sp>
        <p:nvSpPr>
          <p:cNvPr id="14" name="TextBox 13">
            <a:extLst>
              <a:ext uri="{FF2B5EF4-FFF2-40B4-BE49-F238E27FC236}">
                <a16:creationId xmlns:a16="http://schemas.microsoft.com/office/drawing/2014/main" id="{FC9D6F1F-FB8D-498A-A186-E126CBA51965}"/>
              </a:ext>
            </a:extLst>
          </p:cNvPr>
          <p:cNvSpPr txBox="1"/>
          <p:nvPr/>
        </p:nvSpPr>
        <p:spPr>
          <a:xfrm>
            <a:off x="809452" y="2915742"/>
            <a:ext cx="11161568" cy="830997"/>
          </a:xfrm>
          <a:prstGeom prst="rect">
            <a:avLst/>
          </a:prstGeom>
          <a:noFill/>
        </p:spPr>
        <p:txBody>
          <a:bodyPr wrap="square">
            <a:spAutoFit/>
          </a:bodyPr>
          <a:lstStyle/>
          <a:p>
            <a:r>
              <a:rPr lang="en-US" sz="2400" b="1" dirty="0">
                <a:latin typeface="Avenir Next LT Pro" panose="020B0504020202020204" pitchFamily="34" charset="0"/>
              </a:rPr>
              <a:t>Capture Relationships </a:t>
            </a:r>
            <a:r>
              <a:rPr lang="en-US" sz="2400" dirty="0">
                <a:latin typeface="Avenir Next LT Pro" panose="020B0504020202020204" pitchFamily="34" charset="0"/>
              </a:rPr>
              <a:t>– both semantic (synonymy / antonymy) and morphological (e.g. fast : faster :: slow : slower)</a:t>
            </a:r>
          </a:p>
        </p:txBody>
      </p:sp>
      <p:sp>
        <p:nvSpPr>
          <p:cNvPr id="15" name="TextBox 14">
            <a:extLst>
              <a:ext uri="{FF2B5EF4-FFF2-40B4-BE49-F238E27FC236}">
                <a16:creationId xmlns:a16="http://schemas.microsoft.com/office/drawing/2014/main" id="{24EB9B4F-5DC2-4DB5-B516-4F6F89308726}"/>
              </a:ext>
            </a:extLst>
          </p:cNvPr>
          <p:cNvSpPr txBox="1"/>
          <p:nvPr/>
        </p:nvSpPr>
        <p:spPr>
          <a:xfrm>
            <a:off x="809452" y="4435330"/>
            <a:ext cx="11161568" cy="461665"/>
          </a:xfrm>
          <a:prstGeom prst="rect">
            <a:avLst/>
          </a:prstGeom>
          <a:noFill/>
        </p:spPr>
        <p:txBody>
          <a:bodyPr wrap="square">
            <a:spAutoFit/>
          </a:bodyPr>
          <a:lstStyle/>
          <a:p>
            <a:r>
              <a:rPr lang="en-US" sz="2400" b="1" dirty="0">
                <a:latin typeface="Avenir Next LT Pro" panose="020B0504020202020204" pitchFamily="34" charset="0"/>
              </a:rPr>
              <a:t>Low Variance </a:t>
            </a:r>
            <a:r>
              <a:rPr lang="en-US" sz="2400" dirty="0">
                <a:latin typeface="Avenir Next LT Pro" panose="020B0504020202020204" pitchFamily="34" charset="0"/>
              </a:rPr>
              <a:t>– if I re-run the algorithm, how different are the results</a:t>
            </a:r>
          </a:p>
        </p:txBody>
      </p:sp>
      <p:sp>
        <p:nvSpPr>
          <p:cNvPr id="16" name="TextBox 15">
            <a:extLst>
              <a:ext uri="{FF2B5EF4-FFF2-40B4-BE49-F238E27FC236}">
                <a16:creationId xmlns:a16="http://schemas.microsoft.com/office/drawing/2014/main" id="{A58870DB-81B0-4636-9E64-900A14B0DAD9}"/>
              </a:ext>
            </a:extLst>
          </p:cNvPr>
          <p:cNvSpPr txBox="1"/>
          <p:nvPr/>
        </p:nvSpPr>
        <p:spPr>
          <a:xfrm>
            <a:off x="576590" y="5281874"/>
            <a:ext cx="11038821" cy="523220"/>
          </a:xfrm>
          <a:prstGeom prst="rect">
            <a:avLst/>
          </a:prstGeom>
          <a:noFill/>
        </p:spPr>
        <p:txBody>
          <a:bodyPr wrap="square">
            <a:spAutoFit/>
          </a:bodyPr>
          <a:lstStyle/>
          <a:p>
            <a:pPr marL="0" lvl="1" algn="ctr">
              <a:lnSpc>
                <a:spcPct val="100000"/>
              </a:lnSpc>
            </a:pPr>
            <a:r>
              <a:rPr lang="en-US" sz="2800" b="1" dirty="0">
                <a:solidFill>
                  <a:srgbClr val="D73F09"/>
                </a:solidFill>
                <a:latin typeface="Avenir Next LT Pro" panose="020B0504020202020204" pitchFamily="34" charset="0"/>
              </a:rPr>
              <a:t>Problem: </a:t>
            </a:r>
            <a:r>
              <a:rPr lang="en-US" sz="2800" dirty="0">
                <a:solidFill>
                  <a:srgbClr val="D73F09"/>
                </a:solidFill>
                <a:latin typeface="Avenir Next LT Pro" panose="020B0504020202020204" pitchFamily="34" charset="0"/>
              </a:rPr>
              <a:t>How to measure these things?</a:t>
            </a:r>
          </a:p>
        </p:txBody>
      </p:sp>
    </p:spTree>
    <p:extLst>
      <p:ext uri="{BB962C8B-B14F-4D97-AF65-F5344CB8AC3E}">
        <p14:creationId xmlns:p14="http://schemas.microsoft.com/office/powerpoint/2010/main" val="1854342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5C5A4-299B-4D3B-82F1-FA1AE4F7B19F}"/>
              </a:ext>
            </a:extLst>
          </p:cNvPr>
          <p:cNvSpPr>
            <a:spLocks noGrp="1"/>
          </p:cNvSpPr>
          <p:nvPr>
            <p:ph type="title"/>
          </p:nvPr>
        </p:nvSpPr>
        <p:spPr/>
        <p:txBody>
          <a:bodyPr/>
          <a:lstStyle/>
          <a:p>
            <a:r>
              <a:rPr lang="en-US" dirty="0"/>
              <a:t>Intrinsic Evaluation of Word Vector Algorithms: Common Tasks</a:t>
            </a:r>
          </a:p>
        </p:txBody>
      </p:sp>
      <p:sp>
        <p:nvSpPr>
          <p:cNvPr id="3" name="Slide Number Placeholder 2">
            <a:extLst>
              <a:ext uri="{FF2B5EF4-FFF2-40B4-BE49-F238E27FC236}">
                <a16:creationId xmlns:a16="http://schemas.microsoft.com/office/drawing/2014/main" id="{B9A9A270-4D91-4190-96F6-ECDC455457C8}"/>
              </a:ext>
            </a:extLst>
          </p:cNvPr>
          <p:cNvSpPr>
            <a:spLocks noGrp="1"/>
          </p:cNvSpPr>
          <p:nvPr>
            <p:ph type="sldNum" sz="quarter" idx="4"/>
          </p:nvPr>
        </p:nvSpPr>
        <p:spPr/>
        <p:txBody>
          <a:bodyPr/>
          <a:lstStyle/>
          <a:p>
            <a:fld id="{02C8B7B2-9496-47E5-990F-169BD0B1DE6A}" type="slidenum">
              <a:rPr lang="en-US" smtClean="0"/>
              <a:t>27</a:t>
            </a:fld>
            <a:endParaRPr lang="en-US"/>
          </a:p>
        </p:txBody>
      </p:sp>
      <p:sp>
        <p:nvSpPr>
          <p:cNvPr id="11" name="TextBox 10">
            <a:extLst>
              <a:ext uri="{FF2B5EF4-FFF2-40B4-BE49-F238E27FC236}">
                <a16:creationId xmlns:a16="http://schemas.microsoft.com/office/drawing/2014/main" id="{35BFD46F-2A9D-4BDA-9DEB-D801A7EB902B}"/>
              </a:ext>
            </a:extLst>
          </p:cNvPr>
          <p:cNvSpPr txBox="1"/>
          <p:nvPr/>
        </p:nvSpPr>
        <p:spPr>
          <a:xfrm>
            <a:off x="1082732" y="6508916"/>
            <a:ext cx="11344795" cy="307777"/>
          </a:xfrm>
          <a:prstGeom prst="rect">
            <a:avLst/>
          </a:prstGeom>
          <a:noFill/>
        </p:spPr>
        <p:txBody>
          <a:bodyPr wrap="square">
            <a:spAutoFit/>
          </a:bodyPr>
          <a:lstStyle/>
          <a:p>
            <a:r>
              <a:rPr lang="en-US" sz="1400" dirty="0">
                <a:solidFill>
                  <a:schemeClr val="bg1">
                    <a:lumMod val="50000"/>
                  </a:schemeClr>
                </a:solidFill>
                <a:latin typeface="Avenir Next LT Pro" panose="020B0504020202020204" pitchFamily="34" charset="0"/>
              </a:rPr>
              <a:t>Evaluating Word Embedding Models: Methods and Experimental Results (</a:t>
            </a:r>
            <a:r>
              <a:rPr lang="en-US" sz="1400" dirty="0">
                <a:solidFill>
                  <a:schemeClr val="bg1">
                    <a:lumMod val="50000"/>
                  </a:schemeClr>
                </a:solidFill>
                <a:latin typeface="Avenir Next LT Pro" panose="020B0504020202020204" pitchFamily="34" charset="0"/>
                <a:hlinkClick r:id="rId2"/>
              </a:rPr>
              <a:t>arxiv.org/pdf/1901.09785.pdf</a:t>
            </a:r>
            <a:r>
              <a:rPr lang="en-US" sz="1400" dirty="0">
                <a:solidFill>
                  <a:schemeClr val="bg1">
                    <a:lumMod val="50000"/>
                  </a:schemeClr>
                </a:solidFill>
                <a:latin typeface="Avenir Next LT Pro" panose="020B0504020202020204" pitchFamily="34" charset="0"/>
              </a:rPr>
              <a:t>)</a:t>
            </a:r>
          </a:p>
        </p:txBody>
      </p:sp>
      <p:sp>
        <p:nvSpPr>
          <p:cNvPr id="12" name="TextBox 11">
            <a:extLst>
              <a:ext uri="{FF2B5EF4-FFF2-40B4-BE49-F238E27FC236}">
                <a16:creationId xmlns:a16="http://schemas.microsoft.com/office/drawing/2014/main" id="{5BE19B2A-B90C-4377-BDE6-9058C1E8E4A2}"/>
              </a:ext>
            </a:extLst>
          </p:cNvPr>
          <p:cNvSpPr txBox="1"/>
          <p:nvPr/>
        </p:nvSpPr>
        <p:spPr>
          <a:xfrm>
            <a:off x="625048" y="642450"/>
            <a:ext cx="11161568" cy="523220"/>
          </a:xfrm>
          <a:prstGeom prst="rect">
            <a:avLst/>
          </a:prstGeom>
          <a:noFill/>
        </p:spPr>
        <p:txBody>
          <a:bodyPr wrap="square">
            <a:spAutoFit/>
          </a:bodyPr>
          <a:lstStyle/>
          <a:p>
            <a:r>
              <a:rPr lang="en-US" sz="2800" b="1" dirty="0">
                <a:latin typeface="Avenir Next LT Pro" panose="020B0504020202020204" pitchFamily="34" charset="0"/>
              </a:rPr>
              <a:t>Word Similarity</a:t>
            </a:r>
          </a:p>
        </p:txBody>
      </p:sp>
      <p:sp>
        <p:nvSpPr>
          <p:cNvPr id="13" name="TextBox 12">
            <a:extLst>
              <a:ext uri="{FF2B5EF4-FFF2-40B4-BE49-F238E27FC236}">
                <a16:creationId xmlns:a16="http://schemas.microsoft.com/office/drawing/2014/main" id="{E7C312F6-2B6E-47AE-B333-711A065EDF2E}"/>
              </a:ext>
            </a:extLst>
          </p:cNvPr>
          <p:cNvSpPr txBox="1"/>
          <p:nvPr/>
        </p:nvSpPr>
        <p:spPr>
          <a:xfrm>
            <a:off x="726325" y="1440324"/>
            <a:ext cx="11161568" cy="830997"/>
          </a:xfrm>
          <a:prstGeom prst="rect">
            <a:avLst/>
          </a:prstGeom>
          <a:noFill/>
        </p:spPr>
        <p:txBody>
          <a:bodyPr wrap="square">
            <a:spAutoFit/>
          </a:bodyPr>
          <a:lstStyle/>
          <a:p>
            <a:r>
              <a:rPr lang="en-US" sz="2400" b="1" dirty="0">
                <a:latin typeface="Avenir Next LT Pro" panose="020B0504020202020204" pitchFamily="34" charset="0"/>
              </a:rPr>
              <a:t>Idea </a:t>
            </a:r>
            <a:r>
              <a:rPr lang="en-US" sz="2400" dirty="0">
                <a:latin typeface="Avenir Next LT Pro" panose="020B0504020202020204" pitchFamily="34" charset="0"/>
              </a:rPr>
              <a:t>– get humans to rate a bunch of word pairs based on their similarity and then compare these to cosine similarities produced by word vectors.</a:t>
            </a:r>
            <a:endParaRPr lang="en-US" sz="2400" b="1" dirty="0">
              <a:latin typeface="Avenir Next LT Pro" panose="020B0504020202020204" pitchFamily="34" charset="0"/>
            </a:endParaRPr>
          </a:p>
        </p:txBody>
      </p:sp>
      <p:pic>
        <p:nvPicPr>
          <p:cNvPr id="7" name="Picture 6">
            <a:extLst>
              <a:ext uri="{FF2B5EF4-FFF2-40B4-BE49-F238E27FC236}">
                <a16:creationId xmlns:a16="http://schemas.microsoft.com/office/drawing/2014/main" id="{1B7C92D0-B04F-438B-8090-34EA590F4C61}"/>
              </a:ext>
            </a:extLst>
          </p:cNvPr>
          <p:cNvPicPr>
            <a:picLocks noChangeAspect="1"/>
          </p:cNvPicPr>
          <p:nvPr/>
        </p:nvPicPr>
        <p:blipFill>
          <a:blip r:embed="rId3"/>
          <a:stretch>
            <a:fillRect/>
          </a:stretch>
        </p:blipFill>
        <p:spPr>
          <a:xfrm>
            <a:off x="726325" y="2545975"/>
            <a:ext cx="3665196" cy="3455756"/>
          </a:xfrm>
          <a:prstGeom prst="rect">
            <a:avLst/>
          </a:prstGeom>
        </p:spPr>
      </p:pic>
      <p:sp>
        <p:nvSpPr>
          <p:cNvPr id="17" name="Rectangle: Rounded Corners 16">
            <a:extLst>
              <a:ext uri="{FF2B5EF4-FFF2-40B4-BE49-F238E27FC236}">
                <a16:creationId xmlns:a16="http://schemas.microsoft.com/office/drawing/2014/main" id="{22F5DA95-2328-4D5E-9F39-F1FD874B20D1}"/>
              </a:ext>
            </a:extLst>
          </p:cNvPr>
          <p:cNvSpPr/>
          <p:nvPr/>
        </p:nvSpPr>
        <p:spPr>
          <a:xfrm>
            <a:off x="92751" y="685420"/>
            <a:ext cx="457200" cy="457200"/>
          </a:xfrm>
          <a:prstGeom prst="roundRect">
            <a:avLst>
              <a:gd name="adj" fmla="val 50000"/>
            </a:avLst>
          </a:prstGeom>
          <a:solidFill>
            <a:srgbClr val="6AA84F"/>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i="0" u="none" strike="noStrike" dirty="0">
                <a:solidFill>
                  <a:schemeClr val="bg1"/>
                </a:solidFill>
                <a:effectLst/>
                <a:latin typeface="Avenir Next LT Pro" panose="020B0504020202020204" pitchFamily="34" charset="0"/>
              </a:rPr>
              <a:t>⚑</a:t>
            </a:r>
            <a:endParaRPr lang="en-US" sz="2000" dirty="0">
              <a:solidFill>
                <a:schemeClr val="bg1"/>
              </a:solidFill>
            </a:endParaRPr>
          </a:p>
        </p:txBody>
      </p:sp>
      <p:sp>
        <p:nvSpPr>
          <p:cNvPr id="10" name="Rectangle 9">
            <a:extLst>
              <a:ext uri="{FF2B5EF4-FFF2-40B4-BE49-F238E27FC236}">
                <a16:creationId xmlns:a16="http://schemas.microsoft.com/office/drawing/2014/main" id="{1A961359-B2E5-4296-AD85-FB90AA745078}"/>
              </a:ext>
            </a:extLst>
          </p:cNvPr>
          <p:cNvSpPr/>
          <p:nvPr/>
        </p:nvSpPr>
        <p:spPr>
          <a:xfrm>
            <a:off x="789413" y="4035379"/>
            <a:ext cx="3532950" cy="232247"/>
          </a:xfrm>
          <a:prstGeom prst="rect">
            <a:avLst/>
          </a:prstGeom>
          <a:solidFill>
            <a:srgbClr val="D73F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Table 19">
            <a:extLst>
              <a:ext uri="{FF2B5EF4-FFF2-40B4-BE49-F238E27FC236}">
                <a16:creationId xmlns:a16="http://schemas.microsoft.com/office/drawing/2014/main" id="{758C83EF-604D-4576-AD56-7930F46EEDCC}"/>
              </a:ext>
            </a:extLst>
          </p:cNvPr>
          <p:cNvGraphicFramePr>
            <a:graphicFrameLocks noGrp="1"/>
          </p:cNvGraphicFramePr>
          <p:nvPr>
            <p:extLst>
              <p:ext uri="{D42A27DB-BD31-4B8C-83A1-F6EECF244321}">
                <p14:modId xmlns:p14="http://schemas.microsoft.com/office/powerpoint/2010/main" val="2669949324"/>
              </p:ext>
            </p:extLst>
          </p:nvPr>
        </p:nvGraphicFramePr>
        <p:xfrm>
          <a:off x="6205832" y="2659889"/>
          <a:ext cx="4026651" cy="2651124"/>
        </p:xfrm>
        <a:graphic>
          <a:graphicData uri="http://schemas.openxmlformats.org/drawingml/2006/table">
            <a:tbl>
              <a:tblPr firstRow="1" bandRow="1">
                <a:tableStyleId>{5C22544A-7EE6-4342-B048-85BDC9FD1C3A}</a:tableStyleId>
              </a:tblPr>
              <a:tblGrid>
                <a:gridCol w="2801713">
                  <a:extLst>
                    <a:ext uri="{9D8B030D-6E8A-4147-A177-3AD203B41FA5}">
                      <a16:colId xmlns:a16="http://schemas.microsoft.com/office/drawing/2014/main" val="3184057170"/>
                    </a:ext>
                  </a:extLst>
                </a:gridCol>
                <a:gridCol w="1224938">
                  <a:extLst>
                    <a:ext uri="{9D8B030D-6E8A-4147-A177-3AD203B41FA5}">
                      <a16:colId xmlns:a16="http://schemas.microsoft.com/office/drawing/2014/main" val="289120492"/>
                    </a:ext>
                  </a:extLst>
                </a:gridCol>
              </a:tblGrid>
              <a:tr h="299836">
                <a:tc>
                  <a:txBody>
                    <a:bodyPr/>
                    <a:lstStyle/>
                    <a:p>
                      <a:r>
                        <a:rPr lang="en-US" sz="2000" dirty="0">
                          <a:solidFill>
                            <a:schemeClr val="tx1"/>
                          </a:solidFill>
                          <a:latin typeface="Times New Roman" panose="02020603050405020304" pitchFamily="18" charset="0"/>
                          <a:cs typeface="Times New Roman" panose="02020603050405020304" pitchFamily="18" charset="0"/>
                        </a:rPr>
                        <a:t>Pair</a:t>
                      </a:r>
                    </a:p>
                  </a:txBody>
                  <a:tcPr marL="73932" marR="73932" marT="36966" marB="36966">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r"/>
                      <a:r>
                        <a:rPr lang="en-US" sz="2000" dirty="0">
                          <a:solidFill>
                            <a:schemeClr val="tx1"/>
                          </a:solidFill>
                          <a:latin typeface="Times New Roman" panose="02020603050405020304" pitchFamily="18" charset="0"/>
                          <a:cs typeface="Times New Roman" panose="02020603050405020304" pitchFamily="18" charset="0"/>
                        </a:rPr>
                        <a:t>Rating</a:t>
                      </a:r>
                    </a:p>
                  </a:txBody>
                  <a:tcPr marL="73932" marR="73932" marT="36966" marB="36966">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63742269"/>
                  </a:ext>
                </a:extLst>
              </a:tr>
              <a:tr h="299836">
                <a:tc>
                  <a:txBody>
                    <a:bodyPr/>
                    <a:lstStyle/>
                    <a:p>
                      <a:r>
                        <a:rPr lang="en-US" sz="2000" dirty="0">
                          <a:solidFill>
                            <a:schemeClr val="tx1"/>
                          </a:solidFill>
                          <a:latin typeface="Times New Roman" panose="02020603050405020304" pitchFamily="18" charset="0"/>
                          <a:cs typeface="Times New Roman" panose="02020603050405020304" pitchFamily="18" charset="0"/>
                        </a:rPr>
                        <a:t>exterminate / kill</a:t>
                      </a:r>
                    </a:p>
                  </a:txBody>
                  <a:tcPr marL="73932" marR="73932" marT="36966" marB="36966">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r"/>
                      <a:r>
                        <a:rPr lang="en-US" sz="2000" dirty="0">
                          <a:solidFill>
                            <a:schemeClr val="tx1"/>
                          </a:solidFill>
                          <a:latin typeface="Times New Roman" panose="02020603050405020304" pitchFamily="18" charset="0"/>
                          <a:cs typeface="Times New Roman" panose="02020603050405020304" pitchFamily="18" charset="0"/>
                        </a:rPr>
                        <a:t>9.88</a:t>
                      </a:r>
                    </a:p>
                  </a:txBody>
                  <a:tcPr marL="73932" marR="73932" marT="36966" marB="36966">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694001370"/>
                  </a:ext>
                </a:extLst>
              </a:tr>
              <a:tr h="299836">
                <a:tc>
                  <a:txBody>
                    <a:bodyPr/>
                    <a:lstStyle/>
                    <a:p>
                      <a:r>
                        <a:rPr lang="en-US" sz="2000" dirty="0">
                          <a:solidFill>
                            <a:schemeClr val="tx1"/>
                          </a:solidFill>
                          <a:latin typeface="Times New Roman" panose="02020603050405020304" pitchFamily="18" charset="0"/>
                          <a:cs typeface="Times New Roman" panose="02020603050405020304" pitchFamily="18" charset="0"/>
                        </a:rPr>
                        <a:t>affordable / cheap</a:t>
                      </a:r>
                    </a:p>
                  </a:txBody>
                  <a:tcPr marL="73932" marR="73932" marT="36966" marB="36966">
                    <a:lnR w="12700" cap="flat" cmpd="sng" algn="ctr">
                      <a:solidFill>
                        <a:schemeClr val="tx1"/>
                      </a:solidFill>
                      <a:prstDash val="solid"/>
                      <a:round/>
                      <a:headEnd type="none" w="med" len="med"/>
                      <a:tailEnd type="none" w="med" len="med"/>
                    </a:lnR>
                    <a:noFill/>
                  </a:tcPr>
                </a:tc>
                <a:tc>
                  <a:txBody>
                    <a:bodyPr/>
                    <a:lstStyle/>
                    <a:p>
                      <a:pPr algn="r"/>
                      <a:r>
                        <a:rPr lang="en-US" sz="2000" dirty="0">
                          <a:solidFill>
                            <a:schemeClr val="tx1"/>
                          </a:solidFill>
                          <a:latin typeface="Times New Roman" panose="02020603050405020304" pitchFamily="18" charset="0"/>
                          <a:cs typeface="Times New Roman" panose="02020603050405020304" pitchFamily="18" charset="0"/>
                        </a:rPr>
                        <a:t>8</a:t>
                      </a:r>
                    </a:p>
                  </a:txBody>
                  <a:tcPr marL="73932" marR="73932" marT="36966" marB="36966">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168604313"/>
                  </a:ext>
                </a:extLst>
              </a:tr>
              <a:tr h="299836">
                <a:tc>
                  <a:txBody>
                    <a:bodyPr/>
                    <a:lstStyle/>
                    <a:p>
                      <a:r>
                        <a:rPr lang="en-US" sz="2000" dirty="0">
                          <a:solidFill>
                            <a:schemeClr val="tx1"/>
                          </a:solidFill>
                          <a:latin typeface="Times New Roman" panose="02020603050405020304" pitchFamily="18" charset="0"/>
                          <a:cs typeface="Times New Roman" panose="02020603050405020304" pitchFamily="18" charset="0"/>
                        </a:rPr>
                        <a:t>championship / contest</a:t>
                      </a:r>
                    </a:p>
                  </a:txBody>
                  <a:tcPr marL="73932" marR="73932" marT="36966" marB="36966">
                    <a:lnR w="12700" cap="flat" cmpd="sng" algn="ctr">
                      <a:solidFill>
                        <a:schemeClr val="tx1"/>
                      </a:solidFill>
                      <a:prstDash val="solid"/>
                      <a:round/>
                      <a:headEnd type="none" w="med" len="med"/>
                      <a:tailEnd type="none" w="med" len="med"/>
                    </a:lnR>
                    <a:noFill/>
                  </a:tcPr>
                </a:tc>
                <a:tc>
                  <a:txBody>
                    <a:bodyPr/>
                    <a:lstStyle/>
                    <a:p>
                      <a:pPr algn="r"/>
                      <a:r>
                        <a:rPr lang="en-US" sz="2000" dirty="0">
                          <a:solidFill>
                            <a:schemeClr val="tx1"/>
                          </a:solidFill>
                          <a:latin typeface="Times New Roman" panose="02020603050405020304" pitchFamily="18" charset="0"/>
                          <a:cs typeface="Times New Roman" panose="02020603050405020304" pitchFamily="18" charset="0"/>
                        </a:rPr>
                        <a:t>6.22</a:t>
                      </a:r>
                    </a:p>
                  </a:txBody>
                  <a:tcPr marL="73932" marR="73932" marT="36966" marB="36966">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763193383"/>
                  </a:ext>
                </a:extLst>
              </a:tr>
              <a:tr h="299836">
                <a:tc>
                  <a:txBody>
                    <a:bodyPr/>
                    <a:lstStyle/>
                    <a:p>
                      <a:r>
                        <a:rPr lang="en-US" sz="2000" dirty="0">
                          <a:solidFill>
                            <a:schemeClr val="tx1"/>
                          </a:solidFill>
                          <a:latin typeface="Times New Roman" panose="02020603050405020304" pitchFamily="18" charset="0"/>
                          <a:cs typeface="Times New Roman" panose="02020603050405020304" pitchFamily="18" charset="0"/>
                        </a:rPr>
                        <a:t>subroutines / software</a:t>
                      </a:r>
                    </a:p>
                  </a:txBody>
                  <a:tcPr marL="73932" marR="73932" marT="36966" marB="36966">
                    <a:lnR w="12700" cap="flat" cmpd="sng" algn="ctr">
                      <a:solidFill>
                        <a:schemeClr val="tx1"/>
                      </a:solidFill>
                      <a:prstDash val="solid"/>
                      <a:round/>
                      <a:headEnd type="none" w="med" len="med"/>
                      <a:tailEnd type="none" w="med" len="med"/>
                    </a:lnR>
                    <a:noFill/>
                  </a:tcPr>
                </a:tc>
                <a:tc>
                  <a:txBody>
                    <a:bodyPr/>
                    <a:lstStyle/>
                    <a:p>
                      <a:pPr algn="r"/>
                      <a:r>
                        <a:rPr lang="en-US" sz="2000" dirty="0">
                          <a:solidFill>
                            <a:schemeClr val="tx1"/>
                          </a:solidFill>
                          <a:latin typeface="Times New Roman" panose="02020603050405020304" pitchFamily="18" charset="0"/>
                          <a:cs typeface="Times New Roman" panose="02020603050405020304" pitchFamily="18" charset="0"/>
                        </a:rPr>
                        <a:t>4.33</a:t>
                      </a:r>
                    </a:p>
                  </a:txBody>
                  <a:tcPr marL="73932" marR="73932" marT="36966" marB="36966">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125155096"/>
                  </a:ext>
                </a:extLst>
              </a:tr>
              <a:tr h="299836">
                <a:tc>
                  <a:txBody>
                    <a:bodyPr/>
                    <a:lstStyle/>
                    <a:p>
                      <a:r>
                        <a:rPr lang="en-US" sz="2000" dirty="0">
                          <a:solidFill>
                            <a:schemeClr val="tx1"/>
                          </a:solidFill>
                          <a:latin typeface="Times New Roman" panose="02020603050405020304" pitchFamily="18" charset="0"/>
                          <a:cs typeface="Times New Roman" panose="02020603050405020304" pitchFamily="18" charset="0"/>
                        </a:rPr>
                        <a:t>flatulence / physical</a:t>
                      </a:r>
                    </a:p>
                  </a:txBody>
                  <a:tcPr marL="73932" marR="73932" marT="36966" marB="36966">
                    <a:lnR w="12700" cap="flat" cmpd="sng" algn="ctr">
                      <a:solidFill>
                        <a:schemeClr val="tx1"/>
                      </a:solidFill>
                      <a:prstDash val="solid"/>
                      <a:round/>
                      <a:headEnd type="none" w="med" len="med"/>
                      <a:tailEnd type="none" w="med" len="med"/>
                    </a:lnR>
                    <a:noFill/>
                  </a:tcPr>
                </a:tc>
                <a:tc>
                  <a:txBody>
                    <a:bodyPr/>
                    <a:lstStyle/>
                    <a:p>
                      <a:pPr algn="r"/>
                      <a:r>
                        <a:rPr lang="en-US" sz="2000" dirty="0">
                          <a:solidFill>
                            <a:schemeClr val="tx1"/>
                          </a:solidFill>
                          <a:latin typeface="Times New Roman" panose="02020603050405020304" pitchFamily="18" charset="0"/>
                          <a:cs typeface="Times New Roman" panose="02020603050405020304" pitchFamily="18" charset="0"/>
                        </a:rPr>
                        <a:t>3.2</a:t>
                      </a:r>
                    </a:p>
                  </a:txBody>
                  <a:tcPr marL="73932" marR="73932" marT="36966" marB="36966">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565800545"/>
                  </a:ext>
                </a:extLst>
              </a:tr>
              <a:tr h="299836">
                <a:tc>
                  <a:txBody>
                    <a:bodyPr/>
                    <a:lstStyle/>
                    <a:p>
                      <a:r>
                        <a:rPr lang="en-US" sz="2000" dirty="0">
                          <a:solidFill>
                            <a:schemeClr val="tx1"/>
                          </a:solidFill>
                          <a:latin typeface="Times New Roman" panose="02020603050405020304" pitchFamily="18" charset="0"/>
                          <a:cs typeface="Times New Roman" panose="02020603050405020304" pitchFamily="18" charset="0"/>
                        </a:rPr>
                        <a:t>demanded / cost</a:t>
                      </a:r>
                    </a:p>
                  </a:txBody>
                  <a:tcPr marL="73932" marR="73932" marT="36966" marB="36966">
                    <a:lnR w="12700" cap="flat" cmpd="sng" algn="ctr">
                      <a:solidFill>
                        <a:schemeClr val="tx1"/>
                      </a:solidFill>
                      <a:prstDash val="solid"/>
                      <a:round/>
                      <a:headEnd type="none" w="med" len="med"/>
                      <a:tailEnd type="none" w="med" len="med"/>
                    </a:lnR>
                    <a:noFill/>
                  </a:tcPr>
                </a:tc>
                <a:tc>
                  <a:txBody>
                    <a:bodyPr/>
                    <a:lstStyle/>
                    <a:p>
                      <a:pPr algn="r"/>
                      <a:r>
                        <a:rPr lang="en-US" sz="2000" dirty="0">
                          <a:solidFill>
                            <a:schemeClr val="tx1"/>
                          </a:solidFill>
                          <a:latin typeface="Times New Roman" panose="02020603050405020304" pitchFamily="18" charset="0"/>
                          <a:cs typeface="Times New Roman" panose="02020603050405020304" pitchFamily="18" charset="0"/>
                        </a:rPr>
                        <a:t>1.12</a:t>
                      </a:r>
                    </a:p>
                  </a:txBody>
                  <a:tcPr marL="73932" marR="73932" marT="36966" marB="36966">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39168419"/>
                  </a:ext>
                </a:extLst>
              </a:tr>
            </a:tbl>
          </a:graphicData>
        </a:graphic>
      </p:graphicFrame>
    </p:spTree>
    <p:extLst>
      <p:ext uri="{BB962C8B-B14F-4D97-AF65-F5344CB8AC3E}">
        <p14:creationId xmlns:p14="http://schemas.microsoft.com/office/powerpoint/2010/main" val="460059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7" grpId="0"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1A0BA9-C498-4E08-9A5E-8740578AD64F}"/>
              </a:ext>
            </a:extLst>
          </p:cNvPr>
          <p:cNvSpPr>
            <a:spLocks noGrp="1"/>
          </p:cNvSpPr>
          <p:nvPr>
            <p:ph type="sldNum" sz="quarter" idx="10"/>
          </p:nvPr>
        </p:nvSpPr>
        <p:spPr/>
        <p:txBody>
          <a:bodyPr/>
          <a:lstStyle/>
          <a:p>
            <a:fld id="{02C8B7B2-9496-47E5-990F-169BD0B1DE6A}" type="slidenum">
              <a:rPr lang="en-US" smtClean="0"/>
              <a:t>28</a:t>
            </a:fld>
            <a:endParaRPr lang="en-US"/>
          </a:p>
        </p:txBody>
      </p:sp>
      <p:sp>
        <p:nvSpPr>
          <p:cNvPr id="3" name="Text Placeholder 2">
            <a:extLst>
              <a:ext uri="{FF2B5EF4-FFF2-40B4-BE49-F238E27FC236}">
                <a16:creationId xmlns:a16="http://schemas.microsoft.com/office/drawing/2014/main" id="{9E700375-419E-40DC-9A9A-33BBD7B2E702}"/>
              </a:ext>
            </a:extLst>
          </p:cNvPr>
          <p:cNvSpPr>
            <a:spLocks noGrp="1"/>
          </p:cNvSpPr>
          <p:nvPr>
            <p:ph type="body" sz="quarter" idx="11"/>
          </p:nvPr>
        </p:nvSpPr>
        <p:spPr/>
        <p:txBody>
          <a:bodyPr/>
          <a:lstStyle/>
          <a:p>
            <a:pPr marL="0" indent="0">
              <a:buNone/>
            </a:pPr>
            <a:r>
              <a:rPr lang="en-US" dirty="0" err="1"/>
              <a:t>Rerank</a:t>
            </a:r>
            <a:r>
              <a:rPr lang="en-US" dirty="0"/>
              <a:t> these word pairs based on similarity </a:t>
            </a:r>
            <a:r>
              <a:rPr lang="en-US" sz="2000" dirty="0"/>
              <a:t>(higher rank = more similar):</a:t>
            </a:r>
          </a:p>
          <a:p>
            <a:pPr marL="0" algn="l" rtl="0" eaLnBrk="1" fontAlgn="t" latinLnBrk="0" hangingPunct="1">
              <a:spcBef>
                <a:spcPts val="0"/>
              </a:spcBef>
              <a:spcAft>
                <a:spcPts val="0"/>
              </a:spcAft>
            </a:pPr>
            <a:r>
              <a:rPr lang="en-US" sz="1800" b="1" i="0" u="none" strike="noStrike" kern="1200" dirty="0">
                <a:solidFill>
                  <a:srgbClr val="FFFFFF"/>
                </a:solidFill>
                <a:effectLst/>
                <a:latin typeface="Calibri" panose="020F0502020204030204" pitchFamily="34" charset="0"/>
              </a:rPr>
              <a:t>nonpublic :: private</a:t>
            </a:r>
            <a:endParaRPr lang="en-US" sz="1800" b="0" i="0" u="none" strike="noStrike" dirty="0">
              <a:effectLst/>
              <a:latin typeface="Arial" panose="020B0604020202020204" pitchFamily="34" charset="0"/>
            </a:endParaRPr>
          </a:p>
          <a:p>
            <a:pPr marL="914400" indent="-342900" algn="l" rtl="0" eaLnBrk="1" fontAlgn="t" latinLnBrk="0" hangingPunct="1">
              <a:lnSpc>
                <a:spcPct val="150000"/>
              </a:lnSpc>
              <a:spcBef>
                <a:spcPts val="0"/>
              </a:spcBef>
              <a:spcAft>
                <a:spcPts val="0"/>
              </a:spcAft>
              <a:buFont typeface="+mj-lt"/>
              <a:buAutoNum type="alphaLcParenR"/>
            </a:pPr>
            <a:r>
              <a:rPr lang="en-US" sz="2400" b="1" i="0" u="none" strike="noStrike" kern="1200" dirty="0">
                <a:solidFill>
                  <a:srgbClr val="000000"/>
                </a:solidFill>
                <a:effectLst/>
                <a:latin typeface="Calibri" panose="020F0502020204030204" pitchFamily="34" charset="0"/>
              </a:rPr>
              <a:t>autoregulation :: organic</a:t>
            </a:r>
            <a:endParaRPr lang="en-US" sz="2400" b="1" i="0" u="none" strike="noStrike" dirty="0">
              <a:effectLst/>
              <a:latin typeface="Arial" panose="020B0604020202020204" pitchFamily="34" charset="0"/>
            </a:endParaRPr>
          </a:p>
          <a:p>
            <a:pPr marL="914400" indent="-342900" fontAlgn="t">
              <a:lnSpc>
                <a:spcPct val="150000"/>
              </a:lnSpc>
              <a:spcBef>
                <a:spcPts val="0"/>
              </a:spcBef>
              <a:buFont typeface="+mj-lt"/>
              <a:buAutoNum type="alphaLcParenR"/>
            </a:pPr>
            <a:r>
              <a:rPr lang="en-US" sz="2400" b="1" i="0" u="none" strike="noStrike" kern="1200" dirty="0">
                <a:solidFill>
                  <a:srgbClr val="000000"/>
                </a:solidFill>
                <a:effectLst/>
                <a:latin typeface="Calibri" panose="020F0502020204030204" pitchFamily="34" charset="0"/>
              </a:rPr>
              <a:t>spherical :: round </a:t>
            </a:r>
          </a:p>
          <a:p>
            <a:pPr marL="914400" indent="-342900" fontAlgn="t">
              <a:lnSpc>
                <a:spcPct val="150000"/>
              </a:lnSpc>
              <a:spcBef>
                <a:spcPts val="0"/>
              </a:spcBef>
              <a:buFont typeface="+mj-lt"/>
              <a:buAutoNum type="alphaLcParenR"/>
            </a:pPr>
            <a:r>
              <a:rPr lang="en-US" sz="2400" b="1" i="0" u="none" strike="noStrike" kern="1200" dirty="0">
                <a:solidFill>
                  <a:srgbClr val="000000"/>
                </a:solidFill>
                <a:effectLst/>
                <a:latin typeface="Calibri" panose="020F0502020204030204" pitchFamily="34" charset="0"/>
              </a:rPr>
              <a:t>microvolts :: potential</a:t>
            </a:r>
            <a:endParaRPr lang="en-US" sz="2400" b="1" i="0" u="none" strike="noStrike" dirty="0">
              <a:effectLst/>
              <a:latin typeface="Arial" panose="020B0604020202020204" pitchFamily="34" charset="0"/>
            </a:endParaRPr>
          </a:p>
          <a:p>
            <a:pPr marL="914400" indent="-342900" algn="l" rtl="0" eaLnBrk="1" fontAlgn="t" latinLnBrk="0" hangingPunct="1">
              <a:lnSpc>
                <a:spcPct val="150000"/>
              </a:lnSpc>
              <a:spcBef>
                <a:spcPts val="0"/>
              </a:spcBef>
              <a:spcAft>
                <a:spcPts val="0"/>
              </a:spcAft>
              <a:buFont typeface="+mj-lt"/>
              <a:buAutoNum type="alphaLcParenR"/>
            </a:pPr>
            <a:r>
              <a:rPr lang="en-US" sz="2400" b="1" i="0" u="none" strike="noStrike" kern="1200" dirty="0">
                <a:solidFill>
                  <a:srgbClr val="000000"/>
                </a:solidFill>
                <a:effectLst/>
                <a:latin typeface="Calibri" panose="020F0502020204030204" pitchFamily="34" charset="0"/>
              </a:rPr>
              <a:t>designed :: intend</a:t>
            </a:r>
            <a:endParaRPr lang="en-US" sz="2400" b="1" i="0" u="none" strike="noStrike" dirty="0">
              <a:effectLst/>
              <a:latin typeface="Arial" panose="020B0604020202020204" pitchFamily="34" charset="0"/>
            </a:endParaRPr>
          </a:p>
          <a:p>
            <a:pPr marL="914400" indent="-342900" algn="l" rtl="0" eaLnBrk="1" fontAlgn="t" latinLnBrk="0" hangingPunct="1">
              <a:lnSpc>
                <a:spcPct val="150000"/>
              </a:lnSpc>
              <a:spcBef>
                <a:spcPts val="0"/>
              </a:spcBef>
              <a:spcAft>
                <a:spcPts val="0"/>
              </a:spcAft>
              <a:buFont typeface="+mj-lt"/>
              <a:buAutoNum type="alphaLcParenR"/>
            </a:pPr>
            <a:r>
              <a:rPr lang="en-US" sz="2400" b="1" i="0" u="none" strike="noStrike" kern="1200" dirty="0">
                <a:solidFill>
                  <a:srgbClr val="000000"/>
                </a:solidFill>
                <a:effectLst/>
                <a:latin typeface="Calibri" panose="020F0502020204030204" pitchFamily="34" charset="0"/>
              </a:rPr>
              <a:t>circumvent :: beat</a:t>
            </a:r>
            <a:endParaRPr lang="en-US" sz="2400" b="1" i="0" u="none" strike="noStrike" dirty="0">
              <a:effectLst/>
              <a:latin typeface="Arial" panose="020B0604020202020204" pitchFamily="34" charset="0"/>
            </a:endParaRPr>
          </a:p>
          <a:p>
            <a:pPr marL="0" indent="0">
              <a:buNone/>
            </a:pPr>
            <a:endParaRPr lang="en-US" b="1" dirty="0"/>
          </a:p>
          <a:p>
            <a:pPr marL="0" indent="0">
              <a:buNone/>
            </a:pPr>
            <a:r>
              <a:rPr lang="en-US" dirty="0"/>
              <a:t>Example answer format: </a:t>
            </a:r>
            <a:r>
              <a:rPr lang="en-US" i="1" dirty="0"/>
              <a:t>i, g, h, f, j</a:t>
            </a:r>
            <a:endParaRPr lang="en-US" b="1" i="1" dirty="0"/>
          </a:p>
        </p:txBody>
      </p:sp>
    </p:spTree>
    <p:extLst>
      <p:ext uri="{BB962C8B-B14F-4D97-AF65-F5344CB8AC3E}">
        <p14:creationId xmlns:p14="http://schemas.microsoft.com/office/powerpoint/2010/main" val="2220132360"/>
      </p:ext>
    </p:extLst>
  </p:cSld>
  <p:clrMapOvr>
    <a:masterClrMapping/>
  </p:clrMapOvr>
  <mc:AlternateContent xmlns:mc="http://schemas.openxmlformats.org/markup-compatibility/2006" xmlns:p14="http://schemas.microsoft.com/office/powerpoint/2010/main">
    <mc:Choice Requires="p14">
      <p:transition>
        <p14:flip dir="r"/>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1A0BA9-C498-4E08-9A5E-8740578AD64F}"/>
              </a:ext>
            </a:extLst>
          </p:cNvPr>
          <p:cNvSpPr>
            <a:spLocks noGrp="1"/>
          </p:cNvSpPr>
          <p:nvPr>
            <p:ph type="sldNum" sz="quarter" idx="10"/>
          </p:nvPr>
        </p:nvSpPr>
        <p:spPr/>
        <p:txBody>
          <a:bodyPr/>
          <a:lstStyle/>
          <a:p>
            <a:fld id="{02C8B7B2-9496-47E5-990F-169BD0B1DE6A}" type="slidenum">
              <a:rPr lang="en-US" smtClean="0"/>
              <a:t>29</a:t>
            </a:fld>
            <a:endParaRPr lang="en-US"/>
          </a:p>
        </p:txBody>
      </p:sp>
      <p:sp>
        <p:nvSpPr>
          <p:cNvPr id="3" name="Text Placeholder 2">
            <a:extLst>
              <a:ext uri="{FF2B5EF4-FFF2-40B4-BE49-F238E27FC236}">
                <a16:creationId xmlns:a16="http://schemas.microsoft.com/office/drawing/2014/main" id="{9E700375-419E-40DC-9A9A-33BBD7B2E702}"/>
              </a:ext>
            </a:extLst>
          </p:cNvPr>
          <p:cNvSpPr>
            <a:spLocks noGrp="1"/>
          </p:cNvSpPr>
          <p:nvPr>
            <p:ph type="body" sz="quarter" idx="11"/>
          </p:nvPr>
        </p:nvSpPr>
        <p:spPr/>
        <p:txBody>
          <a:bodyPr/>
          <a:lstStyle/>
          <a:p>
            <a:pPr marL="0" indent="0">
              <a:buNone/>
            </a:pPr>
            <a:r>
              <a:rPr lang="en-US" dirty="0" err="1"/>
              <a:t>Rerank</a:t>
            </a:r>
            <a:r>
              <a:rPr lang="en-US" dirty="0"/>
              <a:t> these word pairs based on similarity </a:t>
            </a:r>
            <a:r>
              <a:rPr lang="en-US" sz="2000" dirty="0"/>
              <a:t>(higher rank = more similar):</a:t>
            </a:r>
          </a:p>
          <a:p>
            <a:pPr marL="0" algn="l" rtl="0" eaLnBrk="1" fontAlgn="t" latinLnBrk="0" hangingPunct="1">
              <a:spcBef>
                <a:spcPts val="0"/>
              </a:spcBef>
              <a:spcAft>
                <a:spcPts val="0"/>
              </a:spcAft>
            </a:pPr>
            <a:r>
              <a:rPr lang="en-US" sz="1800" b="1" i="0" u="none" strike="noStrike" kern="1200" dirty="0">
                <a:solidFill>
                  <a:srgbClr val="FFFFFF"/>
                </a:solidFill>
                <a:effectLst/>
                <a:latin typeface="Calibri" panose="020F0502020204030204" pitchFamily="34" charset="0"/>
              </a:rPr>
              <a:t>nonpublic :: private</a:t>
            </a:r>
            <a:endParaRPr lang="en-US" sz="1800" b="0" i="0" u="none" strike="noStrike" dirty="0">
              <a:effectLst/>
              <a:latin typeface="Arial" panose="020B0604020202020204" pitchFamily="34" charset="0"/>
            </a:endParaRPr>
          </a:p>
          <a:p>
            <a:pPr marL="914400" indent="-342900" algn="l" rtl="0" eaLnBrk="1" fontAlgn="t" latinLnBrk="0" hangingPunct="1">
              <a:lnSpc>
                <a:spcPct val="150000"/>
              </a:lnSpc>
              <a:spcBef>
                <a:spcPts val="0"/>
              </a:spcBef>
              <a:spcAft>
                <a:spcPts val="0"/>
              </a:spcAft>
              <a:buFont typeface="+mj-lt"/>
              <a:buAutoNum type="alphaLcParenR"/>
            </a:pPr>
            <a:r>
              <a:rPr lang="en-US" sz="2400" b="1" i="0" u="none" strike="noStrike" kern="1200" dirty="0">
                <a:solidFill>
                  <a:srgbClr val="000000"/>
                </a:solidFill>
                <a:effectLst/>
                <a:latin typeface="Calibri" panose="020F0502020204030204" pitchFamily="34" charset="0"/>
              </a:rPr>
              <a:t>autoregulation :: organic		</a:t>
            </a:r>
            <a:r>
              <a:rPr lang="en-US" sz="2400" b="1" i="0" u="none" strike="noStrike" kern="1200" dirty="0">
                <a:solidFill>
                  <a:srgbClr val="D73F09"/>
                </a:solidFill>
                <a:effectLst/>
                <a:latin typeface="Calibri" panose="020F0502020204030204" pitchFamily="34" charset="0"/>
              </a:rPr>
              <a:t>b) spherical :: round		(10/10)</a:t>
            </a:r>
            <a:endParaRPr lang="en-US" sz="2400" b="1" i="0" u="none" strike="noStrike" dirty="0">
              <a:solidFill>
                <a:srgbClr val="D73F09"/>
              </a:solidFill>
              <a:effectLst/>
              <a:latin typeface="Arial" panose="020B0604020202020204" pitchFamily="34" charset="0"/>
            </a:endParaRPr>
          </a:p>
          <a:p>
            <a:pPr marL="914400" indent="-342900" fontAlgn="t">
              <a:lnSpc>
                <a:spcPct val="150000"/>
              </a:lnSpc>
              <a:spcBef>
                <a:spcPts val="0"/>
              </a:spcBef>
              <a:buFont typeface="+mj-lt"/>
              <a:buAutoNum type="alphaLcParenR"/>
            </a:pPr>
            <a:r>
              <a:rPr lang="en-US" sz="2400" b="1" i="0" u="none" strike="noStrike" kern="1200" dirty="0">
                <a:solidFill>
                  <a:srgbClr val="000000"/>
                </a:solidFill>
                <a:effectLst/>
                <a:latin typeface="Calibri" panose="020F0502020204030204" pitchFamily="34" charset="0"/>
              </a:rPr>
              <a:t>spherical :: round 			</a:t>
            </a:r>
            <a:r>
              <a:rPr lang="en-US" sz="2400" b="1" i="0" u="none" strike="noStrike" kern="1200" dirty="0">
                <a:solidFill>
                  <a:srgbClr val="D73F09"/>
                </a:solidFill>
                <a:effectLst/>
                <a:latin typeface="Calibri" panose="020F0502020204030204" pitchFamily="34" charset="0"/>
              </a:rPr>
              <a:t>a) autoregulation :: organic	(7/10)</a:t>
            </a:r>
          </a:p>
          <a:p>
            <a:pPr marL="914400" indent="-342900" fontAlgn="t">
              <a:lnSpc>
                <a:spcPct val="150000"/>
              </a:lnSpc>
              <a:spcBef>
                <a:spcPts val="0"/>
              </a:spcBef>
              <a:buFont typeface="+mj-lt"/>
              <a:buAutoNum type="alphaLcParenR"/>
            </a:pPr>
            <a:r>
              <a:rPr lang="en-US" sz="2400" b="1" i="0" u="none" strike="noStrike" kern="1200" dirty="0">
                <a:solidFill>
                  <a:srgbClr val="000000"/>
                </a:solidFill>
                <a:effectLst/>
                <a:latin typeface="Calibri" panose="020F0502020204030204" pitchFamily="34" charset="0"/>
              </a:rPr>
              <a:t>microvolts :: potential		</a:t>
            </a:r>
            <a:r>
              <a:rPr lang="en-US" sz="2400" b="1" i="0" u="none" strike="noStrike" kern="1200" dirty="0">
                <a:solidFill>
                  <a:srgbClr val="D73F09"/>
                </a:solidFill>
                <a:effectLst/>
                <a:latin typeface="Calibri" panose="020F0502020204030204" pitchFamily="34" charset="0"/>
              </a:rPr>
              <a:t>d) designed :: intend		(5/10)</a:t>
            </a:r>
            <a:endParaRPr lang="en-US" sz="2400" b="1" i="0" u="none" strike="noStrike" dirty="0">
              <a:solidFill>
                <a:srgbClr val="D73F09"/>
              </a:solidFill>
              <a:effectLst/>
              <a:latin typeface="Arial" panose="020B0604020202020204" pitchFamily="34" charset="0"/>
            </a:endParaRPr>
          </a:p>
          <a:p>
            <a:pPr marL="914400" indent="-342900" algn="l" rtl="0" eaLnBrk="1" fontAlgn="t" latinLnBrk="0" hangingPunct="1">
              <a:lnSpc>
                <a:spcPct val="150000"/>
              </a:lnSpc>
              <a:spcBef>
                <a:spcPts val="0"/>
              </a:spcBef>
              <a:spcAft>
                <a:spcPts val="0"/>
              </a:spcAft>
              <a:buFont typeface="+mj-lt"/>
              <a:buAutoNum type="alphaLcParenR"/>
            </a:pPr>
            <a:r>
              <a:rPr lang="en-US" sz="2400" b="1" i="0" u="none" strike="noStrike" kern="1200" dirty="0">
                <a:solidFill>
                  <a:srgbClr val="000000"/>
                </a:solidFill>
                <a:effectLst/>
                <a:latin typeface="Calibri" panose="020F0502020204030204" pitchFamily="34" charset="0"/>
              </a:rPr>
              <a:t>designed :: intend			</a:t>
            </a:r>
            <a:r>
              <a:rPr lang="en-US" sz="2400" b="1" i="0" u="none" strike="noStrike" kern="1200" dirty="0">
                <a:solidFill>
                  <a:srgbClr val="D73F09"/>
                </a:solidFill>
                <a:effectLst/>
                <a:latin typeface="Calibri" panose="020F0502020204030204" pitchFamily="34" charset="0"/>
              </a:rPr>
              <a:t>e) circumvent :: beat		(4/10)</a:t>
            </a:r>
            <a:endParaRPr lang="en-US" sz="2400" b="1" i="0" u="none" strike="noStrike" dirty="0">
              <a:solidFill>
                <a:srgbClr val="D73F09"/>
              </a:solidFill>
              <a:effectLst/>
              <a:latin typeface="Arial" panose="020B0604020202020204" pitchFamily="34" charset="0"/>
            </a:endParaRPr>
          </a:p>
          <a:p>
            <a:pPr marL="914400" indent="-342900" algn="l" rtl="0" eaLnBrk="1" fontAlgn="t" latinLnBrk="0" hangingPunct="1">
              <a:lnSpc>
                <a:spcPct val="150000"/>
              </a:lnSpc>
              <a:spcBef>
                <a:spcPts val="0"/>
              </a:spcBef>
              <a:spcAft>
                <a:spcPts val="0"/>
              </a:spcAft>
              <a:buFont typeface="+mj-lt"/>
              <a:buAutoNum type="alphaLcParenR"/>
            </a:pPr>
            <a:r>
              <a:rPr lang="en-US" sz="2400" b="1" i="0" u="none" strike="noStrike" kern="1200" dirty="0">
                <a:solidFill>
                  <a:srgbClr val="000000"/>
                </a:solidFill>
                <a:effectLst/>
                <a:latin typeface="Calibri" panose="020F0502020204030204" pitchFamily="34" charset="0"/>
              </a:rPr>
              <a:t>circumvent :: beat			</a:t>
            </a:r>
            <a:r>
              <a:rPr lang="en-US" sz="2400" b="1" i="0" u="none" strike="noStrike" kern="1200" dirty="0">
                <a:solidFill>
                  <a:srgbClr val="D73F09"/>
                </a:solidFill>
                <a:effectLst/>
                <a:latin typeface="Calibri" panose="020F0502020204030204" pitchFamily="34" charset="0"/>
              </a:rPr>
              <a:t>c) microvolts :: potential	(1/10)</a:t>
            </a:r>
            <a:endParaRPr lang="en-US" sz="2400" b="1" i="0" u="none" strike="noStrike" dirty="0">
              <a:solidFill>
                <a:srgbClr val="D73F09"/>
              </a:solidFill>
              <a:effectLst/>
              <a:latin typeface="Arial" panose="020B0604020202020204" pitchFamily="34" charset="0"/>
            </a:endParaRPr>
          </a:p>
          <a:p>
            <a:pPr marL="0" indent="0">
              <a:buNone/>
            </a:pPr>
            <a:endParaRPr lang="en-US" b="1" dirty="0"/>
          </a:p>
          <a:p>
            <a:pPr marL="0" indent="0">
              <a:buNone/>
            </a:pPr>
            <a:r>
              <a:rPr lang="en-US" dirty="0"/>
              <a:t>Example answer format: </a:t>
            </a:r>
            <a:r>
              <a:rPr lang="en-US" i="1" dirty="0"/>
              <a:t>i, g, h, f, j</a:t>
            </a:r>
            <a:endParaRPr lang="en-US" b="1" i="1" dirty="0"/>
          </a:p>
        </p:txBody>
      </p:sp>
    </p:spTree>
    <p:extLst>
      <p:ext uri="{BB962C8B-B14F-4D97-AF65-F5344CB8AC3E}">
        <p14:creationId xmlns:p14="http://schemas.microsoft.com/office/powerpoint/2010/main" val="2900103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B6772-464B-4057-AE6B-92720B2EB041}"/>
              </a:ext>
            </a:extLst>
          </p:cNvPr>
          <p:cNvSpPr>
            <a:spLocks noGrp="1"/>
          </p:cNvSpPr>
          <p:nvPr>
            <p:ph type="title"/>
          </p:nvPr>
        </p:nvSpPr>
        <p:spPr/>
        <p:txBody>
          <a:bodyPr/>
          <a:lstStyle/>
          <a:p>
            <a:r>
              <a:rPr lang="en-US" dirty="0"/>
              <a:t>Word Vectors</a:t>
            </a:r>
          </a:p>
        </p:txBody>
      </p:sp>
      <p:sp>
        <p:nvSpPr>
          <p:cNvPr id="3" name="Slide Number Placeholder 2">
            <a:extLst>
              <a:ext uri="{FF2B5EF4-FFF2-40B4-BE49-F238E27FC236}">
                <a16:creationId xmlns:a16="http://schemas.microsoft.com/office/drawing/2014/main" id="{B74B5BB8-0CDF-4F03-9E59-54372205FF58}"/>
              </a:ext>
            </a:extLst>
          </p:cNvPr>
          <p:cNvSpPr>
            <a:spLocks noGrp="1"/>
          </p:cNvSpPr>
          <p:nvPr>
            <p:ph type="sldNum" sz="quarter" idx="4"/>
          </p:nvPr>
        </p:nvSpPr>
        <p:spPr/>
        <p:txBody>
          <a:bodyPr/>
          <a:lstStyle/>
          <a:p>
            <a:fld id="{02C8B7B2-9496-47E5-990F-169BD0B1DE6A}" type="slidenum">
              <a:rPr lang="en-US" smtClean="0"/>
              <a:t>3</a:t>
            </a:fld>
            <a:endParaRPr lang="en-US"/>
          </a:p>
        </p:txBody>
      </p:sp>
      <p:sp>
        <p:nvSpPr>
          <p:cNvPr id="23" name="TextBox 22">
            <a:extLst>
              <a:ext uri="{FF2B5EF4-FFF2-40B4-BE49-F238E27FC236}">
                <a16:creationId xmlns:a16="http://schemas.microsoft.com/office/drawing/2014/main" id="{01867ADD-7DE9-4E0F-B2B7-D665963CE0A5}"/>
              </a:ext>
            </a:extLst>
          </p:cNvPr>
          <p:cNvSpPr txBox="1"/>
          <p:nvPr/>
        </p:nvSpPr>
        <p:spPr>
          <a:xfrm>
            <a:off x="679485" y="743175"/>
            <a:ext cx="10540058" cy="954107"/>
          </a:xfrm>
          <a:prstGeom prst="rect">
            <a:avLst/>
          </a:prstGeom>
          <a:noFill/>
        </p:spPr>
        <p:txBody>
          <a:bodyPr wrap="square">
            <a:spAutoFit/>
          </a:bodyPr>
          <a:lstStyle/>
          <a:p>
            <a:pPr marL="0" lvl="1">
              <a:lnSpc>
                <a:spcPct val="100000"/>
              </a:lnSpc>
            </a:pPr>
            <a:r>
              <a:rPr lang="en-US" sz="2800" b="1" dirty="0">
                <a:latin typeface="Avenir Next LT Pro" panose="020B0504020202020204" pitchFamily="34" charset="0"/>
              </a:rPr>
              <a:t>Idea: </a:t>
            </a:r>
            <a:r>
              <a:rPr lang="en-US" sz="2800" dirty="0">
                <a:latin typeface="Avenir Next LT Pro" panose="020B0504020202020204" pitchFamily="34" charset="0"/>
              </a:rPr>
              <a:t>Learn a continuous vector for each word that captures things like similarity between words.</a:t>
            </a:r>
            <a:endParaRPr lang="en-US" sz="2800" b="1" dirty="0">
              <a:latin typeface="Avenir Next LT Pro" panose="020B0504020202020204" pitchFamily="34" charset="0"/>
            </a:endParaRP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3BFB946-6CBE-4DE7-8A72-841304D1CA7A}"/>
                  </a:ext>
                </a:extLst>
              </p:cNvPr>
              <p:cNvSpPr txBox="1"/>
              <p:nvPr/>
            </p:nvSpPr>
            <p:spPr>
              <a:xfrm>
                <a:off x="1617730" y="2479694"/>
                <a:ext cx="2438873" cy="24320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acc>
                            <m:accPr>
                              <m:chr m:val="⃗"/>
                              <m:ctrlPr>
                                <a:rPr lang="en-US" sz="2800" b="1" i="1" smtClean="0">
                                  <a:latin typeface="Cambria Math" panose="02040503050406030204" pitchFamily="18" charset="0"/>
                                </a:rPr>
                              </m:ctrlPr>
                            </m:accPr>
                            <m:e>
                              <m:r>
                                <a:rPr lang="en-US" sz="2800" b="1" i="1" smtClean="0">
                                  <a:latin typeface="Cambria Math" panose="02040503050406030204" pitchFamily="18" charset="0"/>
                                </a:rPr>
                                <m:t>𝟏</m:t>
                              </m:r>
                            </m:e>
                          </m:acc>
                        </m:e>
                        <m:sub>
                          <m:r>
                            <a:rPr lang="en-US" sz="2800" b="0" i="1" smtClean="0">
                              <a:latin typeface="Cambria Math" panose="02040503050406030204" pitchFamily="18" charset="0"/>
                            </a:rPr>
                            <m:t>𝑚𝑜𝑡𝑒𝑙</m:t>
                          </m:r>
                        </m:sub>
                      </m:sSub>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d>
                            <m:dPr>
                              <m:begChr m:val="["/>
                              <m:endChr m:val="]"/>
                              <m:ctrlPr>
                                <a:rPr lang="en-US" sz="2800" b="0" i="1" smtClean="0">
                                  <a:latin typeface="Cambria Math" panose="02040503050406030204" pitchFamily="18" charset="0"/>
                                </a:rPr>
                              </m:ctrlPr>
                            </m:dPr>
                            <m:e>
                              <m:m>
                                <m:mPr>
                                  <m:mcs>
                                    <m:mc>
                                      <m:mcPr>
                                        <m:count m:val="1"/>
                                        <m:mcJc m:val="center"/>
                                      </m:mcPr>
                                    </m:mc>
                                  </m:mcs>
                                  <m:ctrlPr>
                                    <a:rPr lang="en-US" sz="2800" b="0" i="1" smtClean="0">
                                      <a:latin typeface="Cambria Math" panose="02040503050406030204" pitchFamily="18" charset="0"/>
                                    </a:rPr>
                                  </m:ctrlPr>
                                </m:mPr>
                                <m:mr>
                                  <m:e>
                                    <m:m>
                                      <m:mPr>
                                        <m:mcs>
                                          <m:mc>
                                            <m:mcPr>
                                              <m:count m:val="1"/>
                                              <m:mcJc m:val="center"/>
                                            </m:mcPr>
                                          </m:mc>
                                        </m:mcs>
                                        <m:ctrlPr>
                                          <a:rPr lang="en-US" sz="2800" b="0" i="1" smtClean="0">
                                            <a:latin typeface="Cambria Math" panose="02040503050406030204" pitchFamily="18" charset="0"/>
                                          </a:rPr>
                                        </m:ctrlPr>
                                      </m:mPr>
                                      <m:mr>
                                        <m:e>
                                          <m:r>
                                            <m:rPr>
                                              <m:brk m:alnAt="7"/>
                                            </m:rPr>
                                            <a:rPr lang="en-US" sz="2800" b="0" i="1" smtClean="0">
                                              <a:latin typeface="Cambria Math" panose="02040503050406030204" pitchFamily="18" charset="0"/>
                                            </a:rPr>
                                            <m:t>5</m:t>
                                          </m:r>
                                        </m:e>
                                      </m:mr>
                                      <m:mr>
                                        <m:e>
                                          <m:r>
                                            <a:rPr lang="en-US" sz="2800" b="0" i="1" smtClean="0">
                                              <a:latin typeface="Cambria Math" panose="02040503050406030204" pitchFamily="18" charset="0"/>
                                            </a:rPr>
                                            <m:t>2</m:t>
                                          </m:r>
                                        </m:e>
                                      </m:mr>
                                      <m:mr>
                                        <m:e>
                                          <m:r>
                                            <a:rPr lang="en-US" sz="2800" b="0" i="1" smtClean="0">
                                              <a:latin typeface="Cambria Math" panose="02040503050406030204" pitchFamily="18" charset="0"/>
                                            </a:rPr>
                                            <m:t>3</m:t>
                                          </m:r>
                                        </m:e>
                                      </m:mr>
                                    </m:m>
                                  </m:e>
                                </m:mr>
                                <m:mr>
                                  <m:e>
                                    <m:m>
                                      <m:mPr>
                                        <m:mcs>
                                          <m:mc>
                                            <m:mcPr>
                                              <m:count m:val="1"/>
                                              <m:mcJc m:val="center"/>
                                            </m:mcPr>
                                          </m:mc>
                                        </m:mcs>
                                        <m:ctrlPr>
                                          <a:rPr lang="en-US" sz="2800" b="0" i="1" smtClean="0">
                                            <a:latin typeface="Cambria Math" panose="02040503050406030204" pitchFamily="18" charset="0"/>
                                          </a:rPr>
                                        </m:ctrlPr>
                                      </m:mPr>
                                      <m:mr>
                                        <m:e>
                                          <m:r>
                                            <m:rPr>
                                              <m:brk m:alnAt="7"/>
                                            </m:rPr>
                                            <a:rPr lang="en-US" sz="2800" b="0" i="1" smtClean="0">
                                              <a:latin typeface="Cambria Math" panose="02040503050406030204" pitchFamily="18" charset="0"/>
                                            </a:rPr>
                                            <m:t>−</m:t>
                                          </m:r>
                                          <m:r>
                                            <a:rPr lang="en-US" sz="2800" b="0" i="1" smtClean="0">
                                              <a:latin typeface="Cambria Math" panose="02040503050406030204" pitchFamily="18" charset="0"/>
                                            </a:rPr>
                                            <m:t>9</m:t>
                                          </m:r>
                                        </m:e>
                                      </m:mr>
                                      <m:mr>
                                        <m:e>
                                          <m:r>
                                            <a:rPr lang="en-US" sz="2800" b="0" i="1" smtClean="0">
                                              <a:latin typeface="Cambria Math" panose="02040503050406030204" pitchFamily="18" charset="0"/>
                                            </a:rPr>
                                            <m:t>0</m:t>
                                          </m:r>
                                        </m:e>
                                      </m:mr>
                                      <m:mr>
                                        <m:e>
                                          <m:r>
                                            <a:rPr lang="en-US" sz="2800" b="0" i="1" smtClean="0">
                                              <a:latin typeface="Cambria Math" panose="02040503050406030204" pitchFamily="18" charset="0"/>
                                            </a:rPr>
                                            <m:t>−2</m:t>
                                          </m:r>
                                        </m:e>
                                      </m:mr>
                                    </m:m>
                                  </m:e>
                                </m:mr>
                              </m:m>
                            </m:e>
                          </m:d>
                        </m:e>
                        <m:sup>
                          <m:r>
                            <a:rPr lang="en-US" sz="2800" b="0" i="1" smtClean="0">
                              <a:latin typeface="Cambria Math" panose="02040503050406030204" pitchFamily="18" charset="0"/>
                            </a:rPr>
                            <m:t>𝑇</m:t>
                          </m:r>
                        </m:sup>
                      </m:sSup>
                    </m:oMath>
                  </m:oMathPara>
                </a14:m>
                <a:endParaRPr lang="en-US" sz="2800" dirty="0"/>
              </a:p>
            </p:txBody>
          </p:sp>
        </mc:Choice>
        <mc:Fallback xmlns="">
          <p:sp>
            <p:nvSpPr>
              <p:cNvPr id="38" name="TextBox 37">
                <a:extLst>
                  <a:ext uri="{FF2B5EF4-FFF2-40B4-BE49-F238E27FC236}">
                    <a16:creationId xmlns:a16="http://schemas.microsoft.com/office/drawing/2014/main" id="{A3BFB946-6CBE-4DE7-8A72-841304D1CA7A}"/>
                  </a:ext>
                </a:extLst>
              </p:cNvPr>
              <p:cNvSpPr txBox="1">
                <a:spLocks noRot="1" noChangeAspect="1" noMove="1" noResize="1" noEditPoints="1" noAdjustHandles="1" noChangeArrowheads="1" noChangeShapeType="1" noTextEdit="1"/>
              </p:cNvSpPr>
              <p:nvPr/>
            </p:nvSpPr>
            <p:spPr>
              <a:xfrm>
                <a:off x="1617730" y="2479694"/>
                <a:ext cx="2438873" cy="243201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7D938BF-434F-4BB8-947A-831B4ADACF59}"/>
                  </a:ext>
                </a:extLst>
              </p:cNvPr>
              <p:cNvSpPr txBox="1"/>
              <p:nvPr/>
            </p:nvSpPr>
            <p:spPr>
              <a:xfrm>
                <a:off x="4968545" y="2466902"/>
                <a:ext cx="2357119" cy="24575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acc>
                            <m:accPr>
                              <m:chr m:val="⃗"/>
                              <m:ctrlPr>
                                <a:rPr lang="en-US" sz="2800" b="1" i="1" smtClean="0">
                                  <a:latin typeface="Cambria Math" panose="02040503050406030204" pitchFamily="18" charset="0"/>
                                </a:rPr>
                              </m:ctrlPr>
                            </m:accPr>
                            <m:e>
                              <m:r>
                                <a:rPr lang="en-US" sz="2800" b="1" i="1" smtClean="0">
                                  <a:latin typeface="Cambria Math" panose="02040503050406030204" pitchFamily="18" charset="0"/>
                                </a:rPr>
                                <m:t>𝟏</m:t>
                              </m:r>
                            </m:e>
                          </m:acc>
                        </m:e>
                        <m:sub>
                          <m:r>
                            <a:rPr lang="en-US" sz="2800" b="0" i="1" smtClean="0">
                              <a:latin typeface="Cambria Math" panose="02040503050406030204" pitchFamily="18" charset="0"/>
                            </a:rPr>
                            <m:t>h𝑜𝑡𝑒𝑙</m:t>
                          </m:r>
                        </m:sub>
                      </m:sSub>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d>
                            <m:dPr>
                              <m:begChr m:val="["/>
                              <m:endChr m:val="]"/>
                              <m:ctrlPr>
                                <a:rPr lang="en-US" sz="2800" b="0" i="1" smtClean="0">
                                  <a:latin typeface="Cambria Math" panose="02040503050406030204" pitchFamily="18" charset="0"/>
                                </a:rPr>
                              </m:ctrlPr>
                            </m:dPr>
                            <m:e>
                              <m:m>
                                <m:mPr>
                                  <m:mcs>
                                    <m:mc>
                                      <m:mcPr>
                                        <m:count m:val="1"/>
                                        <m:mcJc m:val="center"/>
                                      </m:mcPr>
                                    </m:mc>
                                  </m:mcs>
                                  <m:ctrlPr>
                                    <a:rPr lang="en-US" sz="2800" b="0" i="1" smtClean="0">
                                      <a:latin typeface="Cambria Math" panose="02040503050406030204" pitchFamily="18" charset="0"/>
                                    </a:rPr>
                                  </m:ctrlPr>
                                </m:mPr>
                                <m:mr>
                                  <m:e>
                                    <m:m>
                                      <m:mPr>
                                        <m:mcs>
                                          <m:mc>
                                            <m:mcPr>
                                              <m:count m:val="1"/>
                                              <m:mcJc m:val="center"/>
                                            </m:mcPr>
                                          </m:mc>
                                        </m:mcs>
                                        <m:ctrlPr>
                                          <a:rPr lang="en-US" sz="2800" b="0" i="1" smtClean="0">
                                            <a:latin typeface="Cambria Math" panose="02040503050406030204" pitchFamily="18" charset="0"/>
                                          </a:rPr>
                                        </m:ctrlPr>
                                      </m:mPr>
                                      <m:mr>
                                        <m:e>
                                          <m:r>
                                            <m:rPr>
                                              <m:brk m:alnAt="7"/>
                                            </m:rPr>
                                            <a:rPr lang="en-US" sz="2800" b="0" i="1" smtClean="0">
                                              <a:latin typeface="Cambria Math" panose="02040503050406030204" pitchFamily="18" charset="0"/>
                                            </a:rPr>
                                            <m:t>6</m:t>
                                          </m:r>
                                        </m:e>
                                      </m:mr>
                                      <m:mr>
                                        <m:e>
                                          <m:r>
                                            <a:rPr lang="en-US" sz="2800" b="0" i="1" smtClean="0">
                                              <a:latin typeface="Cambria Math" panose="02040503050406030204" pitchFamily="18" charset="0"/>
                                            </a:rPr>
                                            <m:t>2</m:t>
                                          </m:r>
                                        </m:e>
                                      </m:mr>
                                      <m:mr>
                                        <m:e>
                                          <m:r>
                                            <a:rPr lang="en-US" sz="2800" b="0" i="1" smtClean="0">
                                              <a:latin typeface="Cambria Math" panose="02040503050406030204" pitchFamily="18" charset="0"/>
                                            </a:rPr>
                                            <m:t>3</m:t>
                                          </m:r>
                                        </m:e>
                                      </m:mr>
                                    </m:m>
                                  </m:e>
                                </m:mr>
                                <m:mr>
                                  <m:e>
                                    <m:m>
                                      <m:mPr>
                                        <m:mcs>
                                          <m:mc>
                                            <m:mcPr>
                                              <m:count m:val="1"/>
                                              <m:mcJc m:val="center"/>
                                            </m:mcPr>
                                          </m:mc>
                                        </m:mcs>
                                        <m:ctrlPr>
                                          <a:rPr lang="en-US" sz="2800" b="0" i="1" smtClean="0">
                                            <a:latin typeface="Cambria Math" panose="02040503050406030204" pitchFamily="18" charset="0"/>
                                          </a:rPr>
                                        </m:ctrlPr>
                                      </m:mPr>
                                      <m:mr>
                                        <m:e>
                                          <m:r>
                                            <m:rPr>
                                              <m:brk m:alnAt="7"/>
                                            </m:rPr>
                                            <a:rPr lang="en-US" sz="2800" b="0" i="1" smtClean="0">
                                              <a:latin typeface="Cambria Math" panose="02040503050406030204" pitchFamily="18" charset="0"/>
                                            </a:rPr>
                                            <m:t>−</m:t>
                                          </m:r>
                                          <m:r>
                                            <a:rPr lang="en-US" sz="2800" b="0" i="1" smtClean="0">
                                              <a:latin typeface="Cambria Math" panose="02040503050406030204" pitchFamily="18" charset="0"/>
                                            </a:rPr>
                                            <m:t>7</m:t>
                                          </m:r>
                                        </m:e>
                                      </m:mr>
                                      <m:mr>
                                        <m:e>
                                          <m:r>
                                            <a:rPr lang="en-US" sz="2800" b="0" i="1" smtClean="0">
                                              <a:latin typeface="Cambria Math" panose="02040503050406030204" pitchFamily="18" charset="0"/>
                                            </a:rPr>
                                            <m:t>0</m:t>
                                          </m:r>
                                        </m:e>
                                      </m:mr>
                                      <m:mr>
                                        <m:e>
                                          <m:r>
                                            <a:rPr lang="en-US" sz="2800" b="0" i="1" smtClean="0">
                                              <a:latin typeface="Cambria Math" panose="02040503050406030204" pitchFamily="18" charset="0"/>
                                            </a:rPr>
                                            <m:t>−1</m:t>
                                          </m:r>
                                        </m:e>
                                      </m:mr>
                                    </m:m>
                                  </m:e>
                                </m:mr>
                              </m:m>
                            </m:e>
                          </m:d>
                        </m:e>
                        <m:sup>
                          <m:r>
                            <a:rPr lang="en-US" sz="2800" b="0" i="1" smtClean="0">
                              <a:latin typeface="Cambria Math" panose="02040503050406030204" pitchFamily="18" charset="0"/>
                            </a:rPr>
                            <m:t>𝑇</m:t>
                          </m:r>
                        </m:sup>
                      </m:sSup>
                    </m:oMath>
                  </m:oMathPara>
                </a14:m>
                <a:endParaRPr lang="en-US" sz="2800" dirty="0"/>
              </a:p>
            </p:txBody>
          </p:sp>
        </mc:Choice>
        <mc:Fallback xmlns="">
          <p:sp>
            <p:nvSpPr>
              <p:cNvPr id="39" name="TextBox 38">
                <a:extLst>
                  <a:ext uri="{FF2B5EF4-FFF2-40B4-BE49-F238E27FC236}">
                    <a16:creationId xmlns:a16="http://schemas.microsoft.com/office/drawing/2014/main" id="{F7D938BF-434F-4BB8-947A-831B4ADACF59}"/>
                  </a:ext>
                </a:extLst>
              </p:cNvPr>
              <p:cNvSpPr txBox="1">
                <a:spLocks noRot="1" noChangeAspect="1" noMove="1" noResize="1" noEditPoints="1" noAdjustHandles="1" noChangeArrowheads="1" noChangeShapeType="1" noTextEdit="1"/>
              </p:cNvSpPr>
              <p:nvPr/>
            </p:nvSpPr>
            <p:spPr>
              <a:xfrm>
                <a:off x="4968545" y="2466902"/>
                <a:ext cx="2357119" cy="245759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39250D2-BD19-445A-B1AB-67E9DEE9903B}"/>
                  </a:ext>
                </a:extLst>
              </p:cNvPr>
              <p:cNvSpPr txBox="1"/>
              <p:nvPr/>
            </p:nvSpPr>
            <p:spPr>
              <a:xfrm>
                <a:off x="8237605" y="2482676"/>
                <a:ext cx="2336665" cy="24260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acc>
                            <m:accPr>
                              <m:chr m:val="⃗"/>
                              <m:ctrlPr>
                                <a:rPr lang="en-US" sz="2800" b="1" i="1" smtClean="0">
                                  <a:latin typeface="Cambria Math" panose="02040503050406030204" pitchFamily="18" charset="0"/>
                                </a:rPr>
                              </m:ctrlPr>
                            </m:accPr>
                            <m:e>
                              <m:r>
                                <a:rPr lang="en-US" sz="2800" b="1" i="1" smtClean="0">
                                  <a:latin typeface="Cambria Math" panose="02040503050406030204" pitchFamily="18" charset="0"/>
                                </a:rPr>
                                <m:t>𝟏</m:t>
                              </m:r>
                            </m:e>
                          </m:acc>
                        </m:e>
                        <m:sub>
                          <m:r>
                            <a:rPr lang="en-US" sz="2800" b="0" i="1" smtClean="0">
                              <a:latin typeface="Cambria Math" panose="02040503050406030204" pitchFamily="18" charset="0"/>
                            </a:rPr>
                            <m:t>𝑏𝑎𝑛𝑘</m:t>
                          </m:r>
                        </m:sub>
                      </m:sSub>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d>
                            <m:dPr>
                              <m:begChr m:val="["/>
                              <m:endChr m:val="]"/>
                              <m:ctrlPr>
                                <a:rPr lang="en-US" sz="2800" b="0" i="1" smtClean="0">
                                  <a:latin typeface="Cambria Math" panose="02040503050406030204" pitchFamily="18" charset="0"/>
                                </a:rPr>
                              </m:ctrlPr>
                            </m:dPr>
                            <m:e>
                              <m:m>
                                <m:mPr>
                                  <m:mcs>
                                    <m:mc>
                                      <m:mcPr>
                                        <m:count m:val="1"/>
                                        <m:mcJc m:val="center"/>
                                      </m:mcPr>
                                    </m:mc>
                                  </m:mcs>
                                  <m:ctrlPr>
                                    <a:rPr lang="en-US" sz="2800" b="0" i="1" smtClean="0">
                                      <a:latin typeface="Cambria Math" panose="02040503050406030204" pitchFamily="18" charset="0"/>
                                    </a:rPr>
                                  </m:ctrlPr>
                                </m:mPr>
                                <m:mr>
                                  <m:e>
                                    <m:m>
                                      <m:mPr>
                                        <m:mcs>
                                          <m:mc>
                                            <m:mcPr>
                                              <m:count m:val="1"/>
                                              <m:mcJc m:val="center"/>
                                            </m:mcPr>
                                          </m:mc>
                                        </m:mcs>
                                        <m:ctrlPr>
                                          <a:rPr lang="en-US" sz="2800" b="0" i="1" smtClean="0">
                                            <a:latin typeface="Cambria Math" panose="02040503050406030204" pitchFamily="18" charset="0"/>
                                          </a:rPr>
                                        </m:ctrlPr>
                                      </m:mPr>
                                      <m:mr>
                                        <m:e>
                                          <m:r>
                                            <m:rPr>
                                              <m:brk m:alnAt="7"/>
                                            </m:rPr>
                                            <a:rPr lang="en-US" sz="2800" b="0" i="1" smtClean="0">
                                              <a:latin typeface="Cambria Math" panose="02040503050406030204" pitchFamily="18" charset="0"/>
                                            </a:rPr>
                                            <m:t>−</m:t>
                                          </m:r>
                                          <m:r>
                                            <a:rPr lang="en-US" sz="2800" b="0" i="1" smtClean="0">
                                              <a:latin typeface="Cambria Math" panose="02040503050406030204" pitchFamily="18" charset="0"/>
                                            </a:rPr>
                                            <m:t>6</m:t>
                                          </m:r>
                                        </m:e>
                                      </m:mr>
                                      <m:mr>
                                        <m:e>
                                          <m:r>
                                            <a:rPr lang="en-US" sz="2800" b="0" i="1" smtClean="0">
                                              <a:latin typeface="Cambria Math" panose="02040503050406030204" pitchFamily="18" charset="0"/>
                                            </a:rPr>
                                            <m:t>2</m:t>
                                          </m:r>
                                        </m:e>
                                      </m:mr>
                                      <m:mr>
                                        <m:e>
                                          <m:r>
                                            <a:rPr lang="en-US" sz="2800" b="0" i="1" smtClean="0">
                                              <a:latin typeface="Cambria Math" panose="02040503050406030204" pitchFamily="18" charset="0"/>
                                            </a:rPr>
                                            <m:t>−3</m:t>
                                          </m:r>
                                        </m:e>
                                      </m:mr>
                                    </m:m>
                                  </m:e>
                                </m:mr>
                                <m:mr>
                                  <m:e>
                                    <m:m>
                                      <m:mPr>
                                        <m:mcs>
                                          <m:mc>
                                            <m:mcPr>
                                              <m:count m:val="1"/>
                                              <m:mcJc m:val="center"/>
                                            </m:mcPr>
                                          </m:mc>
                                        </m:mcs>
                                        <m:ctrlPr>
                                          <a:rPr lang="en-US" sz="2800" b="0" i="1" smtClean="0">
                                            <a:latin typeface="Cambria Math" panose="02040503050406030204" pitchFamily="18" charset="0"/>
                                          </a:rPr>
                                        </m:ctrlPr>
                                      </m:mPr>
                                      <m:mr>
                                        <m:e>
                                          <m:r>
                                            <m:rPr>
                                              <m:brk m:alnAt="7"/>
                                            </m:rPr>
                                            <a:rPr lang="en-US" sz="2800" b="0" i="1" smtClean="0">
                                              <a:latin typeface="Cambria Math" panose="02040503050406030204" pitchFamily="18" charset="0"/>
                                            </a:rPr>
                                            <m:t>9</m:t>
                                          </m:r>
                                        </m:e>
                                      </m:mr>
                                      <m:mr>
                                        <m:e>
                                          <m:r>
                                            <a:rPr lang="en-US" sz="2800" b="0" i="1" smtClean="0">
                                              <a:latin typeface="Cambria Math" panose="02040503050406030204" pitchFamily="18" charset="0"/>
                                            </a:rPr>
                                            <m:t>0</m:t>
                                          </m:r>
                                        </m:e>
                                      </m:mr>
                                      <m:mr>
                                        <m:e>
                                          <m:r>
                                            <a:rPr lang="en-US" sz="2800" b="0" i="1" smtClean="0">
                                              <a:latin typeface="Cambria Math" panose="02040503050406030204" pitchFamily="18" charset="0"/>
                                            </a:rPr>
                                            <m:t>5</m:t>
                                          </m:r>
                                        </m:e>
                                      </m:mr>
                                    </m:m>
                                  </m:e>
                                </m:mr>
                              </m:m>
                            </m:e>
                          </m:d>
                        </m:e>
                        <m:sup>
                          <m:r>
                            <a:rPr lang="en-US" sz="2800" b="0" i="1" smtClean="0">
                              <a:latin typeface="Cambria Math" panose="02040503050406030204" pitchFamily="18" charset="0"/>
                            </a:rPr>
                            <m:t>𝑇</m:t>
                          </m:r>
                        </m:sup>
                      </m:sSup>
                    </m:oMath>
                  </m:oMathPara>
                </a14:m>
                <a:endParaRPr lang="en-US" sz="2800" dirty="0"/>
              </a:p>
            </p:txBody>
          </p:sp>
        </mc:Choice>
        <mc:Fallback xmlns="">
          <p:sp>
            <p:nvSpPr>
              <p:cNvPr id="40" name="TextBox 39">
                <a:extLst>
                  <a:ext uri="{FF2B5EF4-FFF2-40B4-BE49-F238E27FC236}">
                    <a16:creationId xmlns:a16="http://schemas.microsoft.com/office/drawing/2014/main" id="{C39250D2-BD19-445A-B1AB-67E9DEE9903B}"/>
                  </a:ext>
                </a:extLst>
              </p:cNvPr>
              <p:cNvSpPr txBox="1">
                <a:spLocks noRot="1" noChangeAspect="1" noMove="1" noResize="1" noEditPoints="1" noAdjustHandles="1" noChangeArrowheads="1" noChangeShapeType="1" noTextEdit="1"/>
              </p:cNvSpPr>
              <p:nvPr/>
            </p:nvSpPr>
            <p:spPr>
              <a:xfrm>
                <a:off x="8237605" y="2482676"/>
                <a:ext cx="2336665" cy="242604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630FBFF-7DF7-476A-831E-6DE16C624A71}"/>
                  </a:ext>
                </a:extLst>
              </p:cNvPr>
              <p:cNvSpPr txBox="1"/>
              <p:nvPr/>
            </p:nvSpPr>
            <p:spPr>
              <a:xfrm>
                <a:off x="3026569" y="5588805"/>
                <a:ext cx="6138862" cy="57830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1" i="1" smtClean="0">
                              <a:latin typeface="Cambria Math" panose="02040503050406030204" pitchFamily="18" charset="0"/>
                            </a:rPr>
                            <m:t>𝒅</m:t>
                          </m:r>
                          <m:r>
                            <a:rPr lang="en-US" sz="2800" b="1" i="1" smtClean="0">
                              <a:latin typeface="Cambria Math" panose="02040503050406030204" pitchFamily="18" charset="0"/>
                            </a:rPr>
                            <m:t>(</m:t>
                          </m:r>
                          <m:acc>
                            <m:accPr>
                              <m:chr m:val="⃗"/>
                              <m:ctrlPr>
                                <a:rPr lang="en-US" sz="2800" b="1" i="1" smtClean="0">
                                  <a:latin typeface="Cambria Math" panose="02040503050406030204" pitchFamily="18" charset="0"/>
                                </a:rPr>
                              </m:ctrlPr>
                            </m:accPr>
                            <m:e>
                              <m:r>
                                <a:rPr lang="en-US" sz="2800" b="1" i="1" smtClean="0">
                                  <a:latin typeface="Cambria Math" panose="02040503050406030204" pitchFamily="18" charset="0"/>
                                </a:rPr>
                                <m:t>𝟏</m:t>
                              </m:r>
                            </m:e>
                          </m:acc>
                        </m:e>
                        <m:sub>
                          <m:r>
                            <a:rPr lang="en-US" sz="2800" b="0" i="1" smtClean="0">
                              <a:latin typeface="Cambria Math" panose="02040503050406030204" pitchFamily="18" charset="0"/>
                            </a:rPr>
                            <m:t>𝑚𝑜𝑡𝑒𝑙</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b="1" i="1">
                                  <a:latin typeface="Cambria Math" panose="02040503050406030204" pitchFamily="18" charset="0"/>
                                </a:rPr>
                              </m:ctrlPr>
                            </m:accPr>
                            <m:e>
                              <m:r>
                                <a:rPr lang="en-US" sz="2800" b="1" i="1">
                                  <a:latin typeface="Cambria Math" panose="02040503050406030204" pitchFamily="18" charset="0"/>
                                </a:rPr>
                                <m:t>𝟏</m:t>
                              </m:r>
                            </m:e>
                          </m:acc>
                        </m:e>
                        <m:sub>
                          <m:r>
                            <a:rPr lang="en-US" sz="2800" b="0" i="1" smtClean="0">
                              <a:latin typeface="Cambria Math" panose="02040503050406030204" pitchFamily="18" charset="0"/>
                            </a:rPr>
                            <m:t>h</m:t>
                          </m:r>
                          <m:r>
                            <a:rPr lang="en-US" sz="2800" i="1">
                              <a:latin typeface="Cambria Math" panose="02040503050406030204" pitchFamily="18" charset="0"/>
                            </a:rPr>
                            <m:t>𝑜𝑡𝑒𝑙</m:t>
                          </m:r>
                        </m:sub>
                      </m:sSub>
                      <m:r>
                        <a:rPr lang="en-US" sz="2800" b="0" i="1" smtClean="0">
                          <a:latin typeface="Cambria Math" panose="02040503050406030204" pitchFamily="18" charset="0"/>
                        </a:rPr>
                        <m:t>)&lt;</m:t>
                      </m:r>
                      <m:sSub>
                        <m:sSubPr>
                          <m:ctrlPr>
                            <a:rPr lang="en-US" sz="2800" i="1">
                              <a:latin typeface="Cambria Math" panose="02040503050406030204" pitchFamily="18" charset="0"/>
                            </a:rPr>
                          </m:ctrlPr>
                        </m:sSubPr>
                        <m:e>
                          <m:r>
                            <a:rPr lang="en-US" sz="2800" b="1" i="1">
                              <a:latin typeface="Cambria Math" panose="02040503050406030204" pitchFamily="18" charset="0"/>
                            </a:rPr>
                            <m:t>𝒅</m:t>
                          </m:r>
                          <m:r>
                            <a:rPr lang="en-US" sz="2800" b="1" i="1">
                              <a:latin typeface="Cambria Math" panose="02040503050406030204" pitchFamily="18" charset="0"/>
                            </a:rPr>
                            <m:t>(</m:t>
                          </m:r>
                          <m:acc>
                            <m:accPr>
                              <m:chr m:val="⃗"/>
                              <m:ctrlPr>
                                <a:rPr lang="en-US" sz="2800" b="1" i="1">
                                  <a:latin typeface="Cambria Math" panose="02040503050406030204" pitchFamily="18" charset="0"/>
                                </a:rPr>
                              </m:ctrlPr>
                            </m:accPr>
                            <m:e>
                              <m:r>
                                <a:rPr lang="en-US" sz="2800" b="1" i="1">
                                  <a:latin typeface="Cambria Math" panose="02040503050406030204" pitchFamily="18" charset="0"/>
                                </a:rPr>
                                <m:t>𝟏</m:t>
                              </m:r>
                            </m:e>
                          </m:acc>
                        </m:e>
                        <m:sub>
                          <m:r>
                            <a:rPr lang="en-US" sz="2800" i="1">
                              <a:latin typeface="Cambria Math" panose="02040503050406030204" pitchFamily="18" charset="0"/>
                            </a:rPr>
                            <m:t>𝑚𝑜𝑡𝑒𝑙</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b="1" i="1">
                                  <a:latin typeface="Cambria Math" panose="02040503050406030204" pitchFamily="18" charset="0"/>
                                </a:rPr>
                              </m:ctrlPr>
                            </m:accPr>
                            <m:e>
                              <m:r>
                                <a:rPr lang="en-US" sz="2800" b="1" i="1">
                                  <a:latin typeface="Cambria Math" panose="02040503050406030204" pitchFamily="18" charset="0"/>
                                </a:rPr>
                                <m:t>𝟏</m:t>
                              </m:r>
                            </m:e>
                          </m:acc>
                        </m:e>
                        <m:sub>
                          <m:r>
                            <a:rPr lang="en-US" sz="2800" b="0" i="1" smtClean="0">
                              <a:latin typeface="Cambria Math" panose="02040503050406030204" pitchFamily="18" charset="0"/>
                            </a:rPr>
                            <m:t>𝑏𝑎𝑛𝑘</m:t>
                          </m:r>
                        </m:sub>
                      </m:sSub>
                      <m:r>
                        <a:rPr lang="en-US" sz="2800" i="1">
                          <a:latin typeface="Cambria Math" panose="02040503050406030204" pitchFamily="18" charset="0"/>
                        </a:rPr>
                        <m:t>)</m:t>
                      </m:r>
                    </m:oMath>
                  </m:oMathPara>
                </a14:m>
                <a:endParaRPr lang="en-US" sz="2800" dirty="0"/>
              </a:p>
            </p:txBody>
          </p:sp>
        </mc:Choice>
        <mc:Fallback xmlns="">
          <p:sp>
            <p:nvSpPr>
              <p:cNvPr id="41" name="TextBox 40">
                <a:extLst>
                  <a:ext uri="{FF2B5EF4-FFF2-40B4-BE49-F238E27FC236}">
                    <a16:creationId xmlns:a16="http://schemas.microsoft.com/office/drawing/2014/main" id="{E630FBFF-7DF7-476A-831E-6DE16C624A71}"/>
                  </a:ext>
                </a:extLst>
              </p:cNvPr>
              <p:cNvSpPr txBox="1">
                <a:spLocks noRot="1" noChangeAspect="1" noMove="1" noResize="1" noEditPoints="1" noAdjustHandles="1" noChangeArrowheads="1" noChangeShapeType="1" noTextEdit="1"/>
              </p:cNvSpPr>
              <p:nvPr/>
            </p:nvSpPr>
            <p:spPr>
              <a:xfrm>
                <a:off x="3026569" y="5588805"/>
                <a:ext cx="6138862" cy="57830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6220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5C5A4-299B-4D3B-82F1-FA1AE4F7B19F}"/>
              </a:ext>
            </a:extLst>
          </p:cNvPr>
          <p:cNvSpPr>
            <a:spLocks noGrp="1"/>
          </p:cNvSpPr>
          <p:nvPr>
            <p:ph type="title"/>
          </p:nvPr>
        </p:nvSpPr>
        <p:spPr/>
        <p:txBody>
          <a:bodyPr/>
          <a:lstStyle/>
          <a:p>
            <a:r>
              <a:rPr lang="en-US" dirty="0"/>
              <a:t>Intrinsic Evaluation of Word Vector Algorithms: Common Tasks</a:t>
            </a:r>
          </a:p>
        </p:txBody>
      </p:sp>
      <p:sp>
        <p:nvSpPr>
          <p:cNvPr id="3" name="Slide Number Placeholder 2">
            <a:extLst>
              <a:ext uri="{FF2B5EF4-FFF2-40B4-BE49-F238E27FC236}">
                <a16:creationId xmlns:a16="http://schemas.microsoft.com/office/drawing/2014/main" id="{B9A9A270-4D91-4190-96F6-ECDC455457C8}"/>
              </a:ext>
            </a:extLst>
          </p:cNvPr>
          <p:cNvSpPr>
            <a:spLocks noGrp="1"/>
          </p:cNvSpPr>
          <p:nvPr>
            <p:ph type="sldNum" sz="quarter" idx="4"/>
          </p:nvPr>
        </p:nvSpPr>
        <p:spPr/>
        <p:txBody>
          <a:bodyPr/>
          <a:lstStyle/>
          <a:p>
            <a:fld id="{02C8B7B2-9496-47E5-990F-169BD0B1DE6A}" type="slidenum">
              <a:rPr lang="en-US" smtClean="0"/>
              <a:t>30</a:t>
            </a:fld>
            <a:endParaRPr lang="en-US"/>
          </a:p>
        </p:txBody>
      </p:sp>
      <p:sp>
        <p:nvSpPr>
          <p:cNvPr id="11" name="TextBox 10">
            <a:extLst>
              <a:ext uri="{FF2B5EF4-FFF2-40B4-BE49-F238E27FC236}">
                <a16:creationId xmlns:a16="http://schemas.microsoft.com/office/drawing/2014/main" id="{35BFD46F-2A9D-4BDA-9DEB-D801A7EB902B}"/>
              </a:ext>
            </a:extLst>
          </p:cNvPr>
          <p:cNvSpPr txBox="1"/>
          <p:nvPr/>
        </p:nvSpPr>
        <p:spPr>
          <a:xfrm>
            <a:off x="1082732" y="6508916"/>
            <a:ext cx="11344795" cy="307777"/>
          </a:xfrm>
          <a:prstGeom prst="rect">
            <a:avLst/>
          </a:prstGeom>
          <a:noFill/>
        </p:spPr>
        <p:txBody>
          <a:bodyPr wrap="square">
            <a:spAutoFit/>
          </a:bodyPr>
          <a:lstStyle/>
          <a:p>
            <a:r>
              <a:rPr lang="en-US" sz="1400" dirty="0">
                <a:solidFill>
                  <a:schemeClr val="bg1">
                    <a:lumMod val="50000"/>
                  </a:schemeClr>
                </a:solidFill>
                <a:latin typeface="Avenir Next LT Pro" panose="020B0504020202020204" pitchFamily="34" charset="0"/>
              </a:rPr>
              <a:t>Evaluating Word Embedding Models: Methods and Experimental Results (</a:t>
            </a:r>
            <a:r>
              <a:rPr lang="en-US" sz="1400" dirty="0">
                <a:solidFill>
                  <a:schemeClr val="bg1">
                    <a:lumMod val="50000"/>
                  </a:schemeClr>
                </a:solidFill>
                <a:latin typeface="Avenir Next LT Pro" panose="020B0504020202020204" pitchFamily="34" charset="0"/>
                <a:hlinkClick r:id="rId2"/>
              </a:rPr>
              <a:t>arxiv.org/pdf/1901.09785.pdf</a:t>
            </a:r>
            <a:r>
              <a:rPr lang="en-US" sz="1400" dirty="0">
                <a:solidFill>
                  <a:schemeClr val="bg1">
                    <a:lumMod val="50000"/>
                  </a:schemeClr>
                </a:solidFill>
                <a:latin typeface="Avenir Next LT Pro" panose="020B0504020202020204" pitchFamily="34" charset="0"/>
              </a:rPr>
              <a:t>)</a:t>
            </a:r>
          </a:p>
        </p:txBody>
      </p:sp>
      <p:sp>
        <p:nvSpPr>
          <p:cNvPr id="12" name="TextBox 11">
            <a:extLst>
              <a:ext uri="{FF2B5EF4-FFF2-40B4-BE49-F238E27FC236}">
                <a16:creationId xmlns:a16="http://schemas.microsoft.com/office/drawing/2014/main" id="{5BE19B2A-B90C-4377-BDE6-9058C1E8E4A2}"/>
              </a:ext>
            </a:extLst>
          </p:cNvPr>
          <p:cNvSpPr txBox="1"/>
          <p:nvPr/>
        </p:nvSpPr>
        <p:spPr>
          <a:xfrm>
            <a:off x="625048" y="642450"/>
            <a:ext cx="11161568" cy="523220"/>
          </a:xfrm>
          <a:prstGeom prst="rect">
            <a:avLst/>
          </a:prstGeom>
          <a:noFill/>
        </p:spPr>
        <p:txBody>
          <a:bodyPr wrap="square">
            <a:spAutoFit/>
          </a:bodyPr>
          <a:lstStyle/>
          <a:p>
            <a:r>
              <a:rPr lang="en-US" sz="2800" b="1" dirty="0">
                <a:latin typeface="Avenir Next LT Pro" panose="020B0504020202020204" pitchFamily="34" charset="0"/>
              </a:rPr>
              <a:t>Word Similarity</a:t>
            </a:r>
          </a:p>
        </p:txBody>
      </p:sp>
      <p:sp>
        <p:nvSpPr>
          <p:cNvPr id="13" name="TextBox 12">
            <a:extLst>
              <a:ext uri="{FF2B5EF4-FFF2-40B4-BE49-F238E27FC236}">
                <a16:creationId xmlns:a16="http://schemas.microsoft.com/office/drawing/2014/main" id="{E7C312F6-2B6E-47AE-B333-711A065EDF2E}"/>
              </a:ext>
            </a:extLst>
          </p:cNvPr>
          <p:cNvSpPr txBox="1"/>
          <p:nvPr/>
        </p:nvSpPr>
        <p:spPr>
          <a:xfrm>
            <a:off x="726325" y="1440324"/>
            <a:ext cx="11161568" cy="830997"/>
          </a:xfrm>
          <a:prstGeom prst="rect">
            <a:avLst/>
          </a:prstGeom>
          <a:noFill/>
        </p:spPr>
        <p:txBody>
          <a:bodyPr wrap="square">
            <a:spAutoFit/>
          </a:bodyPr>
          <a:lstStyle/>
          <a:p>
            <a:r>
              <a:rPr lang="en-US" sz="2400" b="1" dirty="0">
                <a:latin typeface="Avenir Next LT Pro" panose="020B0504020202020204" pitchFamily="34" charset="0"/>
              </a:rPr>
              <a:t>Idea </a:t>
            </a:r>
            <a:r>
              <a:rPr lang="en-US" sz="2400" dirty="0">
                <a:latin typeface="Avenir Next LT Pro" panose="020B0504020202020204" pitchFamily="34" charset="0"/>
              </a:rPr>
              <a:t>– get humans to rate a bunch of word pairs based on their similarity and then compare these to cosine similarities produced by word vectors.</a:t>
            </a:r>
            <a:endParaRPr lang="en-US" sz="2400" b="1" dirty="0">
              <a:latin typeface="Avenir Next LT Pro" panose="020B0504020202020204" pitchFamily="34" charset="0"/>
            </a:endParaRPr>
          </a:p>
        </p:txBody>
      </p:sp>
      <p:pic>
        <p:nvPicPr>
          <p:cNvPr id="7" name="Picture 6">
            <a:extLst>
              <a:ext uri="{FF2B5EF4-FFF2-40B4-BE49-F238E27FC236}">
                <a16:creationId xmlns:a16="http://schemas.microsoft.com/office/drawing/2014/main" id="{1B7C92D0-B04F-438B-8090-34EA590F4C61}"/>
              </a:ext>
            </a:extLst>
          </p:cNvPr>
          <p:cNvPicPr>
            <a:picLocks noChangeAspect="1"/>
          </p:cNvPicPr>
          <p:nvPr/>
        </p:nvPicPr>
        <p:blipFill>
          <a:blip r:embed="rId3"/>
          <a:stretch>
            <a:fillRect/>
          </a:stretch>
        </p:blipFill>
        <p:spPr>
          <a:xfrm>
            <a:off x="726325" y="2545975"/>
            <a:ext cx="3665196" cy="3455756"/>
          </a:xfrm>
          <a:prstGeom prst="rect">
            <a:avLst/>
          </a:prstGeom>
        </p:spPr>
      </p:pic>
      <p:sp>
        <p:nvSpPr>
          <p:cNvPr id="17" name="Rectangle: Rounded Corners 16">
            <a:extLst>
              <a:ext uri="{FF2B5EF4-FFF2-40B4-BE49-F238E27FC236}">
                <a16:creationId xmlns:a16="http://schemas.microsoft.com/office/drawing/2014/main" id="{22F5DA95-2328-4D5E-9F39-F1FD874B20D1}"/>
              </a:ext>
            </a:extLst>
          </p:cNvPr>
          <p:cNvSpPr/>
          <p:nvPr/>
        </p:nvSpPr>
        <p:spPr>
          <a:xfrm>
            <a:off x="92751" y="685420"/>
            <a:ext cx="457200" cy="457200"/>
          </a:xfrm>
          <a:prstGeom prst="roundRect">
            <a:avLst>
              <a:gd name="adj" fmla="val 50000"/>
            </a:avLst>
          </a:prstGeom>
          <a:solidFill>
            <a:srgbClr val="6AA84F"/>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i="0" u="none" strike="noStrike" dirty="0">
                <a:solidFill>
                  <a:schemeClr val="bg1"/>
                </a:solidFill>
                <a:effectLst/>
                <a:latin typeface="Avenir Next LT Pro" panose="020B0504020202020204" pitchFamily="34" charset="0"/>
              </a:rPr>
              <a:t>⚑</a:t>
            </a:r>
            <a:endParaRPr lang="en-US" sz="2000" dirty="0">
              <a:solidFill>
                <a:schemeClr val="bg1"/>
              </a:solidFill>
            </a:endParaRPr>
          </a:p>
        </p:txBody>
      </p:sp>
      <p:sp>
        <p:nvSpPr>
          <p:cNvPr id="10" name="Rectangle 9">
            <a:extLst>
              <a:ext uri="{FF2B5EF4-FFF2-40B4-BE49-F238E27FC236}">
                <a16:creationId xmlns:a16="http://schemas.microsoft.com/office/drawing/2014/main" id="{1A961359-B2E5-4296-AD85-FB90AA745078}"/>
              </a:ext>
            </a:extLst>
          </p:cNvPr>
          <p:cNvSpPr/>
          <p:nvPr/>
        </p:nvSpPr>
        <p:spPr>
          <a:xfrm>
            <a:off x="789413" y="4035379"/>
            <a:ext cx="3532950" cy="232247"/>
          </a:xfrm>
          <a:prstGeom prst="rect">
            <a:avLst/>
          </a:prstGeom>
          <a:solidFill>
            <a:srgbClr val="D73F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Table 19">
            <a:extLst>
              <a:ext uri="{FF2B5EF4-FFF2-40B4-BE49-F238E27FC236}">
                <a16:creationId xmlns:a16="http://schemas.microsoft.com/office/drawing/2014/main" id="{758C83EF-604D-4576-AD56-7930F46EEDCC}"/>
              </a:ext>
            </a:extLst>
          </p:cNvPr>
          <p:cNvGraphicFramePr>
            <a:graphicFrameLocks noGrp="1"/>
          </p:cNvGraphicFramePr>
          <p:nvPr>
            <p:extLst>
              <p:ext uri="{D42A27DB-BD31-4B8C-83A1-F6EECF244321}">
                <p14:modId xmlns:p14="http://schemas.microsoft.com/office/powerpoint/2010/main" val="3385303864"/>
              </p:ext>
            </p:extLst>
          </p:nvPr>
        </p:nvGraphicFramePr>
        <p:xfrm>
          <a:off x="6205832" y="2373966"/>
          <a:ext cx="4850095" cy="3787320"/>
        </p:xfrm>
        <a:graphic>
          <a:graphicData uri="http://schemas.openxmlformats.org/drawingml/2006/table">
            <a:tbl>
              <a:tblPr firstRow="1" bandRow="1">
                <a:tableStyleId>{5C22544A-7EE6-4342-B048-85BDC9FD1C3A}</a:tableStyleId>
              </a:tblPr>
              <a:tblGrid>
                <a:gridCol w="2587517">
                  <a:extLst>
                    <a:ext uri="{9D8B030D-6E8A-4147-A177-3AD203B41FA5}">
                      <a16:colId xmlns:a16="http://schemas.microsoft.com/office/drawing/2014/main" val="3184057170"/>
                    </a:ext>
                  </a:extLst>
                </a:gridCol>
                <a:gridCol w="1131289">
                  <a:extLst>
                    <a:ext uri="{9D8B030D-6E8A-4147-A177-3AD203B41FA5}">
                      <a16:colId xmlns:a16="http://schemas.microsoft.com/office/drawing/2014/main" val="289120492"/>
                    </a:ext>
                  </a:extLst>
                </a:gridCol>
                <a:gridCol w="1131289">
                  <a:extLst>
                    <a:ext uri="{9D8B030D-6E8A-4147-A177-3AD203B41FA5}">
                      <a16:colId xmlns:a16="http://schemas.microsoft.com/office/drawing/2014/main" val="2418173347"/>
                    </a:ext>
                  </a:extLst>
                </a:gridCol>
              </a:tblGrid>
              <a:tr h="299836">
                <a:tc>
                  <a:txBody>
                    <a:bodyPr/>
                    <a:lstStyle/>
                    <a:p>
                      <a:r>
                        <a:rPr lang="en-US" sz="2000" dirty="0">
                          <a:solidFill>
                            <a:schemeClr val="tx1"/>
                          </a:solidFill>
                          <a:latin typeface="Times New Roman" panose="02020603050405020304" pitchFamily="18" charset="0"/>
                          <a:cs typeface="Times New Roman" panose="02020603050405020304" pitchFamily="18" charset="0"/>
                        </a:rPr>
                        <a:t>Pair</a:t>
                      </a:r>
                    </a:p>
                  </a:txBody>
                  <a:tcPr marL="73932" marR="73932" marT="36966" marB="36966">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r"/>
                      <a:r>
                        <a:rPr lang="en-US" sz="2000" dirty="0">
                          <a:solidFill>
                            <a:schemeClr val="tx1"/>
                          </a:solidFill>
                          <a:latin typeface="Times New Roman" panose="02020603050405020304" pitchFamily="18" charset="0"/>
                          <a:cs typeface="Times New Roman" panose="02020603050405020304" pitchFamily="18" charset="0"/>
                        </a:rPr>
                        <a:t>Rating</a:t>
                      </a:r>
                    </a:p>
                  </a:txBody>
                  <a:tcPr marL="73932" marR="73932" marT="36966" marB="3696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r"/>
                      <a:r>
                        <a:rPr lang="en-US" sz="2000" dirty="0" err="1">
                          <a:solidFill>
                            <a:srgbClr val="D73F09"/>
                          </a:solidFill>
                          <a:latin typeface="Times New Roman" panose="02020603050405020304" pitchFamily="18" charset="0"/>
                          <a:cs typeface="Times New Roman" panose="02020603050405020304" pitchFamily="18" charset="0"/>
                        </a:rPr>
                        <a:t>StDev</a:t>
                      </a:r>
                      <a:endParaRPr lang="en-US" sz="2000" dirty="0">
                        <a:solidFill>
                          <a:srgbClr val="D73F09"/>
                        </a:solidFill>
                        <a:latin typeface="Times New Roman" panose="02020603050405020304" pitchFamily="18" charset="0"/>
                        <a:cs typeface="Times New Roman" panose="02020603050405020304" pitchFamily="18" charset="0"/>
                      </a:endParaRPr>
                    </a:p>
                  </a:txBody>
                  <a:tcPr marL="73932" marR="73932" marT="36966" marB="36966">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63742269"/>
                  </a:ext>
                </a:extLst>
              </a:tr>
              <a:tr h="299836">
                <a:tc>
                  <a:txBody>
                    <a:bodyPr/>
                    <a:lstStyle/>
                    <a:p>
                      <a:r>
                        <a:rPr lang="en-US" sz="2000" dirty="0">
                          <a:solidFill>
                            <a:schemeClr val="tx1"/>
                          </a:solidFill>
                          <a:latin typeface="Times New Roman" panose="02020603050405020304" pitchFamily="18" charset="0"/>
                          <a:cs typeface="Times New Roman" panose="02020603050405020304" pitchFamily="18" charset="0"/>
                        </a:rPr>
                        <a:t>exterminate / kill</a:t>
                      </a:r>
                    </a:p>
                  </a:txBody>
                  <a:tcPr marL="73932" marR="73932" marT="36966" marB="36966">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r"/>
                      <a:r>
                        <a:rPr lang="en-US" sz="2000" dirty="0">
                          <a:solidFill>
                            <a:schemeClr val="tx1"/>
                          </a:solidFill>
                          <a:latin typeface="Times New Roman" panose="02020603050405020304" pitchFamily="18" charset="0"/>
                          <a:cs typeface="Times New Roman" panose="02020603050405020304" pitchFamily="18" charset="0"/>
                        </a:rPr>
                        <a:t>9.88</a:t>
                      </a:r>
                    </a:p>
                  </a:txBody>
                  <a:tcPr marL="73932" marR="73932" marT="36966" marB="3696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r"/>
                      <a:r>
                        <a:rPr lang="en-US" sz="2000" dirty="0">
                          <a:solidFill>
                            <a:srgbClr val="D73F09"/>
                          </a:solidFill>
                          <a:latin typeface="Times New Roman" panose="02020603050405020304" pitchFamily="18" charset="0"/>
                          <a:cs typeface="Times New Roman" panose="02020603050405020304" pitchFamily="18" charset="0"/>
                        </a:rPr>
                        <a:t>2.08</a:t>
                      </a:r>
                    </a:p>
                  </a:txBody>
                  <a:tcPr marL="73932" marR="73932" marT="36966" marB="36966">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694001370"/>
                  </a:ext>
                </a:extLst>
              </a:tr>
              <a:tr h="299836">
                <a:tc>
                  <a:txBody>
                    <a:bodyPr/>
                    <a:lstStyle/>
                    <a:p>
                      <a:r>
                        <a:rPr lang="en-US" sz="2000" dirty="0">
                          <a:solidFill>
                            <a:schemeClr val="tx1"/>
                          </a:solidFill>
                          <a:latin typeface="Times New Roman" panose="02020603050405020304" pitchFamily="18" charset="0"/>
                          <a:cs typeface="Times New Roman" panose="02020603050405020304" pitchFamily="18" charset="0"/>
                        </a:rPr>
                        <a:t>affordable / cheap</a:t>
                      </a:r>
                    </a:p>
                  </a:txBody>
                  <a:tcPr marL="73932" marR="73932" marT="36966" marB="36966">
                    <a:lnR w="12700" cap="flat" cmpd="sng" algn="ctr">
                      <a:solidFill>
                        <a:schemeClr val="tx1"/>
                      </a:solidFill>
                      <a:prstDash val="solid"/>
                      <a:round/>
                      <a:headEnd type="none" w="med" len="med"/>
                      <a:tailEnd type="none" w="med" len="med"/>
                    </a:lnR>
                    <a:noFill/>
                  </a:tcPr>
                </a:tc>
                <a:tc>
                  <a:txBody>
                    <a:bodyPr/>
                    <a:lstStyle/>
                    <a:p>
                      <a:pPr algn="r"/>
                      <a:r>
                        <a:rPr lang="en-US" sz="2000" dirty="0">
                          <a:solidFill>
                            <a:schemeClr val="tx1"/>
                          </a:solidFill>
                          <a:latin typeface="Times New Roman" panose="02020603050405020304" pitchFamily="18" charset="0"/>
                          <a:cs typeface="Times New Roman" panose="02020603050405020304" pitchFamily="18" charset="0"/>
                        </a:rPr>
                        <a:t>8.22</a:t>
                      </a:r>
                    </a:p>
                  </a:txBody>
                  <a:tcPr marL="73932" marR="73932" marT="36966" marB="3696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2000" dirty="0">
                          <a:solidFill>
                            <a:srgbClr val="D73F09"/>
                          </a:solidFill>
                          <a:latin typeface="Times New Roman" panose="02020603050405020304" pitchFamily="18" charset="0"/>
                          <a:cs typeface="Times New Roman" panose="02020603050405020304" pitchFamily="18" charset="0"/>
                        </a:rPr>
                        <a:t>1.62</a:t>
                      </a:r>
                    </a:p>
                  </a:txBody>
                  <a:tcPr marL="73932" marR="73932" marT="36966" marB="36966">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168604313"/>
                  </a:ext>
                </a:extLst>
              </a:tr>
              <a:tr h="299836">
                <a:tc>
                  <a:txBody>
                    <a:bodyPr/>
                    <a:lstStyle/>
                    <a:p>
                      <a:r>
                        <a:rPr lang="en-US" sz="2000" dirty="0">
                          <a:solidFill>
                            <a:schemeClr val="tx1"/>
                          </a:solidFill>
                          <a:latin typeface="Times New Roman" panose="02020603050405020304" pitchFamily="18" charset="0"/>
                          <a:cs typeface="Times New Roman" panose="02020603050405020304" pitchFamily="18" charset="0"/>
                        </a:rPr>
                        <a:t>championship / contest</a:t>
                      </a:r>
                    </a:p>
                  </a:txBody>
                  <a:tcPr marL="73932" marR="73932" marT="36966" marB="36966">
                    <a:lnR w="12700" cap="flat" cmpd="sng" algn="ctr">
                      <a:solidFill>
                        <a:schemeClr val="tx1"/>
                      </a:solidFill>
                      <a:prstDash val="solid"/>
                      <a:round/>
                      <a:headEnd type="none" w="med" len="med"/>
                      <a:tailEnd type="none" w="med" len="med"/>
                    </a:lnR>
                    <a:noFill/>
                  </a:tcPr>
                </a:tc>
                <a:tc>
                  <a:txBody>
                    <a:bodyPr/>
                    <a:lstStyle/>
                    <a:p>
                      <a:pPr algn="r"/>
                      <a:r>
                        <a:rPr lang="en-US" sz="2000" dirty="0">
                          <a:solidFill>
                            <a:schemeClr val="tx1"/>
                          </a:solidFill>
                          <a:latin typeface="Times New Roman" panose="02020603050405020304" pitchFamily="18" charset="0"/>
                          <a:cs typeface="Times New Roman" panose="02020603050405020304" pitchFamily="18" charset="0"/>
                        </a:rPr>
                        <a:t>6.22</a:t>
                      </a:r>
                    </a:p>
                  </a:txBody>
                  <a:tcPr marL="73932" marR="73932" marT="36966" marB="3696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2000" dirty="0">
                          <a:solidFill>
                            <a:srgbClr val="D73F09"/>
                          </a:solidFill>
                          <a:latin typeface="Times New Roman" panose="02020603050405020304" pitchFamily="18" charset="0"/>
                          <a:cs typeface="Times New Roman" panose="02020603050405020304" pitchFamily="18" charset="0"/>
                        </a:rPr>
                        <a:t>1.78</a:t>
                      </a:r>
                    </a:p>
                  </a:txBody>
                  <a:tcPr marL="73932" marR="73932" marT="36966" marB="36966">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763193383"/>
                  </a:ext>
                </a:extLst>
              </a:tr>
              <a:tr h="299836">
                <a:tc>
                  <a:txBody>
                    <a:bodyPr/>
                    <a:lstStyle/>
                    <a:p>
                      <a:r>
                        <a:rPr lang="en-US" sz="2000" dirty="0">
                          <a:solidFill>
                            <a:schemeClr val="tx1"/>
                          </a:solidFill>
                          <a:latin typeface="Times New Roman" panose="02020603050405020304" pitchFamily="18" charset="0"/>
                          <a:cs typeface="Times New Roman" panose="02020603050405020304" pitchFamily="18" charset="0"/>
                        </a:rPr>
                        <a:t>subroutines / software</a:t>
                      </a:r>
                    </a:p>
                  </a:txBody>
                  <a:tcPr marL="73932" marR="73932" marT="36966" marB="36966">
                    <a:lnR w="12700" cap="flat" cmpd="sng" algn="ctr">
                      <a:solidFill>
                        <a:schemeClr val="tx1"/>
                      </a:solidFill>
                      <a:prstDash val="solid"/>
                      <a:round/>
                      <a:headEnd type="none" w="med" len="med"/>
                      <a:tailEnd type="none" w="med" len="med"/>
                    </a:lnR>
                    <a:noFill/>
                  </a:tcPr>
                </a:tc>
                <a:tc>
                  <a:txBody>
                    <a:bodyPr/>
                    <a:lstStyle/>
                    <a:p>
                      <a:pPr algn="r"/>
                      <a:r>
                        <a:rPr lang="en-US" sz="2000" dirty="0">
                          <a:solidFill>
                            <a:schemeClr val="tx1"/>
                          </a:solidFill>
                          <a:latin typeface="Times New Roman" panose="02020603050405020304" pitchFamily="18" charset="0"/>
                          <a:cs typeface="Times New Roman" panose="02020603050405020304" pitchFamily="18" charset="0"/>
                        </a:rPr>
                        <a:t>4.33</a:t>
                      </a:r>
                    </a:p>
                  </a:txBody>
                  <a:tcPr marL="73932" marR="73932" marT="36966" marB="3696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2000" dirty="0">
                          <a:solidFill>
                            <a:srgbClr val="D73F09"/>
                          </a:solidFill>
                          <a:latin typeface="Times New Roman" panose="02020603050405020304" pitchFamily="18" charset="0"/>
                          <a:cs typeface="Times New Roman" panose="02020603050405020304" pitchFamily="18" charset="0"/>
                        </a:rPr>
                        <a:t>3.30</a:t>
                      </a:r>
                    </a:p>
                  </a:txBody>
                  <a:tcPr marL="73932" marR="73932" marT="36966" marB="36966">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125155096"/>
                  </a:ext>
                </a:extLst>
              </a:tr>
              <a:tr h="299836">
                <a:tc>
                  <a:txBody>
                    <a:bodyPr/>
                    <a:lstStyle/>
                    <a:p>
                      <a:r>
                        <a:rPr lang="en-US" sz="2000" dirty="0">
                          <a:solidFill>
                            <a:schemeClr val="tx1"/>
                          </a:solidFill>
                          <a:latin typeface="Times New Roman" panose="02020603050405020304" pitchFamily="18" charset="0"/>
                          <a:cs typeface="Times New Roman" panose="02020603050405020304" pitchFamily="18" charset="0"/>
                        </a:rPr>
                        <a:t>flatulence / physical</a:t>
                      </a:r>
                    </a:p>
                  </a:txBody>
                  <a:tcPr marL="73932" marR="73932" marT="36966" marB="36966">
                    <a:lnR w="12700" cap="flat" cmpd="sng" algn="ctr">
                      <a:solidFill>
                        <a:schemeClr val="tx1"/>
                      </a:solidFill>
                      <a:prstDash val="solid"/>
                      <a:round/>
                      <a:headEnd type="none" w="med" len="med"/>
                      <a:tailEnd type="none" w="med" len="med"/>
                    </a:lnR>
                    <a:noFill/>
                  </a:tcPr>
                </a:tc>
                <a:tc>
                  <a:txBody>
                    <a:bodyPr/>
                    <a:lstStyle/>
                    <a:p>
                      <a:pPr algn="r"/>
                      <a:r>
                        <a:rPr lang="en-US" sz="2000" dirty="0">
                          <a:solidFill>
                            <a:schemeClr val="tx1"/>
                          </a:solidFill>
                          <a:latin typeface="Times New Roman" panose="02020603050405020304" pitchFamily="18" charset="0"/>
                          <a:cs typeface="Times New Roman" panose="02020603050405020304" pitchFamily="18" charset="0"/>
                        </a:rPr>
                        <a:t>3.2</a:t>
                      </a:r>
                    </a:p>
                  </a:txBody>
                  <a:tcPr marL="73932" marR="73932" marT="36966" marB="3696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2000" dirty="0">
                          <a:solidFill>
                            <a:srgbClr val="D73F09"/>
                          </a:solidFill>
                          <a:latin typeface="Times New Roman" panose="02020603050405020304" pitchFamily="18" charset="0"/>
                          <a:cs typeface="Times New Roman" panose="02020603050405020304" pitchFamily="18" charset="0"/>
                        </a:rPr>
                        <a:t>3.00</a:t>
                      </a:r>
                    </a:p>
                  </a:txBody>
                  <a:tcPr marL="73932" marR="73932" marT="36966" marB="36966">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565800545"/>
                  </a:ext>
                </a:extLst>
              </a:tr>
              <a:tr h="299836">
                <a:tc>
                  <a:txBody>
                    <a:bodyPr/>
                    <a:lstStyle/>
                    <a:p>
                      <a:r>
                        <a:rPr lang="en-US" sz="2000" dirty="0">
                          <a:solidFill>
                            <a:schemeClr val="tx1"/>
                          </a:solidFill>
                          <a:latin typeface="Times New Roman" panose="02020603050405020304" pitchFamily="18" charset="0"/>
                          <a:cs typeface="Times New Roman" panose="02020603050405020304" pitchFamily="18" charset="0"/>
                        </a:rPr>
                        <a:t>demanded / cost</a:t>
                      </a:r>
                    </a:p>
                  </a:txBody>
                  <a:tcPr marL="73932" marR="73932" marT="36966" marB="36966">
                    <a:lnR w="12700" cap="flat" cmpd="sng" algn="ctr">
                      <a:solidFill>
                        <a:schemeClr val="tx1"/>
                      </a:solidFill>
                      <a:prstDash val="solid"/>
                      <a:round/>
                      <a:headEnd type="none" w="med" len="med"/>
                      <a:tailEnd type="none" w="med" len="med"/>
                    </a:lnR>
                    <a:noFill/>
                  </a:tcPr>
                </a:tc>
                <a:tc>
                  <a:txBody>
                    <a:bodyPr/>
                    <a:lstStyle/>
                    <a:p>
                      <a:pPr algn="r"/>
                      <a:r>
                        <a:rPr lang="en-US" sz="2000" dirty="0">
                          <a:solidFill>
                            <a:schemeClr val="tx1"/>
                          </a:solidFill>
                          <a:latin typeface="Times New Roman" panose="02020603050405020304" pitchFamily="18" charset="0"/>
                          <a:cs typeface="Times New Roman" panose="02020603050405020304" pitchFamily="18" charset="0"/>
                        </a:rPr>
                        <a:t>1.12</a:t>
                      </a:r>
                    </a:p>
                  </a:txBody>
                  <a:tcPr marL="73932" marR="73932" marT="36966" marB="3696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2000" dirty="0">
                          <a:solidFill>
                            <a:srgbClr val="D73F09"/>
                          </a:solidFill>
                          <a:latin typeface="Times New Roman" panose="02020603050405020304" pitchFamily="18" charset="0"/>
                          <a:cs typeface="Times New Roman" panose="02020603050405020304" pitchFamily="18" charset="0"/>
                        </a:rPr>
                        <a:t>2.70</a:t>
                      </a:r>
                    </a:p>
                  </a:txBody>
                  <a:tcPr marL="73932" marR="73932" marT="36966" marB="36966">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39168419"/>
                  </a:ext>
                </a:extLst>
              </a:tr>
              <a:tr h="299836">
                <a:tc>
                  <a:txBody>
                    <a:bodyPr/>
                    <a:lstStyle/>
                    <a:p>
                      <a:r>
                        <a:rPr lang="en-US" sz="2000" dirty="0">
                          <a:solidFill>
                            <a:srgbClr val="D73F09"/>
                          </a:solidFill>
                          <a:latin typeface="Times New Roman" panose="02020603050405020304" pitchFamily="18" charset="0"/>
                          <a:cs typeface="Times New Roman" panose="02020603050405020304" pitchFamily="18" charset="0"/>
                        </a:rPr>
                        <a:t>nonnative / foreign</a:t>
                      </a:r>
                    </a:p>
                  </a:txBody>
                  <a:tcPr marL="73932" marR="73932" marT="36966" marB="36966">
                    <a:lnR w="12700" cap="flat" cmpd="sng" algn="ctr">
                      <a:solidFill>
                        <a:schemeClr val="tx1"/>
                      </a:solidFill>
                      <a:prstDash val="solid"/>
                      <a:round/>
                      <a:headEnd type="none" w="med" len="med"/>
                      <a:tailEnd type="none" w="med" len="med"/>
                    </a:lnR>
                    <a:noFill/>
                  </a:tcPr>
                </a:tc>
                <a:tc>
                  <a:txBody>
                    <a:bodyPr/>
                    <a:lstStyle/>
                    <a:p>
                      <a:pPr algn="r"/>
                      <a:r>
                        <a:rPr lang="en-US" sz="2000" dirty="0">
                          <a:solidFill>
                            <a:srgbClr val="D73F09"/>
                          </a:solidFill>
                          <a:latin typeface="Times New Roman" panose="02020603050405020304" pitchFamily="18" charset="0"/>
                          <a:cs typeface="Times New Roman" panose="02020603050405020304" pitchFamily="18" charset="0"/>
                        </a:rPr>
                        <a:t>10</a:t>
                      </a:r>
                    </a:p>
                  </a:txBody>
                  <a:tcPr marL="73932" marR="73932" marT="36966" marB="3696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2000" dirty="0">
                          <a:solidFill>
                            <a:srgbClr val="D73F09"/>
                          </a:solidFill>
                          <a:latin typeface="Times New Roman" panose="02020603050405020304" pitchFamily="18" charset="0"/>
                          <a:cs typeface="Times New Roman" panose="02020603050405020304" pitchFamily="18" charset="0"/>
                        </a:rPr>
                        <a:t>0</a:t>
                      </a:r>
                    </a:p>
                  </a:txBody>
                  <a:tcPr marL="73932" marR="73932" marT="36966" marB="36966">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639114127"/>
                  </a:ext>
                </a:extLst>
              </a:tr>
              <a:tr h="299836">
                <a:tc>
                  <a:txBody>
                    <a:bodyPr/>
                    <a:lstStyle/>
                    <a:p>
                      <a:r>
                        <a:rPr lang="en-US" sz="2000" dirty="0">
                          <a:solidFill>
                            <a:srgbClr val="D73F09"/>
                          </a:solidFill>
                          <a:latin typeface="Times New Roman" panose="02020603050405020304" pitchFamily="18" charset="0"/>
                          <a:cs typeface="Times New Roman" panose="02020603050405020304" pitchFamily="18" charset="0"/>
                        </a:rPr>
                        <a:t>grinder / sandwich</a:t>
                      </a:r>
                    </a:p>
                  </a:txBody>
                  <a:tcPr marL="73932" marR="73932" marT="36966" marB="36966">
                    <a:lnR w="12700" cap="flat" cmpd="sng" algn="ctr">
                      <a:solidFill>
                        <a:schemeClr val="tx1"/>
                      </a:solidFill>
                      <a:prstDash val="solid"/>
                      <a:round/>
                      <a:headEnd type="none" w="med" len="med"/>
                      <a:tailEnd type="none" w="med" len="med"/>
                    </a:lnR>
                    <a:noFill/>
                  </a:tcPr>
                </a:tc>
                <a:tc>
                  <a:txBody>
                    <a:bodyPr/>
                    <a:lstStyle/>
                    <a:p>
                      <a:pPr algn="r"/>
                      <a:r>
                        <a:rPr lang="en-US" sz="2000" dirty="0">
                          <a:solidFill>
                            <a:srgbClr val="D73F09"/>
                          </a:solidFill>
                          <a:latin typeface="Times New Roman" panose="02020603050405020304" pitchFamily="18" charset="0"/>
                          <a:cs typeface="Times New Roman" panose="02020603050405020304" pitchFamily="18" charset="0"/>
                        </a:rPr>
                        <a:t>9.3</a:t>
                      </a:r>
                    </a:p>
                  </a:txBody>
                  <a:tcPr marL="73932" marR="73932" marT="36966" marB="3696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2000" dirty="0">
                          <a:solidFill>
                            <a:srgbClr val="D73F09"/>
                          </a:solidFill>
                          <a:latin typeface="Times New Roman" panose="02020603050405020304" pitchFamily="18" charset="0"/>
                          <a:cs typeface="Times New Roman" panose="02020603050405020304" pitchFamily="18" charset="0"/>
                        </a:rPr>
                        <a:t>4.71</a:t>
                      </a:r>
                    </a:p>
                  </a:txBody>
                  <a:tcPr marL="73932" marR="73932" marT="36966" marB="36966">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02430891"/>
                  </a:ext>
                </a:extLst>
              </a:tr>
              <a:tr h="299836">
                <a:tc>
                  <a:txBody>
                    <a:bodyPr/>
                    <a:lstStyle/>
                    <a:p>
                      <a:r>
                        <a:rPr lang="en-US" sz="2000" dirty="0">
                          <a:solidFill>
                            <a:srgbClr val="D73F09"/>
                          </a:solidFill>
                          <a:latin typeface="Times New Roman" panose="02020603050405020304" pitchFamily="18" charset="0"/>
                          <a:cs typeface="Times New Roman" panose="02020603050405020304" pitchFamily="18" charset="0"/>
                        </a:rPr>
                        <a:t>cowboys / ranch</a:t>
                      </a:r>
                    </a:p>
                  </a:txBody>
                  <a:tcPr marL="73932" marR="73932" marT="36966" marB="36966">
                    <a:lnR w="12700" cap="flat" cmpd="sng" algn="ctr">
                      <a:solidFill>
                        <a:schemeClr val="tx1"/>
                      </a:solidFill>
                      <a:prstDash val="solid"/>
                      <a:round/>
                      <a:headEnd type="none" w="med" len="med"/>
                      <a:tailEnd type="none" w="med" len="med"/>
                    </a:lnR>
                    <a:noFill/>
                  </a:tcPr>
                </a:tc>
                <a:tc>
                  <a:txBody>
                    <a:bodyPr/>
                    <a:lstStyle/>
                    <a:p>
                      <a:pPr algn="r"/>
                      <a:r>
                        <a:rPr lang="en-US" sz="2000" dirty="0">
                          <a:solidFill>
                            <a:srgbClr val="D73F09"/>
                          </a:solidFill>
                          <a:latin typeface="Times New Roman" panose="02020603050405020304" pitchFamily="18" charset="0"/>
                          <a:cs typeface="Times New Roman" panose="02020603050405020304" pitchFamily="18" charset="0"/>
                        </a:rPr>
                        <a:t>7.33</a:t>
                      </a:r>
                    </a:p>
                  </a:txBody>
                  <a:tcPr marL="73932" marR="73932" marT="36966" marB="3696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r"/>
                      <a:r>
                        <a:rPr lang="en-US" sz="2000" dirty="0">
                          <a:solidFill>
                            <a:srgbClr val="D73F09"/>
                          </a:solidFill>
                          <a:latin typeface="Times New Roman" panose="02020603050405020304" pitchFamily="18" charset="0"/>
                          <a:cs typeface="Times New Roman" panose="02020603050405020304" pitchFamily="18" charset="0"/>
                        </a:rPr>
                        <a:t>3.95</a:t>
                      </a:r>
                    </a:p>
                  </a:txBody>
                  <a:tcPr marL="73932" marR="73932" marT="36966" marB="36966">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3798401828"/>
                  </a:ext>
                </a:extLst>
              </a:tr>
            </a:tbl>
          </a:graphicData>
        </a:graphic>
      </p:graphicFrame>
      <p:sp>
        <p:nvSpPr>
          <p:cNvPr id="4" name="Rectangle 3">
            <a:extLst>
              <a:ext uri="{FF2B5EF4-FFF2-40B4-BE49-F238E27FC236}">
                <a16:creationId xmlns:a16="http://schemas.microsoft.com/office/drawing/2014/main" id="{4A1C18AD-7A9C-48AC-B50B-CE4BB6151F9A}"/>
              </a:ext>
            </a:extLst>
          </p:cNvPr>
          <p:cNvSpPr/>
          <p:nvPr/>
        </p:nvSpPr>
        <p:spPr>
          <a:xfrm>
            <a:off x="6096000" y="5100370"/>
            <a:ext cx="5234247" cy="1234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64B3352-C0B8-4FAB-B040-AB1D091383CC}"/>
              </a:ext>
            </a:extLst>
          </p:cNvPr>
          <p:cNvSpPr txBox="1"/>
          <p:nvPr/>
        </p:nvSpPr>
        <p:spPr>
          <a:xfrm>
            <a:off x="4492798" y="5853509"/>
            <a:ext cx="1814311" cy="307777"/>
          </a:xfrm>
          <a:prstGeom prst="rect">
            <a:avLst/>
          </a:prstGeom>
          <a:noFill/>
        </p:spPr>
        <p:txBody>
          <a:bodyPr wrap="square">
            <a:spAutoFit/>
          </a:bodyPr>
          <a:lstStyle/>
          <a:p>
            <a:r>
              <a:rPr lang="en-US" sz="1400" b="0" i="0" u="none" strike="noStrike" dirty="0">
                <a:solidFill>
                  <a:srgbClr val="D73F09"/>
                </a:solidFill>
                <a:effectLst/>
                <a:latin typeface="Avenir Next LT Pro" panose="020B0504020202020204" pitchFamily="34" charset="0"/>
              </a:rPr>
              <a:t>7</a:t>
            </a:r>
            <a:r>
              <a:rPr lang="en-US" sz="1400" dirty="0">
                <a:solidFill>
                  <a:srgbClr val="D73F09"/>
                </a:solidFill>
                <a:latin typeface="Avenir Next LT Pro" panose="020B0504020202020204" pitchFamily="34" charset="0"/>
              </a:rPr>
              <a:t> </a:t>
            </a:r>
            <a:r>
              <a:rPr lang="en-US" sz="1400" b="0" i="0" u="none" strike="noStrike" dirty="0">
                <a:solidFill>
                  <a:srgbClr val="D73F09"/>
                </a:solidFill>
                <a:effectLst/>
                <a:latin typeface="Avenir Next LT Pro" panose="020B0504020202020204" pitchFamily="34" charset="0"/>
              </a:rPr>
              <a:t>0</a:t>
            </a:r>
            <a:r>
              <a:rPr lang="en-US" sz="1400" dirty="0">
                <a:solidFill>
                  <a:srgbClr val="D73F09"/>
                </a:solidFill>
                <a:latin typeface="Avenir Next LT Pro" panose="020B0504020202020204" pitchFamily="34" charset="0"/>
              </a:rPr>
              <a:t> </a:t>
            </a:r>
            <a:r>
              <a:rPr lang="en-US" sz="1400" b="0" i="0" u="none" strike="noStrike" dirty="0">
                <a:solidFill>
                  <a:srgbClr val="D73F09"/>
                </a:solidFill>
                <a:effectLst/>
                <a:latin typeface="Avenir Next LT Pro" panose="020B0504020202020204" pitchFamily="34" charset="0"/>
              </a:rPr>
              <a:t>8</a:t>
            </a:r>
            <a:r>
              <a:rPr lang="en-US" sz="1400" dirty="0">
                <a:solidFill>
                  <a:srgbClr val="D73F09"/>
                </a:solidFill>
                <a:latin typeface="Avenir Next LT Pro" panose="020B0504020202020204" pitchFamily="34" charset="0"/>
              </a:rPr>
              <a:t> </a:t>
            </a:r>
            <a:r>
              <a:rPr lang="en-US" sz="1400" b="0" i="0" u="none" strike="noStrike" dirty="0">
                <a:solidFill>
                  <a:srgbClr val="D73F09"/>
                </a:solidFill>
                <a:effectLst/>
                <a:latin typeface="Avenir Next LT Pro" panose="020B0504020202020204" pitchFamily="34" charset="0"/>
              </a:rPr>
              <a:t>9</a:t>
            </a:r>
            <a:r>
              <a:rPr lang="en-US" sz="1400" dirty="0">
                <a:solidFill>
                  <a:srgbClr val="D73F09"/>
                </a:solidFill>
                <a:latin typeface="Avenir Next LT Pro" panose="020B0504020202020204" pitchFamily="34" charset="0"/>
              </a:rPr>
              <a:t> </a:t>
            </a:r>
            <a:r>
              <a:rPr lang="en-US" sz="1400" b="0" i="0" u="none" strike="noStrike" dirty="0">
                <a:solidFill>
                  <a:srgbClr val="D73F09"/>
                </a:solidFill>
                <a:effectLst/>
                <a:latin typeface="Avenir Next LT Pro" panose="020B0504020202020204" pitchFamily="34" charset="0"/>
              </a:rPr>
              <a:t>0</a:t>
            </a:r>
            <a:r>
              <a:rPr lang="en-US" sz="1400" dirty="0">
                <a:solidFill>
                  <a:srgbClr val="D73F09"/>
                </a:solidFill>
                <a:latin typeface="Avenir Next LT Pro" panose="020B0504020202020204" pitchFamily="34" charset="0"/>
              </a:rPr>
              <a:t> </a:t>
            </a:r>
            <a:r>
              <a:rPr lang="en-US" sz="1400" b="0" i="0" u="none" strike="noStrike" dirty="0">
                <a:solidFill>
                  <a:srgbClr val="D73F09"/>
                </a:solidFill>
                <a:effectLst/>
                <a:latin typeface="Avenir Next LT Pro" panose="020B0504020202020204" pitchFamily="34" charset="0"/>
              </a:rPr>
              <a:t>7</a:t>
            </a:r>
            <a:r>
              <a:rPr lang="en-US" sz="1400" dirty="0">
                <a:solidFill>
                  <a:srgbClr val="D73F09"/>
                </a:solidFill>
                <a:latin typeface="Avenir Next LT Pro" panose="020B0504020202020204" pitchFamily="34" charset="0"/>
              </a:rPr>
              <a:t> </a:t>
            </a:r>
            <a:r>
              <a:rPr lang="en-US" sz="1400" b="0" i="0" u="none" strike="noStrike" dirty="0">
                <a:solidFill>
                  <a:srgbClr val="D73F09"/>
                </a:solidFill>
                <a:effectLst/>
                <a:latin typeface="Avenir Next LT Pro" panose="020B0504020202020204" pitchFamily="34" charset="0"/>
              </a:rPr>
              <a:t>0</a:t>
            </a:r>
            <a:r>
              <a:rPr lang="en-US" sz="1400" dirty="0">
                <a:solidFill>
                  <a:srgbClr val="D73F09"/>
                </a:solidFill>
                <a:latin typeface="Avenir Next LT Pro" panose="020B0504020202020204" pitchFamily="34" charset="0"/>
              </a:rPr>
              <a:t> </a:t>
            </a:r>
            <a:r>
              <a:rPr lang="en-US" sz="1400" b="0" i="0" u="none" strike="noStrike" dirty="0">
                <a:solidFill>
                  <a:srgbClr val="D73F09"/>
                </a:solidFill>
                <a:effectLst/>
                <a:latin typeface="Avenir Next LT Pro" panose="020B0504020202020204" pitchFamily="34" charset="0"/>
              </a:rPr>
              <a:t>10</a:t>
            </a:r>
            <a:r>
              <a:rPr lang="en-US" sz="1400" dirty="0">
                <a:solidFill>
                  <a:srgbClr val="D73F09"/>
                </a:solidFill>
                <a:latin typeface="Avenir Next LT Pro" panose="020B0504020202020204" pitchFamily="34" charset="0"/>
              </a:rPr>
              <a:t> </a:t>
            </a:r>
            <a:r>
              <a:rPr lang="en-US" sz="1400" b="0" i="0" u="none" strike="noStrike" dirty="0">
                <a:solidFill>
                  <a:srgbClr val="D73F09"/>
                </a:solidFill>
                <a:effectLst/>
                <a:latin typeface="Avenir Next LT Pro" panose="020B0504020202020204" pitchFamily="34" charset="0"/>
              </a:rPr>
              <a:t>8</a:t>
            </a:r>
            <a:r>
              <a:rPr lang="en-US" sz="1400" dirty="0">
                <a:solidFill>
                  <a:srgbClr val="D73F09"/>
                </a:solidFill>
                <a:latin typeface="Avenir Next LT Pro" panose="020B0504020202020204" pitchFamily="34" charset="0"/>
              </a:rPr>
              <a:t> </a:t>
            </a:r>
            <a:r>
              <a:rPr lang="en-US" sz="1400" b="0" i="0" u="none" strike="noStrike" dirty="0">
                <a:solidFill>
                  <a:srgbClr val="D73F09"/>
                </a:solidFill>
                <a:effectLst/>
                <a:latin typeface="Avenir Next LT Pro" panose="020B0504020202020204" pitchFamily="34" charset="0"/>
              </a:rPr>
              <a:t>5</a:t>
            </a:r>
            <a:r>
              <a:rPr lang="en-US" sz="1400" dirty="0">
                <a:solidFill>
                  <a:srgbClr val="D73F09"/>
                </a:solidFill>
                <a:latin typeface="Avenir Next LT Pro" panose="020B0504020202020204" pitchFamily="34" charset="0"/>
              </a:rPr>
              <a:t> </a:t>
            </a:r>
          </a:p>
        </p:txBody>
      </p:sp>
      <p:pic>
        <p:nvPicPr>
          <p:cNvPr id="1026" name="Picture 2" descr="Hot Grinder Sandwich - Life's A Tomato - Ripen up your life!Life's A Tomato  – Ripen up your life!">
            <a:extLst>
              <a:ext uri="{FF2B5EF4-FFF2-40B4-BE49-F238E27FC236}">
                <a16:creationId xmlns:a16="http://schemas.microsoft.com/office/drawing/2014/main" id="{F4945753-8618-45B0-B276-9F61C20192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783" y="2506491"/>
            <a:ext cx="3664099" cy="3828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8099448"/>
      </p:ext>
    </p:extLst>
  </p:cSld>
  <p:clrMapOvr>
    <a:masterClrMapping/>
  </p:clrMapOvr>
  <mc:AlternateContent xmlns:mc="http://schemas.openxmlformats.org/markup-compatibility/2006" xmlns:p14="http://schemas.microsoft.com/office/powerpoint/2010/main">
    <mc:Choice Requires="p14">
      <p:transition>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5C5A4-299B-4D3B-82F1-FA1AE4F7B19F}"/>
              </a:ext>
            </a:extLst>
          </p:cNvPr>
          <p:cNvSpPr>
            <a:spLocks noGrp="1"/>
          </p:cNvSpPr>
          <p:nvPr>
            <p:ph type="title"/>
          </p:nvPr>
        </p:nvSpPr>
        <p:spPr/>
        <p:txBody>
          <a:bodyPr/>
          <a:lstStyle/>
          <a:p>
            <a:r>
              <a:rPr lang="en-US" dirty="0"/>
              <a:t>Intrinsic Evaluation of Word Vector Algorithms: Common Tasks</a:t>
            </a:r>
          </a:p>
        </p:txBody>
      </p:sp>
      <p:sp>
        <p:nvSpPr>
          <p:cNvPr id="3" name="Slide Number Placeholder 2">
            <a:extLst>
              <a:ext uri="{FF2B5EF4-FFF2-40B4-BE49-F238E27FC236}">
                <a16:creationId xmlns:a16="http://schemas.microsoft.com/office/drawing/2014/main" id="{B9A9A270-4D91-4190-96F6-ECDC455457C8}"/>
              </a:ext>
            </a:extLst>
          </p:cNvPr>
          <p:cNvSpPr>
            <a:spLocks noGrp="1"/>
          </p:cNvSpPr>
          <p:nvPr>
            <p:ph type="sldNum" sz="quarter" idx="4"/>
          </p:nvPr>
        </p:nvSpPr>
        <p:spPr/>
        <p:txBody>
          <a:bodyPr/>
          <a:lstStyle/>
          <a:p>
            <a:fld id="{02C8B7B2-9496-47E5-990F-169BD0B1DE6A}" type="slidenum">
              <a:rPr lang="en-US" smtClean="0"/>
              <a:t>31</a:t>
            </a:fld>
            <a:endParaRPr lang="en-US"/>
          </a:p>
        </p:txBody>
      </p:sp>
      <p:sp>
        <p:nvSpPr>
          <p:cNvPr id="11" name="TextBox 10">
            <a:extLst>
              <a:ext uri="{FF2B5EF4-FFF2-40B4-BE49-F238E27FC236}">
                <a16:creationId xmlns:a16="http://schemas.microsoft.com/office/drawing/2014/main" id="{35BFD46F-2A9D-4BDA-9DEB-D801A7EB902B}"/>
              </a:ext>
            </a:extLst>
          </p:cNvPr>
          <p:cNvSpPr txBox="1"/>
          <p:nvPr/>
        </p:nvSpPr>
        <p:spPr>
          <a:xfrm>
            <a:off x="1082732" y="6508916"/>
            <a:ext cx="11344795" cy="307777"/>
          </a:xfrm>
          <a:prstGeom prst="rect">
            <a:avLst/>
          </a:prstGeom>
          <a:noFill/>
        </p:spPr>
        <p:txBody>
          <a:bodyPr wrap="square">
            <a:spAutoFit/>
          </a:bodyPr>
          <a:lstStyle/>
          <a:p>
            <a:r>
              <a:rPr lang="en-US" sz="1400" dirty="0">
                <a:solidFill>
                  <a:schemeClr val="bg1">
                    <a:lumMod val="50000"/>
                  </a:schemeClr>
                </a:solidFill>
                <a:latin typeface="Avenir Next LT Pro" panose="020B0504020202020204" pitchFamily="34" charset="0"/>
              </a:rPr>
              <a:t>Evaluating Word Embedding Models: Methods and Experimental Results (</a:t>
            </a:r>
            <a:r>
              <a:rPr lang="en-US" sz="1400" dirty="0">
                <a:solidFill>
                  <a:schemeClr val="bg1">
                    <a:lumMod val="50000"/>
                  </a:schemeClr>
                </a:solidFill>
                <a:latin typeface="Avenir Next LT Pro" panose="020B0504020202020204" pitchFamily="34" charset="0"/>
                <a:hlinkClick r:id="rId2"/>
              </a:rPr>
              <a:t>arxiv.org/pdf/1901.09785.pdf</a:t>
            </a:r>
            <a:r>
              <a:rPr lang="en-US" sz="1400" dirty="0">
                <a:solidFill>
                  <a:schemeClr val="bg1">
                    <a:lumMod val="50000"/>
                  </a:schemeClr>
                </a:solidFill>
                <a:latin typeface="Avenir Next LT Pro" panose="020B0504020202020204" pitchFamily="34" charset="0"/>
              </a:rPr>
              <a:t>)</a:t>
            </a:r>
          </a:p>
        </p:txBody>
      </p:sp>
      <p:sp>
        <p:nvSpPr>
          <p:cNvPr id="12" name="TextBox 11">
            <a:extLst>
              <a:ext uri="{FF2B5EF4-FFF2-40B4-BE49-F238E27FC236}">
                <a16:creationId xmlns:a16="http://schemas.microsoft.com/office/drawing/2014/main" id="{5BE19B2A-B90C-4377-BDE6-9058C1E8E4A2}"/>
              </a:ext>
            </a:extLst>
          </p:cNvPr>
          <p:cNvSpPr txBox="1"/>
          <p:nvPr/>
        </p:nvSpPr>
        <p:spPr>
          <a:xfrm>
            <a:off x="625048" y="642450"/>
            <a:ext cx="11161568" cy="523220"/>
          </a:xfrm>
          <a:prstGeom prst="rect">
            <a:avLst/>
          </a:prstGeom>
          <a:noFill/>
        </p:spPr>
        <p:txBody>
          <a:bodyPr wrap="square">
            <a:spAutoFit/>
          </a:bodyPr>
          <a:lstStyle/>
          <a:p>
            <a:r>
              <a:rPr lang="en-US" sz="2800" b="1" dirty="0">
                <a:latin typeface="Avenir Next LT Pro" panose="020B0504020202020204" pitchFamily="34" charset="0"/>
              </a:rPr>
              <a:t>Word Similarity</a:t>
            </a:r>
          </a:p>
        </p:txBody>
      </p:sp>
      <p:sp>
        <p:nvSpPr>
          <p:cNvPr id="13" name="TextBox 12">
            <a:extLst>
              <a:ext uri="{FF2B5EF4-FFF2-40B4-BE49-F238E27FC236}">
                <a16:creationId xmlns:a16="http://schemas.microsoft.com/office/drawing/2014/main" id="{E7C312F6-2B6E-47AE-B333-711A065EDF2E}"/>
              </a:ext>
            </a:extLst>
          </p:cNvPr>
          <p:cNvSpPr txBox="1"/>
          <p:nvPr/>
        </p:nvSpPr>
        <p:spPr>
          <a:xfrm>
            <a:off x="726325" y="1440324"/>
            <a:ext cx="11161568" cy="830997"/>
          </a:xfrm>
          <a:prstGeom prst="rect">
            <a:avLst/>
          </a:prstGeom>
          <a:noFill/>
        </p:spPr>
        <p:txBody>
          <a:bodyPr wrap="square">
            <a:spAutoFit/>
          </a:bodyPr>
          <a:lstStyle/>
          <a:p>
            <a:r>
              <a:rPr lang="en-US" sz="2400" b="1" dirty="0">
                <a:latin typeface="Avenir Next LT Pro" panose="020B0504020202020204" pitchFamily="34" charset="0"/>
              </a:rPr>
              <a:t>Idea </a:t>
            </a:r>
            <a:r>
              <a:rPr lang="en-US" sz="2400" dirty="0">
                <a:latin typeface="Avenir Next LT Pro" panose="020B0504020202020204" pitchFamily="34" charset="0"/>
              </a:rPr>
              <a:t>– get humans to rate a bunch of word pairs based on their similarity and then compare these to cosine similarities produced by word vectors.</a:t>
            </a:r>
            <a:endParaRPr lang="en-US" sz="2400" b="1" dirty="0">
              <a:latin typeface="Avenir Next LT Pro" panose="020B0504020202020204" pitchFamily="34" charset="0"/>
            </a:endParaRPr>
          </a:p>
        </p:txBody>
      </p:sp>
      <p:pic>
        <p:nvPicPr>
          <p:cNvPr id="7" name="Picture 6">
            <a:extLst>
              <a:ext uri="{FF2B5EF4-FFF2-40B4-BE49-F238E27FC236}">
                <a16:creationId xmlns:a16="http://schemas.microsoft.com/office/drawing/2014/main" id="{1B7C92D0-B04F-438B-8090-34EA590F4C61}"/>
              </a:ext>
            </a:extLst>
          </p:cNvPr>
          <p:cNvPicPr>
            <a:picLocks noChangeAspect="1"/>
          </p:cNvPicPr>
          <p:nvPr/>
        </p:nvPicPr>
        <p:blipFill>
          <a:blip r:embed="rId3"/>
          <a:stretch>
            <a:fillRect/>
          </a:stretch>
        </p:blipFill>
        <p:spPr>
          <a:xfrm>
            <a:off x="726325" y="2545975"/>
            <a:ext cx="3665196" cy="3455756"/>
          </a:xfrm>
          <a:prstGeom prst="rect">
            <a:avLst/>
          </a:prstGeom>
        </p:spPr>
      </p:pic>
      <p:sp>
        <p:nvSpPr>
          <p:cNvPr id="17" name="Rectangle: Rounded Corners 16">
            <a:extLst>
              <a:ext uri="{FF2B5EF4-FFF2-40B4-BE49-F238E27FC236}">
                <a16:creationId xmlns:a16="http://schemas.microsoft.com/office/drawing/2014/main" id="{22F5DA95-2328-4D5E-9F39-F1FD874B20D1}"/>
              </a:ext>
            </a:extLst>
          </p:cNvPr>
          <p:cNvSpPr/>
          <p:nvPr/>
        </p:nvSpPr>
        <p:spPr>
          <a:xfrm>
            <a:off x="92751" y="685420"/>
            <a:ext cx="457200" cy="457200"/>
          </a:xfrm>
          <a:prstGeom prst="roundRect">
            <a:avLst>
              <a:gd name="adj" fmla="val 50000"/>
            </a:avLst>
          </a:prstGeom>
          <a:solidFill>
            <a:srgbClr val="6AA84F"/>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i="0" u="none" strike="noStrike" dirty="0">
                <a:solidFill>
                  <a:schemeClr val="bg1"/>
                </a:solidFill>
                <a:effectLst/>
                <a:latin typeface="Avenir Next LT Pro" panose="020B0504020202020204" pitchFamily="34" charset="0"/>
              </a:rPr>
              <a:t>⚑</a:t>
            </a:r>
            <a:endParaRPr lang="en-US" sz="2000" dirty="0">
              <a:solidFill>
                <a:schemeClr val="bg1"/>
              </a:solidFill>
            </a:endParaRPr>
          </a:p>
        </p:txBody>
      </p:sp>
      <p:pic>
        <p:nvPicPr>
          <p:cNvPr id="9" name="Picture 8">
            <a:extLst>
              <a:ext uri="{FF2B5EF4-FFF2-40B4-BE49-F238E27FC236}">
                <a16:creationId xmlns:a16="http://schemas.microsoft.com/office/drawing/2014/main" id="{3472A18F-5E4F-4535-96DF-03647958F377}"/>
              </a:ext>
            </a:extLst>
          </p:cNvPr>
          <p:cNvPicPr>
            <a:picLocks noChangeAspect="1"/>
          </p:cNvPicPr>
          <p:nvPr/>
        </p:nvPicPr>
        <p:blipFill>
          <a:blip r:embed="rId4"/>
          <a:stretch>
            <a:fillRect/>
          </a:stretch>
        </p:blipFill>
        <p:spPr>
          <a:xfrm>
            <a:off x="6623631" y="2778506"/>
            <a:ext cx="3457456" cy="2745994"/>
          </a:xfrm>
          <a:prstGeom prst="rect">
            <a:avLst/>
          </a:prstGeom>
        </p:spPr>
      </p:pic>
      <p:sp>
        <p:nvSpPr>
          <p:cNvPr id="10" name="Rectangle 9">
            <a:extLst>
              <a:ext uri="{FF2B5EF4-FFF2-40B4-BE49-F238E27FC236}">
                <a16:creationId xmlns:a16="http://schemas.microsoft.com/office/drawing/2014/main" id="{1A961359-B2E5-4296-AD85-FB90AA745078}"/>
              </a:ext>
            </a:extLst>
          </p:cNvPr>
          <p:cNvSpPr/>
          <p:nvPr/>
        </p:nvSpPr>
        <p:spPr>
          <a:xfrm>
            <a:off x="789413" y="5684964"/>
            <a:ext cx="3532950" cy="232247"/>
          </a:xfrm>
          <a:prstGeom prst="rect">
            <a:avLst/>
          </a:prstGeom>
          <a:solidFill>
            <a:srgbClr val="D73F09">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56844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5C5A4-299B-4D3B-82F1-FA1AE4F7B19F}"/>
              </a:ext>
            </a:extLst>
          </p:cNvPr>
          <p:cNvSpPr>
            <a:spLocks noGrp="1"/>
          </p:cNvSpPr>
          <p:nvPr>
            <p:ph type="title"/>
          </p:nvPr>
        </p:nvSpPr>
        <p:spPr/>
        <p:txBody>
          <a:bodyPr/>
          <a:lstStyle/>
          <a:p>
            <a:r>
              <a:rPr lang="en-US" dirty="0"/>
              <a:t>Intrinsic Evaluation of Word Vector Algorithms: Common Tasks</a:t>
            </a:r>
          </a:p>
        </p:txBody>
      </p:sp>
      <p:sp>
        <p:nvSpPr>
          <p:cNvPr id="3" name="Slide Number Placeholder 2">
            <a:extLst>
              <a:ext uri="{FF2B5EF4-FFF2-40B4-BE49-F238E27FC236}">
                <a16:creationId xmlns:a16="http://schemas.microsoft.com/office/drawing/2014/main" id="{B9A9A270-4D91-4190-96F6-ECDC455457C8}"/>
              </a:ext>
            </a:extLst>
          </p:cNvPr>
          <p:cNvSpPr>
            <a:spLocks noGrp="1"/>
          </p:cNvSpPr>
          <p:nvPr>
            <p:ph type="sldNum" sz="quarter" idx="4"/>
          </p:nvPr>
        </p:nvSpPr>
        <p:spPr/>
        <p:txBody>
          <a:bodyPr/>
          <a:lstStyle/>
          <a:p>
            <a:fld id="{02C8B7B2-9496-47E5-990F-169BD0B1DE6A}" type="slidenum">
              <a:rPr lang="en-US" smtClean="0"/>
              <a:t>32</a:t>
            </a:fld>
            <a:endParaRPr lang="en-US"/>
          </a:p>
        </p:txBody>
      </p:sp>
      <p:sp>
        <p:nvSpPr>
          <p:cNvPr id="11" name="TextBox 10">
            <a:extLst>
              <a:ext uri="{FF2B5EF4-FFF2-40B4-BE49-F238E27FC236}">
                <a16:creationId xmlns:a16="http://schemas.microsoft.com/office/drawing/2014/main" id="{35BFD46F-2A9D-4BDA-9DEB-D801A7EB902B}"/>
              </a:ext>
            </a:extLst>
          </p:cNvPr>
          <p:cNvSpPr txBox="1"/>
          <p:nvPr/>
        </p:nvSpPr>
        <p:spPr>
          <a:xfrm>
            <a:off x="1082732" y="6508916"/>
            <a:ext cx="11344795" cy="307777"/>
          </a:xfrm>
          <a:prstGeom prst="rect">
            <a:avLst/>
          </a:prstGeom>
          <a:noFill/>
        </p:spPr>
        <p:txBody>
          <a:bodyPr wrap="square">
            <a:spAutoFit/>
          </a:bodyPr>
          <a:lstStyle/>
          <a:p>
            <a:r>
              <a:rPr lang="en-US" sz="1400" dirty="0">
                <a:solidFill>
                  <a:schemeClr val="bg1">
                    <a:lumMod val="50000"/>
                  </a:schemeClr>
                </a:solidFill>
                <a:latin typeface="Avenir Next LT Pro" panose="020B0504020202020204" pitchFamily="34" charset="0"/>
              </a:rPr>
              <a:t>Evaluating Word Embedding Models: Methods and Experimental Results (</a:t>
            </a:r>
            <a:r>
              <a:rPr lang="en-US" sz="1400" dirty="0">
                <a:solidFill>
                  <a:schemeClr val="bg1">
                    <a:lumMod val="50000"/>
                  </a:schemeClr>
                </a:solidFill>
                <a:latin typeface="Avenir Next LT Pro" panose="020B0504020202020204" pitchFamily="34" charset="0"/>
                <a:hlinkClick r:id="rId2"/>
              </a:rPr>
              <a:t>arxiv.org/pdf/1901.09785.pdf</a:t>
            </a:r>
            <a:r>
              <a:rPr lang="en-US" sz="1400" dirty="0">
                <a:solidFill>
                  <a:schemeClr val="bg1">
                    <a:lumMod val="50000"/>
                  </a:schemeClr>
                </a:solidFill>
                <a:latin typeface="Avenir Next LT Pro" panose="020B0504020202020204" pitchFamily="34" charset="0"/>
              </a:rPr>
              <a:t>)</a:t>
            </a:r>
          </a:p>
        </p:txBody>
      </p:sp>
      <p:sp>
        <p:nvSpPr>
          <p:cNvPr id="12" name="TextBox 11">
            <a:extLst>
              <a:ext uri="{FF2B5EF4-FFF2-40B4-BE49-F238E27FC236}">
                <a16:creationId xmlns:a16="http://schemas.microsoft.com/office/drawing/2014/main" id="{5BE19B2A-B90C-4377-BDE6-9058C1E8E4A2}"/>
              </a:ext>
            </a:extLst>
          </p:cNvPr>
          <p:cNvSpPr txBox="1"/>
          <p:nvPr/>
        </p:nvSpPr>
        <p:spPr>
          <a:xfrm>
            <a:off x="625048" y="642450"/>
            <a:ext cx="11161568" cy="523220"/>
          </a:xfrm>
          <a:prstGeom prst="rect">
            <a:avLst/>
          </a:prstGeom>
          <a:noFill/>
        </p:spPr>
        <p:txBody>
          <a:bodyPr wrap="square">
            <a:spAutoFit/>
          </a:bodyPr>
          <a:lstStyle/>
          <a:p>
            <a:r>
              <a:rPr lang="en-US" sz="2800" b="1" dirty="0">
                <a:latin typeface="Avenir Next LT Pro" panose="020B0504020202020204" pitchFamily="34" charset="0"/>
              </a:rPr>
              <a:t>Word Similarity</a:t>
            </a:r>
          </a:p>
        </p:txBody>
      </p:sp>
      <p:sp>
        <p:nvSpPr>
          <p:cNvPr id="13" name="TextBox 12">
            <a:extLst>
              <a:ext uri="{FF2B5EF4-FFF2-40B4-BE49-F238E27FC236}">
                <a16:creationId xmlns:a16="http://schemas.microsoft.com/office/drawing/2014/main" id="{E7C312F6-2B6E-47AE-B333-711A065EDF2E}"/>
              </a:ext>
            </a:extLst>
          </p:cNvPr>
          <p:cNvSpPr txBox="1"/>
          <p:nvPr/>
        </p:nvSpPr>
        <p:spPr>
          <a:xfrm>
            <a:off x="726325" y="1440324"/>
            <a:ext cx="11161568" cy="830997"/>
          </a:xfrm>
          <a:prstGeom prst="rect">
            <a:avLst/>
          </a:prstGeom>
          <a:noFill/>
        </p:spPr>
        <p:txBody>
          <a:bodyPr wrap="square">
            <a:spAutoFit/>
          </a:bodyPr>
          <a:lstStyle/>
          <a:p>
            <a:r>
              <a:rPr lang="en-US" sz="2400" b="1" dirty="0">
                <a:latin typeface="Avenir Next LT Pro" panose="020B0504020202020204" pitchFamily="34" charset="0"/>
              </a:rPr>
              <a:t>Idea </a:t>
            </a:r>
            <a:r>
              <a:rPr lang="en-US" sz="2400" dirty="0">
                <a:latin typeface="Avenir Next LT Pro" panose="020B0504020202020204" pitchFamily="34" charset="0"/>
              </a:rPr>
              <a:t>– get humans to rate a bunch of word pairs based on their similarity and then compare these to cosine similarities produced by word vectors.</a:t>
            </a:r>
            <a:endParaRPr lang="en-US" sz="2400" b="1" dirty="0">
              <a:latin typeface="Avenir Next LT Pro" panose="020B0504020202020204" pitchFamily="34" charset="0"/>
            </a:endParaRPr>
          </a:p>
        </p:txBody>
      </p:sp>
      <p:sp>
        <p:nvSpPr>
          <p:cNvPr id="17" name="Rectangle: Rounded Corners 16">
            <a:extLst>
              <a:ext uri="{FF2B5EF4-FFF2-40B4-BE49-F238E27FC236}">
                <a16:creationId xmlns:a16="http://schemas.microsoft.com/office/drawing/2014/main" id="{22F5DA95-2328-4D5E-9F39-F1FD874B20D1}"/>
              </a:ext>
            </a:extLst>
          </p:cNvPr>
          <p:cNvSpPr/>
          <p:nvPr/>
        </p:nvSpPr>
        <p:spPr>
          <a:xfrm>
            <a:off x="92751" y="685420"/>
            <a:ext cx="457200" cy="457200"/>
          </a:xfrm>
          <a:prstGeom prst="roundRect">
            <a:avLst>
              <a:gd name="adj" fmla="val 50000"/>
            </a:avLst>
          </a:prstGeom>
          <a:solidFill>
            <a:srgbClr val="6AA84F"/>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i="0" u="none" strike="noStrike" dirty="0">
                <a:solidFill>
                  <a:schemeClr val="bg1"/>
                </a:solidFill>
                <a:effectLst/>
                <a:latin typeface="Avenir Next LT Pro" panose="020B0504020202020204" pitchFamily="34" charset="0"/>
              </a:rPr>
              <a:t>⚑</a:t>
            </a:r>
            <a:endParaRPr lang="en-US" sz="2000" dirty="0">
              <a:solidFill>
                <a:schemeClr val="bg1"/>
              </a:solidFill>
            </a:endParaRPr>
          </a:p>
        </p:txBody>
      </p:sp>
      <p:pic>
        <p:nvPicPr>
          <p:cNvPr id="5" name="Picture 4">
            <a:extLst>
              <a:ext uri="{FF2B5EF4-FFF2-40B4-BE49-F238E27FC236}">
                <a16:creationId xmlns:a16="http://schemas.microsoft.com/office/drawing/2014/main" id="{917B16F6-FE1F-4B58-9F62-7C6182981280}"/>
              </a:ext>
            </a:extLst>
          </p:cNvPr>
          <p:cNvPicPr>
            <a:picLocks noChangeAspect="1"/>
          </p:cNvPicPr>
          <p:nvPr/>
        </p:nvPicPr>
        <p:blipFill>
          <a:blip r:embed="rId3"/>
          <a:stretch>
            <a:fillRect/>
          </a:stretch>
        </p:blipFill>
        <p:spPr>
          <a:xfrm>
            <a:off x="220133" y="2842929"/>
            <a:ext cx="11751733" cy="1962229"/>
          </a:xfrm>
          <a:prstGeom prst="rect">
            <a:avLst/>
          </a:prstGeom>
        </p:spPr>
      </p:pic>
      <p:sp>
        <p:nvSpPr>
          <p:cNvPr id="14" name="TextBox 13">
            <a:extLst>
              <a:ext uri="{FF2B5EF4-FFF2-40B4-BE49-F238E27FC236}">
                <a16:creationId xmlns:a16="http://schemas.microsoft.com/office/drawing/2014/main" id="{DAF634DA-A52A-4BDD-B06E-9ABE9C6C5D51}"/>
              </a:ext>
            </a:extLst>
          </p:cNvPr>
          <p:cNvSpPr txBox="1"/>
          <p:nvPr/>
        </p:nvSpPr>
        <p:spPr>
          <a:xfrm>
            <a:off x="126003" y="2554288"/>
            <a:ext cx="3812530" cy="369332"/>
          </a:xfrm>
          <a:prstGeom prst="rect">
            <a:avLst/>
          </a:prstGeom>
          <a:noFill/>
        </p:spPr>
        <p:txBody>
          <a:bodyPr wrap="square">
            <a:spAutoFit/>
          </a:bodyPr>
          <a:lstStyle/>
          <a:p>
            <a:pPr marL="0" lvl="1" algn="ctr">
              <a:lnSpc>
                <a:spcPct val="100000"/>
              </a:lnSpc>
            </a:pPr>
            <a:r>
              <a:rPr lang="en-US" b="1" dirty="0">
                <a:solidFill>
                  <a:srgbClr val="D73F09"/>
                </a:solidFill>
                <a:latin typeface="Avenir Next LT Pro" panose="020B0504020202020204" pitchFamily="34" charset="0"/>
              </a:rPr>
              <a:t>word2vec we studied in class:</a:t>
            </a:r>
            <a:endParaRPr lang="en-US" dirty="0">
              <a:solidFill>
                <a:srgbClr val="D73F09"/>
              </a:solidFill>
              <a:latin typeface="Avenir Next LT Pro" panose="020B0504020202020204" pitchFamily="34" charset="0"/>
            </a:endParaRPr>
          </a:p>
        </p:txBody>
      </p:sp>
      <p:pic>
        <p:nvPicPr>
          <p:cNvPr id="8" name="Graphic 7" descr="Arrow: Counter-clockwise curve with solid fill">
            <a:extLst>
              <a:ext uri="{FF2B5EF4-FFF2-40B4-BE49-F238E27FC236}">
                <a16:creationId xmlns:a16="http://schemas.microsoft.com/office/drawing/2014/main" id="{7E626F2D-319E-4AD9-890D-4EA5DF929C6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24939" y="2666188"/>
            <a:ext cx="914400" cy="914400"/>
          </a:xfrm>
          <a:prstGeom prst="rect">
            <a:avLst/>
          </a:prstGeom>
        </p:spPr>
      </p:pic>
      <p:sp>
        <p:nvSpPr>
          <p:cNvPr id="16" name="TextBox 15">
            <a:extLst>
              <a:ext uri="{FF2B5EF4-FFF2-40B4-BE49-F238E27FC236}">
                <a16:creationId xmlns:a16="http://schemas.microsoft.com/office/drawing/2014/main" id="{C5ECF0B9-52C4-4F79-B674-F3B3EEEC06CF}"/>
              </a:ext>
            </a:extLst>
          </p:cNvPr>
          <p:cNvSpPr txBox="1"/>
          <p:nvPr/>
        </p:nvSpPr>
        <p:spPr>
          <a:xfrm>
            <a:off x="515216" y="5053513"/>
            <a:ext cx="11161568" cy="830997"/>
          </a:xfrm>
          <a:prstGeom prst="rect">
            <a:avLst/>
          </a:prstGeom>
          <a:noFill/>
        </p:spPr>
        <p:txBody>
          <a:bodyPr wrap="square">
            <a:spAutoFit/>
          </a:bodyPr>
          <a:lstStyle/>
          <a:p>
            <a:pPr algn="ctr"/>
            <a:r>
              <a:rPr lang="en-US" sz="2400" dirty="0">
                <a:latin typeface="Avenir Next LT Pro" panose="020B0504020202020204" pitchFamily="34" charset="0"/>
              </a:rPr>
              <a:t>Report correlation between human and vector similarities.</a:t>
            </a:r>
          </a:p>
          <a:p>
            <a:pPr algn="ctr"/>
            <a:r>
              <a:rPr lang="en-US" sz="2400" dirty="0">
                <a:latin typeface="Avenir Next LT Pro" panose="020B0504020202020204" pitchFamily="34" charset="0"/>
              </a:rPr>
              <a:t>(All trained on the same medium-sized corpus)</a:t>
            </a:r>
          </a:p>
        </p:txBody>
      </p:sp>
    </p:spTree>
    <p:extLst>
      <p:ext uri="{BB962C8B-B14F-4D97-AF65-F5344CB8AC3E}">
        <p14:creationId xmlns:p14="http://schemas.microsoft.com/office/powerpoint/2010/main" val="7254034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5C5A4-299B-4D3B-82F1-FA1AE4F7B19F}"/>
              </a:ext>
            </a:extLst>
          </p:cNvPr>
          <p:cNvSpPr>
            <a:spLocks noGrp="1"/>
          </p:cNvSpPr>
          <p:nvPr>
            <p:ph type="title"/>
          </p:nvPr>
        </p:nvSpPr>
        <p:spPr/>
        <p:txBody>
          <a:bodyPr/>
          <a:lstStyle/>
          <a:p>
            <a:r>
              <a:rPr lang="en-US" dirty="0"/>
              <a:t>Intrinsic Evaluation of Word Vector Algorithms: Common Tasks</a:t>
            </a:r>
          </a:p>
        </p:txBody>
      </p:sp>
      <p:sp>
        <p:nvSpPr>
          <p:cNvPr id="3" name="Slide Number Placeholder 2">
            <a:extLst>
              <a:ext uri="{FF2B5EF4-FFF2-40B4-BE49-F238E27FC236}">
                <a16:creationId xmlns:a16="http://schemas.microsoft.com/office/drawing/2014/main" id="{B9A9A270-4D91-4190-96F6-ECDC455457C8}"/>
              </a:ext>
            </a:extLst>
          </p:cNvPr>
          <p:cNvSpPr>
            <a:spLocks noGrp="1"/>
          </p:cNvSpPr>
          <p:nvPr>
            <p:ph type="sldNum" sz="quarter" idx="4"/>
          </p:nvPr>
        </p:nvSpPr>
        <p:spPr/>
        <p:txBody>
          <a:bodyPr/>
          <a:lstStyle/>
          <a:p>
            <a:fld id="{02C8B7B2-9496-47E5-990F-169BD0B1DE6A}" type="slidenum">
              <a:rPr lang="en-US" smtClean="0"/>
              <a:t>33</a:t>
            </a:fld>
            <a:endParaRPr lang="en-US"/>
          </a:p>
        </p:txBody>
      </p:sp>
      <p:sp>
        <p:nvSpPr>
          <p:cNvPr id="11" name="TextBox 10">
            <a:extLst>
              <a:ext uri="{FF2B5EF4-FFF2-40B4-BE49-F238E27FC236}">
                <a16:creationId xmlns:a16="http://schemas.microsoft.com/office/drawing/2014/main" id="{35BFD46F-2A9D-4BDA-9DEB-D801A7EB902B}"/>
              </a:ext>
            </a:extLst>
          </p:cNvPr>
          <p:cNvSpPr txBox="1"/>
          <p:nvPr/>
        </p:nvSpPr>
        <p:spPr>
          <a:xfrm>
            <a:off x="1082732" y="6508916"/>
            <a:ext cx="11344795" cy="307777"/>
          </a:xfrm>
          <a:prstGeom prst="rect">
            <a:avLst/>
          </a:prstGeom>
          <a:noFill/>
        </p:spPr>
        <p:txBody>
          <a:bodyPr wrap="square">
            <a:spAutoFit/>
          </a:bodyPr>
          <a:lstStyle/>
          <a:p>
            <a:r>
              <a:rPr lang="en-US" sz="1400" b="1" dirty="0">
                <a:solidFill>
                  <a:schemeClr val="bg1">
                    <a:lumMod val="50000"/>
                  </a:schemeClr>
                </a:solidFill>
                <a:latin typeface="Avenir Next LT Pro" panose="020B0504020202020204" pitchFamily="34" charset="0"/>
              </a:rPr>
              <a:t>Graphic Credit: </a:t>
            </a:r>
            <a:r>
              <a:rPr lang="en-US" sz="1400" dirty="0">
                <a:solidFill>
                  <a:schemeClr val="bg1">
                    <a:lumMod val="50000"/>
                  </a:schemeClr>
                </a:solidFill>
                <a:latin typeface="Avenir Next LT Pro" panose="020B0504020202020204" pitchFamily="34" charset="0"/>
              </a:rPr>
              <a:t>The amazing power of word vectors, Adrian </a:t>
            </a:r>
            <a:r>
              <a:rPr lang="en-US" sz="1400" dirty="0" err="1">
                <a:solidFill>
                  <a:schemeClr val="bg1">
                    <a:lumMod val="50000"/>
                  </a:schemeClr>
                </a:solidFill>
                <a:latin typeface="Avenir Next LT Pro" panose="020B0504020202020204" pitchFamily="34" charset="0"/>
              </a:rPr>
              <a:t>Coyler</a:t>
            </a:r>
            <a:endParaRPr lang="en-US" sz="1400" dirty="0">
              <a:solidFill>
                <a:schemeClr val="bg1">
                  <a:lumMod val="50000"/>
                </a:schemeClr>
              </a:solidFill>
              <a:latin typeface="Avenir Next LT Pro" panose="020B0504020202020204" pitchFamily="34" charset="0"/>
            </a:endParaRPr>
          </a:p>
        </p:txBody>
      </p:sp>
      <p:sp>
        <p:nvSpPr>
          <p:cNvPr id="12" name="TextBox 11">
            <a:extLst>
              <a:ext uri="{FF2B5EF4-FFF2-40B4-BE49-F238E27FC236}">
                <a16:creationId xmlns:a16="http://schemas.microsoft.com/office/drawing/2014/main" id="{5BE19B2A-B90C-4377-BDE6-9058C1E8E4A2}"/>
              </a:ext>
            </a:extLst>
          </p:cNvPr>
          <p:cNvSpPr txBox="1"/>
          <p:nvPr/>
        </p:nvSpPr>
        <p:spPr>
          <a:xfrm>
            <a:off x="625048" y="642450"/>
            <a:ext cx="11161568" cy="523220"/>
          </a:xfrm>
          <a:prstGeom prst="rect">
            <a:avLst/>
          </a:prstGeom>
          <a:noFill/>
        </p:spPr>
        <p:txBody>
          <a:bodyPr wrap="square">
            <a:spAutoFit/>
          </a:bodyPr>
          <a:lstStyle/>
          <a:p>
            <a:r>
              <a:rPr lang="en-US" sz="2800" b="1" dirty="0">
                <a:latin typeface="Avenir Next LT Pro" panose="020B0504020202020204" pitchFamily="34" charset="0"/>
              </a:rPr>
              <a:t>Word Analogies</a:t>
            </a:r>
          </a:p>
        </p:txBody>
      </p:sp>
      <p:sp>
        <p:nvSpPr>
          <p:cNvPr id="13" name="TextBox 12">
            <a:extLst>
              <a:ext uri="{FF2B5EF4-FFF2-40B4-BE49-F238E27FC236}">
                <a16:creationId xmlns:a16="http://schemas.microsoft.com/office/drawing/2014/main" id="{E7C312F6-2B6E-47AE-B333-711A065EDF2E}"/>
              </a:ext>
            </a:extLst>
          </p:cNvPr>
          <p:cNvSpPr txBox="1"/>
          <p:nvPr/>
        </p:nvSpPr>
        <p:spPr>
          <a:xfrm>
            <a:off x="726325" y="1274181"/>
            <a:ext cx="11161568" cy="830997"/>
          </a:xfrm>
          <a:prstGeom prst="rect">
            <a:avLst/>
          </a:prstGeom>
          <a:noFill/>
        </p:spPr>
        <p:txBody>
          <a:bodyPr wrap="square">
            <a:spAutoFit/>
          </a:bodyPr>
          <a:lstStyle/>
          <a:p>
            <a:r>
              <a:rPr lang="en-US" sz="2400" b="1" dirty="0">
                <a:latin typeface="Avenir Next LT Pro" panose="020B0504020202020204" pitchFamily="34" charset="0"/>
              </a:rPr>
              <a:t>Idea </a:t>
            </a:r>
            <a:r>
              <a:rPr lang="en-US" sz="2400" dirty="0">
                <a:latin typeface="Avenir Next LT Pro" panose="020B0504020202020204" pitchFamily="34" charset="0"/>
              </a:rPr>
              <a:t>– collect a set of word analogy questions of the form “a is to b as c is to ?” or more compactly </a:t>
            </a:r>
            <a:r>
              <a:rPr lang="en-US" sz="2400" b="1" dirty="0">
                <a:latin typeface="Avenir Next LT Pro" panose="020B0504020202020204" pitchFamily="34" charset="0"/>
              </a:rPr>
              <a:t>a : b :: c : ?</a:t>
            </a:r>
            <a:r>
              <a:rPr lang="en-US" sz="2400" dirty="0">
                <a:latin typeface="Avenir Next LT Pro" panose="020B0504020202020204" pitchFamily="34" charset="0"/>
              </a:rPr>
              <a:t> and evaluate the model’s answer</a:t>
            </a:r>
            <a:endParaRPr lang="en-US" sz="2400" b="1" dirty="0">
              <a:latin typeface="Avenir Next LT Pro" panose="020B0504020202020204" pitchFamily="34" charset="0"/>
            </a:endParaRPr>
          </a:p>
        </p:txBody>
      </p:sp>
      <p:sp>
        <p:nvSpPr>
          <p:cNvPr id="17" name="Rectangle: Rounded Corners 16">
            <a:extLst>
              <a:ext uri="{FF2B5EF4-FFF2-40B4-BE49-F238E27FC236}">
                <a16:creationId xmlns:a16="http://schemas.microsoft.com/office/drawing/2014/main" id="{22F5DA95-2328-4D5E-9F39-F1FD874B20D1}"/>
              </a:ext>
            </a:extLst>
          </p:cNvPr>
          <p:cNvSpPr/>
          <p:nvPr/>
        </p:nvSpPr>
        <p:spPr>
          <a:xfrm>
            <a:off x="92751" y="685420"/>
            <a:ext cx="457200" cy="457200"/>
          </a:xfrm>
          <a:prstGeom prst="roundRect">
            <a:avLst>
              <a:gd name="adj" fmla="val 50000"/>
            </a:avLst>
          </a:prstGeom>
          <a:solidFill>
            <a:srgbClr val="6AA84F"/>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i="0" u="none" strike="noStrike" dirty="0">
                <a:solidFill>
                  <a:schemeClr val="bg1"/>
                </a:solidFill>
                <a:effectLst/>
                <a:latin typeface="Avenir Next LT Pro" panose="020B0504020202020204" pitchFamily="34" charset="0"/>
              </a:rPr>
              <a:t>⚑</a:t>
            </a:r>
            <a:endParaRPr lang="en-US" sz="2000" dirty="0">
              <a:solidFill>
                <a:schemeClr val="bg1"/>
              </a:solidFill>
            </a:endParaRPr>
          </a:p>
        </p:txBody>
      </p:sp>
      <p:pic>
        <p:nvPicPr>
          <p:cNvPr id="8" name="Picture 7">
            <a:extLst>
              <a:ext uri="{FF2B5EF4-FFF2-40B4-BE49-F238E27FC236}">
                <a16:creationId xmlns:a16="http://schemas.microsoft.com/office/drawing/2014/main" id="{16FA1F22-9158-4587-9CAC-E055089915F5}"/>
              </a:ext>
            </a:extLst>
          </p:cNvPr>
          <p:cNvPicPr>
            <a:picLocks noChangeAspect="1"/>
          </p:cNvPicPr>
          <p:nvPr/>
        </p:nvPicPr>
        <p:blipFill rotWithShape="1">
          <a:blip r:embed="rId2"/>
          <a:srcRect r="25954"/>
          <a:stretch/>
        </p:blipFill>
        <p:spPr>
          <a:xfrm>
            <a:off x="6892481" y="3091286"/>
            <a:ext cx="3805512" cy="2859272"/>
          </a:xfrm>
          <a:prstGeom prst="rect">
            <a:avLst/>
          </a:prstGeom>
        </p:spPr>
      </p:pic>
      <p:pic>
        <p:nvPicPr>
          <p:cNvPr id="2052" name="Picture 4">
            <a:extLst>
              <a:ext uri="{FF2B5EF4-FFF2-40B4-BE49-F238E27FC236}">
                <a16:creationId xmlns:a16="http://schemas.microsoft.com/office/drawing/2014/main" id="{E0B49F7E-DD20-4501-8BF6-65D808D2E1EE}"/>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r="24787"/>
          <a:stretch/>
        </p:blipFill>
        <p:spPr bwMode="auto">
          <a:xfrm>
            <a:off x="2151992" y="3034150"/>
            <a:ext cx="3805512" cy="285927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594BF0F-1C46-4852-9039-209104A2B782}"/>
                  </a:ext>
                </a:extLst>
              </p:cNvPr>
              <p:cNvSpPr txBox="1"/>
              <p:nvPr/>
            </p:nvSpPr>
            <p:spPr>
              <a:xfrm>
                <a:off x="895351" y="2572485"/>
                <a:ext cx="1116156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𝒅</m:t>
                          </m:r>
                        </m:e>
                        <m:sup>
                          <m:r>
                            <a:rPr lang="en-US" sz="2400" b="1" i="1" smtClean="0">
                              <a:latin typeface="Cambria Math" panose="02040503050406030204" pitchFamily="18" charset="0"/>
                            </a:rPr>
                            <m:t>∗</m:t>
                          </m:r>
                        </m:sup>
                      </m:sSup>
                      <m:r>
                        <a:rPr lang="en-US" sz="2400" b="1" i="1" smtClean="0">
                          <a:latin typeface="Cambria Math" panose="02040503050406030204" pitchFamily="18" charset="0"/>
                        </a:rPr>
                        <m:t>=</m:t>
                      </m:r>
                      <m:r>
                        <a:rPr lang="en-US" sz="2400" b="1" i="0" smtClean="0">
                          <a:latin typeface="Cambria Math" panose="02040503050406030204" pitchFamily="18" charset="0"/>
                        </a:rPr>
                        <m:t>𝐚𝐫𝐠𝐦𝐚</m:t>
                      </m:r>
                      <m:sSub>
                        <m:sSubPr>
                          <m:ctrlPr>
                            <a:rPr lang="en-US" sz="2400" b="1" i="1" smtClean="0">
                              <a:latin typeface="Cambria Math" panose="02040503050406030204" pitchFamily="18" charset="0"/>
                            </a:rPr>
                          </m:ctrlPr>
                        </m:sSubPr>
                        <m:e>
                          <m:r>
                            <a:rPr lang="en-US" sz="2400" b="1" i="0" smtClean="0">
                              <a:latin typeface="Cambria Math" panose="02040503050406030204" pitchFamily="18" charset="0"/>
                            </a:rPr>
                            <m:t>𝐱</m:t>
                          </m:r>
                        </m:e>
                        <m:sub>
                          <m:r>
                            <a:rPr lang="en-US" sz="2400" b="1" i="1" smtClean="0">
                              <a:latin typeface="Cambria Math" panose="02040503050406030204" pitchFamily="18" charset="0"/>
                            </a:rPr>
                            <m:t>𝒅</m:t>
                          </m:r>
                        </m:sub>
                      </m:sSub>
                      <m:r>
                        <a:rPr lang="en-US" sz="2400" b="1" i="1" smtClean="0">
                          <a:latin typeface="Cambria Math" panose="02040503050406030204" pitchFamily="18" charset="0"/>
                        </a:rPr>
                        <m:t> </m:t>
                      </m:r>
                      <m:r>
                        <a:rPr lang="en-US" sz="2400" b="1" i="1" smtClean="0">
                          <a:latin typeface="Cambria Math" panose="02040503050406030204" pitchFamily="18" charset="0"/>
                        </a:rPr>
                        <m:t>𝒄𝒐𝒔</m:t>
                      </m:r>
                      <m:r>
                        <a:rPr lang="en-US" sz="2400" b="1" i="1" smtClean="0">
                          <a:latin typeface="Cambria Math" panose="02040503050406030204" pitchFamily="18" charset="0"/>
                        </a:rPr>
                        <m:t>(</m:t>
                      </m:r>
                      <m:r>
                        <a:rPr lang="en-US" sz="2400" b="1" i="1" smtClean="0">
                          <a:latin typeface="Cambria Math" panose="02040503050406030204" pitchFamily="18" charset="0"/>
                        </a:rPr>
                        <m:t>𝒅</m:t>
                      </m:r>
                      <m:r>
                        <a:rPr lang="en-US" sz="2400" b="1" i="1" smtClean="0">
                          <a:latin typeface="Cambria Math" panose="02040503050406030204" pitchFamily="18" charset="0"/>
                        </a:rPr>
                        <m:t>, </m:t>
                      </m:r>
                      <m:r>
                        <a:rPr lang="en-US" sz="2400" b="1" i="1" smtClean="0">
                          <a:latin typeface="Cambria Math" panose="02040503050406030204" pitchFamily="18" charset="0"/>
                        </a:rPr>
                        <m:t>𝒃</m:t>
                      </m:r>
                      <m:r>
                        <a:rPr lang="en-US" sz="2400" b="1" i="1" smtClean="0">
                          <a:latin typeface="Cambria Math" panose="02040503050406030204" pitchFamily="18" charset="0"/>
                        </a:rPr>
                        <m:t>−</m:t>
                      </m:r>
                      <m:r>
                        <a:rPr lang="en-US" sz="2400" b="1" i="1" smtClean="0">
                          <a:latin typeface="Cambria Math" panose="02040503050406030204" pitchFamily="18" charset="0"/>
                        </a:rPr>
                        <m:t>𝒂</m:t>
                      </m:r>
                      <m:r>
                        <a:rPr lang="en-US" sz="2400" b="1" i="1" smtClean="0">
                          <a:latin typeface="Cambria Math" panose="02040503050406030204" pitchFamily="18" charset="0"/>
                        </a:rPr>
                        <m:t>+</m:t>
                      </m:r>
                      <m:r>
                        <a:rPr lang="en-US" sz="2400" b="1" i="1" smtClean="0">
                          <a:latin typeface="Cambria Math" panose="02040503050406030204" pitchFamily="18" charset="0"/>
                        </a:rPr>
                        <m:t>𝒄</m:t>
                      </m:r>
                      <m:r>
                        <a:rPr lang="en-US" sz="2400" b="1" i="1" smtClean="0">
                          <a:latin typeface="Cambria Math" panose="02040503050406030204" pitchFamily="18" charset="0"/>
                        </a:rPr>
                        <m:t>)</m:t>
                      </m:r>
                    </m:oMath>
                  </m:oMathPara>
                </a14:m>
                <a:endParaRPr lang="en-US" sz="2400" b="1" dirty="0">
                  <a:latin typeface="Avenir Next LT Pro" panose="020B0504020202020204" pitchFamily="34" charset="0"/>
                </a:endParaRPr>
              </a:p>
            </p:txBody>
          </p:sp>
        </mc:Choice>
        <mc:Fallback xmlns="">
          <p:sp>
            <p:nvSpPr>
              <p:cNvPr id="15" name="TextBox 14">
                <a:extLst>
                  <a:ext uri="{FF2B5EF4-FFF2-40B4-BE49-F238E27FC236}">
                    <a16:creationId xmlns:a16="http://schemas.microsoft.com/office/drawing/2014/main" id="{A594BF0F-1C46-4852-9039-209104A2B782}"/>
                  </a:ext>
                </a:extLst>
              </p:cNvPr>
              <p:cNvSpPr txBox="1">
                <a:spLocks noRot="1" noChangeAspect="1" noMove="1" noResize="1" noEditPoints="1" noAdjustHandles="1" noChangeArrowheads="1" noChangeShapeType="1" noTextEdit="1"/>
              </p:cNvSpPr>
              <p:nvPr/>
            </p:nvSpPr>
            <p:spPr>
              <a:xfrm>
                <a:off x="895351" y="2572485"/>
                <a:ext cx="11161568" cy="461665"/>
              </a:xfrm>
              <a:prstGeom prst="rect">
                <a:avLst/>
              </a:prstGeom>
              <a:blipFill>
                <a:blip r:embed="rId4"/>
                <a:stretch>
                  <a:fillRect b="-18421"/>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A719CD0B-D26F-4EC6-A289-D18807A5E655}"/>
              </a:ext>
            </a:extLst>
          </p:cNvPr>
          <p:cNvSpPr txBox="1"/>
          <p:nvPr/>
        </p:nvSpPr>
        <p:spPr>
          <a:xfrm>
            <a:off x="3106882" y="5935342"/>
            <a:ext cx="6213762" cy="369332"/>
          </a:xfrm>
          <a:prstGeom prst="rect">
            <a:avLst/>
          </a:prstGeom>
          <a:noFill/>
        </p:spPr>
        <p:txBody>
          <a:bodyPr wrap="square">
            <a:spAutoFit/>
          </a:bodyPr>
          <a:lstStyle/>
          <a:p>
            <a:pPr algn="ctr"/>
            <a:r>
              <a:rPr lang="en-US" b="1" dirty="0">
                <a:latin typeface="Avenir Next LT Pro" panose="020B0504020202020204" pitchFamily="34" charset="0"/>
              </a:rPr>
              <a:t>man</a:t>
            </a:r>
            <a:r>
              <a:rPr lang="en-US" sz="1800" b="1" dirty="0">
                <a:latin typeface="Avenir Next LT Pro" panose="020B0504020202020204" pitchFamily="34" charset="0"/>
              </a:rPr>
              <a:t> : king :: woman : ?</a:t>
            </a:r>
            <a:r>
              <a:rPr lang="en-US" sz="1800" dirty="0">
                <a:latin typeface="Avenir Next LT Pro" panose="020B0504020202020204" pitchFamily="34" charset="0"/>
              </a:rPr>
              <a:t> </a:t>
            </a:r>
            <a:endParaRPr lang="en-US" dirty="0"/>
          </a:p>
        </p:txBody>
      </p:sp>
    </p:spTree>
    <p:extLst>
      <p:ext uri="{BB962C8B-B14F-4D97-AF65-F5344CB8AC3E}">
        <p14:creationId xmlns:p14="http://schemas.microsoft.com/office/powerpoint/2010/main" val="1983505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5C5A4-299B-4D3B-82F1-FA1AE4F7B19F}"/>
              </a:ext>
            </a:extLst>
          </p:cNvPr>
          <p:cNvSpPr>
            <a:spLocks noGrp="1"/>
          </p:cNvSpPr>
          <p:nvPr>
            <p:ph type="title"/>
          </p:nvPr>
        </p:nvSpPr>
        <p:spPr/>
        <p:txBody>
          <a:bodyPr/>
          <a:lstStyle/>
          <a:p>
            <a:r>
              <a:rPr lang="en-US" dirty="0"/>
              <a:t>Intrinsic Evaluation of Word Vector Algorithms: Common Tasks</a:t>
            </a:r>
          </a:p>
        </p:txBody>
      </p:sp>
      <p:sp>
        <p:nvSpPr>
          <p:cNvPr id="3" name="Slide Number Placeholder 2">
            <a:extLst>
              <a:ext uri="{FF2B5EF4-FFF2-40B4-BE49-F238E27FC236}">
                <a16:creationId xmlns:a16="http://schemas.microsoft.com/office/drawing/2014/main" id="{B9A9A270-4D91-4190-96F6-ECDC455457C8}"/>
              </a:ext>
            </a:extLst>
          </p:cNvPr>
          <p:cNvSpPr>
            <a:spLocks noGrp="1"/>
          </p:cNvSpPr>
          <p:nvPr>
            <p:ph type="sldNum" sz="quarter" idx="4"/>
          </p:nvPr>
        </p:nvSpPr>
        <p:spPr/>
        <p:txBody>
          <a:bodyPr/>
          <a:lstStyle/>
          <a:p>
            <a:fld id="{02C8B7B2-9496-47E5-990F-169BD0B1DE6A}" type="slidenum">
              <a:rPr lang="en-US" smtClean="0"/>
              <a:t>34</a:t>
            </a:fld>
            <a:endParaRPr lang="en-US"/>
          </a:p>
        </p:txBody>
      </p:sp>
      <p:sp>
        <p:nvSpPr>
          <p:cNvPr id="12" name="TextBox 11">
            <a:extLst>
              <a:ext uri="{FF2B5EF4-FFF2-40B4-BE49-F238E27FC236}">
                <a16:creationId xmlns:a16="http://schemas.microsoft.com/office/drawing/2014/main" id="{5BE19B2A-B90C-4377-BDE6-9058C1E8E4A2}"/>
              </a:ext>
            </a:extLst>
          </p:cNvPr>
          <p:cNvSpPr txBox="1"/>
          <p:nvPr/>
        </p:nvSpPr>
        <p:spPr>
          <a:xfrm>
            <a:off x="625048" y="642450"/>
            <a:ext cx="11161568" cy="523220"/>
          </a:xfrm>
          <a:prstGeom prst="rect">
            <a:avLst/>
          </a:prstGeom>
          <a:noFill/>
        </p:spPr>
        <p:txBody>
          <a:bodyPr wrap="square">
            <a:spAutoFit/>
          </a:bodyPr>
          <a:lstStyle/>
          <a:p>
            <a:r>
              <a:rPr lang="en-US" sz="2800" b="1" dirty="0">
                <a:latin typeface="Avenir Next LT Pro" panose="020B0504020202020204" pitchFamily="34" charset="0"/>
              </a:rPr>
              <a:t>Word Analogies</a:t>
            </a:r>
          </a:p>
        </p:txBody>
      </p:sp>
      <p:sp>
        <p:nvSpPr>
          <p:cNvPr id="17" name="Rectangle: Rounded Corners 16">
            <a:extLst>
              <a:ext uri="{FF2B5EF4-FFF2-40B4-BE49-F238E27FC236}">
                <a16:creationId xmlns:a16="http://schemas.microsoft.com/office/drawing/2014/main" id="{22F5DA95-2328-4D5E-9F39-F1FD874B20D1}"/>
              </a:ext>
            </a:extLst>
          </p:cNvPr>
          <p:cNvSpPr/>
          <p:nvPr/>
        </p:nvSpPr>
        <p:spPr>
          <a:xfrm>
            <a:off x="92751" y="685420"/>
            <a:ext cx="457200" cy="457200"/>
          </a:xfrm>
          <a:prstGeom prst="roundRect">
            <a:avLst>
              <a:gd name="adj" fmla="val 50000"/>
            </a:avLst>
          </a:prstGeom>
          <a:solidFill>
            <a:srgbClr val="6AA84F"/>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i="0" u="none" strike="noStrike" dirty="0">
                <a:solidFill>
                  <a:schemeClr val="bg1"/>
                </a:solidFill>
                <a:effectLst/>
                <a:latin typeface="Avenir Next LT Pro" panose="020B0504020202020204" pitchFamily="34" charset="0"/>
              </a:rPr>
              <a:t>⚑</a:t>
            </a:r>
            <a:endParaRPr lang="en-US" sz="2000" dirty="0">
              <a:solidFill>
                <a:schemeClr val="bg1"/>
              </a:solidFill>
            </a:endParaRPr>
          </a:p>
        </p:txBody>
      </p:sp>
      <p:pic>
        <p:nvPicPr>
          <p:cNvPr id="5" name="Picture 4">
            <a:extLst>
              <a:ext uri="{FF2B5EF4-FFF2-40B4-BE49-F238E27FC236}">
                <a16:creationId xmlns:a16="http://schemas.microsoft.com/office/drawing/2014/main" id="{5E0EBB9E-46B8-4E29-8056-D01523AE82E4}"/>
              </a:ext>
            </a:extLst>
          </p:cNvPr>
          <p:cNvPicPr>
            <a:picLocks noChangeAspect="1"/>
          </p:cNvPicPr>
          <p:nvPr/>
        </p:nvPicPr>
        <p:blipFill>
          <a:blip r:embed="rId2"/>
          <a:stretch>
            <a:fillRect/>
          </a:stretch>
        </p:blipFill>
        <p:spPr>
          <a:xfrm>
            <a:off x="1940589" y="2371408"/>
            <a:ext cx="8310822" cy="3645097"/>
          </a:xfrm>
          <a:prstGeom prst="rect">
            <a:avLst/>
          </a:prstGeom>
        </p:spPr>
      </p:pic>
      <p:sp>
        <p:nvSpPr>
          <p:cNvPr id="16" name="TextBox 15">
            <a:extLst>
              <a:ext uri="{FF2B5EF4-FFF2-40B4-BE49-F238E27FC236}">
                <a16:creationId xmlns:a16="http://schemas.microsoft.com/office/drawing/2014/main" id="{864270F4-D385-4F0D-9048-779C43265DBF}"/>
              </a:ext>
            </a:extLst>
          </p:cNvPr>
          <p:cNvSpPr txBox="1"/>
          <p:nvPr/>
        </p:nvSpPr>
        <p:spPr>
          <a:xfrm>
            <a:off x="785813" y="6489283"/>
            <a:ext cx="10620375" cy="338554"/>
          </a:xfrm>
          <a:prstGeom prst="rect">
            <a:avLst/>
          </a:prstGeom>
          <a:noFill/>
        </p:spPr>
        <p:txBody>
          <a:bodyPr wrap="square">
            <a:spAutoFit/>
          </a:bodyPr>
          <a:lstStyle/>
          <a:p>
            <a:pPr algn="ctr"/>
            <a:r>
              <a:rPr lang="en-US" sz="1600" dirty="0">
                <a:solidFill>
                  <a:schemeClr val="bg1">
                    <a:lumMod val="65000"/>
                  </a:schemeClr>
                </a:solidFill>
                <a:latin typeface="Avenir Next LT Pro" panose="020B0504020202020204" pitchFamily="34" charset="0"/>
              </a:rPr>
              <a:t>Efficient Estimation of Word Representations in Vector Space (</a:t>
            </a:r>
            <a:r>
              <a:rPr lang="en-US" sz="1600" dirty="0">
                <a:solidFill>
                  <a:schemeClr val="bg1">
                    <a:lumMod val="65000"/>
                  </a:schemeClr>
                </a:solidFill>
                <a:latin typeface="Avenir Next LT Pro" panose="020B0504020202020204" pitchFamily="34" charset="0"/>
                <a:hlinkClick r:id="rId3"/>
              </a:rPr>
              <a:t>https://arxiv.org/pdf/1301.3781.pdf</a:t>
            </a:r>
            <a:r>
              <a:rPr lang="en-US" sz="1600" dirty="0">
                <a:solidFill>
                  <a:schemeClr val="bg1">
                    <a:lumMod val="65000"/>
                  </a:schemeClr>
                </a:solidFill>
                <a:latin typeface="Avenir Next LT Pro" panose="020B0504020202020204" pitchFamily="34" charset="0"/>
              </a:rPr>
              <a:t>)</a:t>
            </a:r>
          </a:p>
        </p:txBody>
      </p:sp>
      <p:sp>
        <p:nvSpPr>
          <p:cNvPr id="18" name="TextBox 17">
            <a:extLst>
              <a:ext uri="{FF2B5EF4-FFF2-40B4-BE49-F238E27FC236}">
                <a16:creationId xmlns:a16="http://schemas.microsoft.com/office/drawing/2014/main" id="{32C00911-A5DE-4D00-93F9-CB3476A409D6}"/>
              </a:ext>
            </a:extLst>
          </p:cNvPr>
          <p:cNvSpPr txBox="1"/>
          <p:nvPr/>
        </p:nvSpPr>
        <p:spPr>
          <a:xfrm>
            <a:off x="726325" y="1274181"/>
            <a:ext cx="11161568" cy="830997"/>
          </a:xfrm>
          <a:prstGeom prst="rect">
            <a:avLst/>
          </a:prstGeom>
          <a:noFill/>
        </p:spPr>
        <p:txBody>
          <a:bodyPr wrap="square">
            <a:spAutoFit/>
          </a:bodyPr>
          <a:lstStyle/>
          <a:p>
            <a:r>
              <a:rPr lang="en-US" sz="2400" b="1" dirty="0">
                <a:latin typeface="Avenir Next LT Pro" panose="020B0504020202020204" pitchFamily="34" charset="0"/>
              </a:rPr>
              <a:t>Idea </a:t>
            </a:r>
            <a:r>
              <a:rPr lang="en-US" sz="2400" dirty="0">
                <a:latin typeface="Avenir Next LT Pro" panose="020B0504020202020204" pitchFamily="34" charset="0"/>
              </a:rPr>
              <a:t>– collect a set of word analogy questions of the form “a is to b as c is to ?” or more compactly </a:t>
            </a:r>
            <a:r>
              <a:rPr lang="en-US" sz="2400" b="1" dirty="0">
                <a:latin typeface="Avenir Next LT Pro" panose="020B0504020202020204" pitchFamily="34" charset="0"/>
              </a:rPr>
              <a:t>a : b :: c : ?</a:t>
            </a:r>
            <a:r>
              <a:rPr lang="en-US" sz="2400" dirty="0">
                <a:latin typeface="Avenir Next LT Pro" panose="020B0504020202020204" pitchFamily="34" charset="0"/>
              </a:rPr>
              <a:t> and evaluate the model’s answer</a:t>
            </a:r>
            <a:endParaRPr lang="en-US" sz="2400" b="1" dirty="0">
              <a:latin typeface="Avenir Next LT Pro" panose="020B0504020202020204" pitchFamily="34" charset="0"/>
            </a:endParaRPr>
          </a:p>
        </p:txBody>
      </p:sp>
      <p:sp>
        <p:nvSpPr>
          <p:cNvPr id="19" name="TextBox 18">
            <a:extLst>
              <a:ext uri="{FF2B5EF4-FFF2-40B4-BE49-F238E27FC236}">
                <a16:creationId xmlns:a16="http://schemas.microsoft.com/office/drawing/2014/main" id="{E9D9CAD0-511B-4431-8EC6-6E57CBBA47E4}"/>
              </a:ext>
            </a:extLst>
          </p:cNvPr>
          <p:cNvSpPr txBox="1"/>
          <p:nvPr/>
        </p:nvSpPr>
        <p:spPr>
          <a:xfrm>
            <a:off x="3069475" y="6015495"/>
            <a:ext cx="6138948" cy="400110"/>
          </a:xfrm>
          <a:prstGeom prst="rect">
            <a:avLst/>
          </a:prstGeom>
          <a:noFill/>
        </p:spPr>
        <p:txBody>
          <a:bodyPr wrap="square">
            <a:spAutoFit/>
          </a:bodyPr>
          <a:lstStyle/>
          <a:p>
            <a:pPr algn="ctr"/>
            <a:r>
              <a:rPr lang="en-US" sz="2000" dirty="0">
                <a:latin typeface="Avenir Next LT Pro" panose="020B0504020202020204" pitchFamily="34" charset="0"/>
              </a:rPr>
              <a:t>Examples from word2vec paper</a:t>
            </a:r>
            <a:endParaRPr lang="en-US" sz="2000" dirty="0"/>
          </a:p>
        </p:txBody>
      </p:sp>
      <p:sp>
        <p:nvSpPr>
          <p:cNvPr id="20" name="TextBox 19">
            <a:extLst>
              <a:ext uri="{FF2B5EF4-FFF2-40B4-BE49-F238E27FC236}">
                <a16:creationId xmlns:a16="http://schemas.microsoft.com/office/drawing/2014/main" id="{5E7803E0-4F06-45A8-B43A-1330E95AEC2F}"/>
              </a:ext>
            </a:extLst>
          </p:cNvPr>
          <p:cNvSpPr txBox="1"/>
          <p:nvPr/>
        </p:nvSpPr>
        <p:spPr>
          <a:xfrm>
            <a:off x="2376083" y="2450109"/>
            <a:ext cx="1350442" cy="276999"/>
          </a:xfrm>
          <a:prstGeom prst="rect">
            <a:avLst/>
          </a:prstGeom>
          <a:solidFill>
            <a:schemeClr val="bg1"/>
          </a:solidFill>
        </p:spPr>
        <p:txBody>
          <a:bodyPr wrap="square" lIns="0" tIns="0" rIns="0" bIns="0">
            <a:spAutoFit/>
          </a:bodyPr>
          <a:lstStyle/>
          <a:p>
            <a:pPr algn="ctr"/>
            <a:r>
              <a:rPr lang="en-US" b="1" dirty="0">
                <a:latin typeface="Avenir Next LT Pro" panose="020B0504020202020204" pitchFamily="34" charset="0"/>
              </a:rPr>
              <a:t>b - a</a:t>
            </a:r>
            <a:endParaRPr lang="en-US" dirty="0"/>
          </a:p>
        </p:txBody>
      </p:sp>
      <p:sp>
        <p:nvSpPr>
          <p:cNvPr id="22" name="TextBox 21">
            <a:extLst>
              <a:ext uri="{FF2B5EF4-FFF2-40B4-BE49-F238E27FC236}">
                <a16:creationId xmlns:a16="http://schemas.microsoft.com/office/drawing/2014/main" id="{3E6DC6C0-ED7D-4E6D-9EF1-5F174829C511}"/>
              </a:ext>
            </a:extLst>
          </p:cNvPr>
          <p:cNvSpPr txBox="1"/>
          <p:nvPr/>
        </p:nvSpPr>
        <p:spPr>
          <a:xfrm>
            <a:off x="4537559" y="2450109"/>
            <a:ext cx="1350442" cy="276999"/>
          </a:xfrm>
          <a:prstGeom prst="rect">
            <a:avLst/>
          </a:prstGeom>
          <a:solidFill>
            <a:schemeClr val="bg1"/>
          </a:solidFill>
        </p:spPr>
        <p:txBody>
          <a:bodyPr wrap="square" lIns="0" tIns="0" rIns="0" bIns="0">
            <a:spAutoFit/>
          </a:bodyPr>
          <a:lstStyle/>
          <a:p>
            <a:pPr algn="ctr"/>
            <a:r>
              <a:rPr lang="en-US" b="1" dirty="0">
                <a:latin typeface="Avenir Next LT Pro" panose="020B0504020202020204" pitchFamily="34" charset="0"/>
              </a:rPr>
              <a:t>+ c</a:t>
            </a:r>
            <a:r>
              <a:rPr lang="en-US" b="1" baseline="-25000" dirty="0">
                <a:latin typeface="Avenir Next LT Pro" panose="020B0504020202020204" pitchFamily="34" charset="0"/>
              </a:rPr>
              <a:t>1</a:t>
            </a:r>
            <a:endParaRPr lang="en-US" baseline="-25000" dirty="0"/>
          </a:p>
        </p:txBody>
      </p:sp>
      <p:sp>
        <p:nvSpPr>
          <p:cNvPr id="23" name="TextBox 22">
            <a:extLst>
              <a:ext uri="{FF2B5EF4-FFF2-40B4-BE49-F238E27FC236}">
                <a16:creationId xmlns:a16="http://schemas.microsoft.com/office/drawing/2014/main" id="{010604D6-BC6F-4200-9C48-BE085BC9A572}"/>
              </a:ext>
            </a:extLst>
          </p:cNvPr>
          <p:cNvSpPr txBox="1"/>
          <p:nvPr/>
        </p:nvSpPr>
        <p:spPr>
          <a:xfrm>
            <a:off x="6482546" y="2450109"/>
            <a:ext cx="1350442" cy="276999"/>
          </a:xfrm>
          <a:prstGeom prst="rect">
            <a:avLst/>
          </a:prstGeom>
          <a:solidFill>
            <a:schemeClr val="bg1"/>
          </a:solidFill>
        </p:spPr>
        <p:txBody>
          <a:bodyPr wrap="square" lIns="0" tIns="0" rIns="0" bIns="0">
            <a:spAutoFit/>
          </a:bodyPr>
          <a:lstStyle/>
          <a:p>
            <a:pPr algn="ctr"/>
            <a:r>
              <a:rPr lang="en-US" b="1" dirty="0">
                <a:latin typeface="Avenir Next LT Pro" panose="020B0504020202020204" pitchFamily="34" charset="0"/>
              </a:rPr>
              <a:t>+ c</a:t>
            </a:r>
            <a:r>
              <a:rPr lang="en-US" b="1" baseline="-25000" dirty="0">
                <a:latin typeface="Avenir Next LT Pro" panose="020B0504020202020204" pitchFamily="34" charset="0"/>
              </a:rPr>
              <a:t>2</a:t>
            </a:r>
            <a:endParaRPr lang="en-US" baseline="-25000" dirty="0"/>
          </a:p>
        </p:txBody>
      </p:sp>
      <p:sp>
        <p:nvSpPr>
          <p:cNvPr id="24" name="TextBox 23">
            <a:extLst>
              <a:ext uri="{FF2B5EF4-FFF2-40B4-BE49-F238E27FC236}">
                <a16:creationId xmlns:a16="http://schemas.microsoft.com/office/drawing/2014/main" id="{98D292B4-12C3-4F25-B55B-D5F73BC4744D}"/>
              </a:ext>
            </a:extLst>
          </p:cNvPr>
          <p:cNvSpPr txBox="1"/>
          <p:nvPr/>
        </p:nvSpPr>
        <p:spPr>
          <a:xfrm>
            <a:off x="8465477" y="2450109"/>
            <a:ext cx="1350442" cy="276999"/>
          </a:xfrm>
          <a:prstGeom prst="rect">
            <a:avLst/>
          </a:prstGeom>
          <a:solidFill>
            <a:schemeClr val="bg1"/>
          </a:solidFill>
        </p:spPr>
        <p:txBody>
          <a:bodyPr wrap="square" lIns="0" tIns="0" rIns="0" bIns="0">
            <a:spAutoFit/>
          </a:bodyPr>
          <a:lstStyle/>
          <a:p>
            <a:pPr algn="ctr"/>
            <a:r>
              <a:rPr lang="en-US" b="1" dirty="0">
                <a:latin typeface="Avenir Next LT Pro" panose="020B0504020202020204" pitchFamily="34" charset="0"/>
              </a:rPr>
              <a:t>+ c</a:t>
            </a:r>
            <a:r>
              <a:rPr lang="en-US" b="1" baseline="-25000" dirty="0">
                <a:latin typeface="Avenir Next LT Pro" panose="020B0504020202020204" pitchFamily="34" charset="0"/>
              </a:rPr>
              <a:t>3</a:t>
            </a:r>
            <a:endParaRPr lang="en-US" baseline="-25000" dirty="0"/>
          </a:p>
        </p:txBody>
      </p:sp>
    </p:spTree>
    <p:extLst>
      <p:ext uri="{BB962C8B-B14F-4D97-AF65-F5344CB8AC3E}">
        <p14:creationId xmlns:p14="http://schemas.microsoft.com/office/powerpoint/2010/main" val="34276471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5C5A4-299B-4D3B-82F1-FA1AE4F7B19F}"/>
              </a:ext>
            </a:extLst>
          </p:cNvPr>
          <p:cNvSpPr>
            <a:spLocks noGrp="1"/>
          </p:cNvSpPr>
          <p:nvPr>
            <p:ph type="title"/>
          </p:nvPr>
        </p:nvSpPr>
        <p:spPr/>
        <p:txBody>
          <a:bodyPr/>
          <a:lstStyle/>
          <a:p>
            <a:r>
              <a:rPr lang="en-US" dirty="0"/>
              <a:t>Intrinsic Evaluation of Word Vector Algorithms: Common Tasks</a:t>
            </a:r>
          </a:p>
        </p:txBody>
      </p:sp>
      <p:sp>
        <p:nvSpPr>
          <p:cNvPr id="3" name="Slide Number Placeholder 2">
            <a:extLst>
              <a:ext uri="{FF2B5EF4-FFF2-40B4-BE49-F238E27FC236}">
                <a16:creationId xmlns:a16="http://schemas.microsoft.com/office/drawing/2014/main" id="{B9A9A270-4D91-4190-96F6-ECDC455457C8}"/>
              </a:ext>
            </a:extLst>
          </p:cNvPr>
          <p:cNvSpPr>
            <a:spLocks noGrp="1"/>
          </p:cNvSpPr>
          <p:nvPr>
            <p:ph type="sldNum" sz="quarter" idx="4"/>
          </p:nvPr>
        </p:nvSpPr>
        <p:spPr/>
        <p:txBody>
          <a:bodyPr/>
          <a:lstStyle/>
          <a:p>
            <a:fld id="{02C8B7B2-9496-47E5-990F-169BD0B1DE6A}" type="slidenum">
              <a:rPr lang="en-US" smtClean="0"/>
              <a:t>35</a:t>
            </a:fld>
            <a:endParaRPr lang="en-US"/>
          </a:p>
        </p:txBody>
      </p:sp>
      <p:sp>
        <p:nvSpPr>
          <p:cNvPr id="12" name="TextBox 11">
            <a:extLst>
              <a:ext uri="{FF2B5EF4-FFF2-40B4-BE49-F238E27FC236}">
                <a16:creationId xmlns:a16="http://schemas.microsoft.com/office/drawing/2014/main" id="{5BE19B2A-B90C-4377-BDE6-9058C1E8E4A2}"/>
              </a:ext>
            </a:extLst>
          </p:cNvPr>
          <p:cNvSpPr txBox="1"/>
          <p:nvPr/>
        </p:nvSpPr>
        <p:spPr>
          <a:xfrm>
            <a:off x="625048" y="642450"/>
            <a:ext cx="11161568" cy="523220"/>
          </a:xfrm>
          <a:prstGeom prst="rect">
            <a:avLst/>
          </a:prstGeom>
          <a:noFill/>
        </p:spPr>
        <p:txBody>
          <a:bodyPr wrap="square">
            <a:spAutoFit/>
          </a:bodyPr>
          <a:lstStyle/>
          <a:p>
            <a:r>
              <a:rPr lang="en-US" sz="2800" b="1" dirty="0">
                <a:latin typeface="Avenir Next LT Pro" panose="020B0504020202020204" pitchFamily="34" charset="0"/>
              </a:rPr>
              <a:t>Word Analogies</a:t>
            </a:r>
          </a:p>
        </p:txBody>
      </p:sp>
      <p:sp>
        <p:nvSpPr>
          <p:cNvPr id="17" name="Rectangle: Rounded Corners 16">
            <a:extLst>
              <a:ext uri="{FF2B5EF4-FFF2-40B4-BE49-F238E27FC236}">
                <a16:creationId xmlns:a16="http://schemas.microsoft.com/office/drawing/2014/main" id="{22F5DA95-2328-4D5E-9F39-F1FD874B20D1}"/>
              </a:ext>
            </a:extLst>
          </p:cNvPr>
          <p:cNvSpPr/>
          <p:nvPr/>
        </p:nvSpPr>
        <p:spPr>
          <a:xfrm>
            <a:off x="92751" y="685420"/>
            <a:ext cx="457200" cy="457200"/>
          </a:xfrm>
          <a:prstGeom prst="roundRect">
            <a:avLst>
              <a:gd name="adj" fmla="val 50000"/>
            </a:avLst>
          </a:prstGeom>
          <a:solidFill>
            <a:srgbClr val="6AA84F"/>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i="0" u="none" strike="noStrike" dirty="0">
                <a:solidFill>
                  <a:schemeClr val="bg1"/>
                </a:solidFill>
                <a:effectLst/>
                <a:latin typeface="Avenir Next LT Pro" panose="020B0504020202020204" pitchFamily="34" charset="0"/>
              </a:rPr>
              <a:t>⚑</a:t>
            </a:r>
            <a:endParaRPr lang="en-US" sz="2000" dirty="0">
              <a:solidFill>
                <a:schemeClr val="bg1"/>
              </a:solidFill>
            </a:endParaRPr>
          </a:p>
        </p:txBody>
      </p:sp>
      <p:sp>
        <p:nvSpPr>
          <p:cNvPr id="18" name="TextBox 17">
            <a:extLst>
              <a:ext uri="{FF2B5EF4-FFF2-40B4-BE49-F238E27FC236}">
                <a16:creationId xmlns:a16="http://schemas.microsoft.com/office/drawing/2014/main" id="{32C00911-A5DE-4D00-93F9-CB3476A409D6}"/>
              </a:ext>
            </a:extLst>
          </p:cNvPr>
          <p:cNvSpPr txBox="1"/>
          <p:nvPr/>
        </p:nvSpPr>
        <p:spPr>
          <a:xfrm>
            <a:off x="726325" y="1274181"/>
            <a:ext cx="11161568" cy="830997"/>
          </a:xfrm>
          <a:prstGeom prst="rect">
            <a:avLst/>
          </a:prstGeom>
          <a:noFill/>
        </p:spPr>
        <p:txBody>
          <a:bodyPr wrap="square">
            <a:spAutoFit/>
          </a:bodyPr>
          <a:lstStyle/>
          <a:p>
            <a:r>
              <a:rPr lang="en-US" sz="2400" b="1" dirty="0">
                <a:latin typeface="Avenir Next LT Pro" panose="020B0504020202020204" pitchFamily="34" charset="0"/>
              </a:rPr>
              <a:t>Idea </a:t>
            </a:r>
            <a:r>
              <a:rPr lang="en-US" sz="2400" dirty="0">
                <a:latin typeface="Avenir Next LT Pro" panose="020B0504020202020204" pitchFamily="34" charset="0"/>
              </a:rPr>
              <a:t>– collect a set of word analogy questions of the form “a is to b as c is to ?” or more compactly </a:t>
            </a:r>
            <a:r>
              <a:rPr lang="en-US" sz="2400" b="1" dirty="0">
                <a:latin typeface="Avenir Next LT Pro" panose="020B0504020202020204" pitchFamily="34" charset="0"/>
              </a:rPr>
              <a:t>a : b :: c : ?</a:t>
            </a:r>
            <a:r>
              <a:rPr lang="en-US" sz="2400" dirty="0">
                <a:latin typeface="Avenir Next LT Pro" panose="020B0504020202020204" pitchFamily="34" charset="0"/>
              </a:rPr>
              <a:t> and evaluate the model’s answer</a:t>
            </a:r>
            <a:endParaRPr lang="en-US" sz="2400" b="1" dirty="0">
              <a:latin typeface="Avenir Next LT Pro" panose="020B0504020202020204" pitchFamily="34" charset="0"/>
            </a:endParaRPr>
          </a:p>
        </p:txBody>
      </p:sp>
      <p:pic>
        <p:nvPicPr>
          <p:cNvPr id="10" name="Picture 9">
            <a:extLst>
              <a:ext uri="{FF2B5EF4-FFF2-40B4-BE49-F238E27FC236}">
                <a16:creationId xmlns:a16="http://schemas.microsoft.com/office/drawing/2014/main" id="{7384F52A-CCCA-476A-B5C9-F30350E32FAB}"/>
              </a:ext>
            </a:extLst>
          </p:cNvPr>
          <p:cNvPicPr>
            <a:picLocks noChangeAspect="1"/>
          </p:cNvPicPr>
          <p:nvPr/>
        </p:nvPicPr>
        <p:blipFill>
          <a:blip r:embed="rId2"/>
          <a:stretch>
            <a:fillRect/>
          </a:stretch>
        </p:blipFill>
        <p:spPr>
          <a:xfrm>
            <a:off x="2173865" y="2826886"/>
            <a:ext cx="7844270" cy="2602364"/>
          </a:xfrm>
          <a:prstGeom prst="rect">
            <a:avLst/>
          </a:prstGeom>
        </p:spPr>
      </p:pic>
      <p:sp>
        <p:nvSpPr>
          <p:cNvPr id="21" name="TextBox 20">
            <a:extLst>
              <a:ext uri="{FF2B5EF4-FFF2-40B4-BE49-F238E27FC236}">
                <a16:creationId xmlns:a16="http://schemas.microsoft.com/office/drawing/2014/main" id="{DC203CD9-4FF6-4B3C-A07E-2F8E13558C2C}"/>
              </a:ext>
            </a:extLst>
          </p:cNvPr>
          <p:cNvSpPr txBox="1"/>
          <p:nvPr/>
        </p:nvSpPr>
        <p:spPr>
          <a:xfrm>
            <a:off x="1082732" y="6508916"/>
            <a:ext cx="11344795" cy="307777"/>
          </a:xfrm>
          <a:prstGeom prst="rect">
            <a:avLst/>
          </a:prstGeom>
          <a:noFill/>
        </p:spPr>
        <p:txBody>
          <a:bodyPr wrap="square">
            <a:spAutoFit/>
          </a:bodyPr>
          <a:lstStyle/>
          <a:p>
            <a:r>
              <a:rPr lang="en-US" sz="1400" dirty="0">
                <a:solidFill>
                  <a:schemeClr val="bg1">
                    <a:lumMod val="50000"/>
                  </a:schemeClr>
                </a:solidFill>
                <a:latin typeface="Avenir Next LT Pro" panose="020B0504020202020204" pitchFamily="34" charset="0"/>
              </a:rPr>
              <a:t>Evaluating Word Embedding Models: Methods and Experimental Results (</a:t>
            </a:r>
            <a:r>
              <a:rPr lang="en-US" sz="1400" dirty="0">
                <a:solidFill>
                  <a:schemeClr val="bg1">
                    <a:lumMod val="50000"/>
                  </a:schemeClr>
                </a:solidFill>
                <a:latin typeface="Avenir Next LT Pro" panose="020B0504020202020204" pitchFamily="34" charset="0"/>
                <a:hlinkClick r:id="rId3"/>
              </a:rPr>
              <a:t>arxiv.org/pdf/1901.09785.pdf</a:t>
            </a:r>
            <a:r>
              <a:rPr lang="en-US" sz="1400" dirty="0">
                <a:solidFill>
                  <a:schemeClr val="bg1">
                    <a:lumMod val="50000"/>
                  </a:schemeClr>
                </a:solidFill>
                <a:latin typeface="Avenir Next LT Pro" panose="020B0504020202020204" pitchFamily="34" charset="0"/>
              </a:rPr>
              <a:t>)</a:t>
            </a:r>
          </a:p>
        </p:txBody>
      </p:sp>
    </p:spTree>
    <p:extLst>
      <p:ext uri="{BB962C8B-B14F-4D97-AF65-F5344CB8AC3E}">
        <p14:creationId xmlns:p14="http://schemas.microsoft.com/office/powerpoint/2010/main" val="1817350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5C5A4-299B-4D3B-82F1-FA1AE4F7B19F}"/>
              </a:ext>
            </a:extLst>
          </p:cNvPr>
          <p:cNvSpPr>
            <a:spLocks noGrp="1"/>
          </p:cNvSpPr>
          <p:nvPr>
            <p:ph type="title"/>
          </p:nvPr>
        </p:nvSpPr>
        <p:spPr/>
        <p:txBody>
          <a:bodyPr/>
          <a:lstStyle/>
          <a:p>
            <a:r>
              <a:rPr lang="en-US" dirty="0"/>
              <a:t>Intrinsic Evaluation of Word Vector Algorithms: Common Tasks</a:t>
            </a:r>
          </a:p>
        </p:txBody>
      </p:sp>
      <p:sp>
        <p:nvSpPr>
          <p:cNvPr id="3" name="Slide Number Placeholder 2">
            <a:extLst>
              <a:ext uri="{FF2B5EF4-FFF2-40B4-BE49-F238E27FC236}">
                <a16:creationId xmlns:a16="http://schemas.microsoft.com/office/drawing/2014/main" id="{B9A9A270-4D91-4190-96F6-ECDC455457C8}"/>
              </a:ext>
            </a:extLst>
          </p:cNvPr>
          <p:cNvSpPr>
            <a:spLocks noGrp="1"/>
          </p:cNvSpPr>
          <p:nvPr>
            <p:ph type="sldNum" sz="quarter" idx="4"/>
          </p:nvPr>
        </p:nvSpPr>
        <p:spPr/>
        <p:txBody>
          <a:bodyPr/>
          <a:lstStyle/>
          <a:p>
            <a:fld id="{02C8B7B2-9496-47E5-990F-169BD0B1DE6A}" type="slidenum">
              <a:rPr lang="en-US" smtClean="0"/>
              <a:t>36</a:t>
            </a:fld>
            <a:endParaRPr lang="en-US"/>
          </a:p>
        </p:txBody>
      </p:sp>
      <p:sp>
        <p:nvSpPr>
          <p:cNvPr id="12" name="TextBox 11">
            <a:extLst>
              <a:ext uri="{FF2B5EF4-FFF2-40B4-BE49-F238E27FC236}">
                <a16:creationId xmlns:a16="http://schemas.microsoft.com/office/drawing/2014/main" id="{5BE19B2A-B90C-4377-BDE6-9058C1E8E4A2}"/>
              </a:ext>
            </a:extLst>
          </p:cNvPr>
          <p:cNvSpPr txBox="1"/>
          <p:nvPr/>
        </p:nvSpPr>
        <p:spPr>
          <a:xfrm>
            <a:off x="625048" y="642450"/>
            <a:ext cx="11161568" cy="523220"/>
          </a:xfrm>
          <a:prstGeom prst="rect">
            <a:avLst/>
          </a:prstGeom>
          <a:noFill/>
        </p:spPr>
        <p:txBody>
          <a:bodyPr wrap="square">
            <a:spAutoFit/>
          </a:bodyPr>
          <a:lstStyle/>
          <a:p>
            <a:r>
              <a:rPr lang="en-US" sz="2800" b="1" dirty="0">
                <a:latin typeface="Avenir Next LT Pro" panose="020B0504020202020204" pitchFamily="34" charset="0"/>
              </a:rPr>
              <a:t>Word Analogies</a:t>
            </a:r>
          </a:p>
        </p:txBody>
      </p:sp>
      <p:sp>
        <p:nvSpPr>
          <p:cNvPr id="17" name="Rectangle: Rounded Corners 16">
            <a:extLst>
              <a:ext uri="{FF2B5EF4-FFF2-40B4-BE49-F238E27FC236}">
                <a16:creationId xmlns:a16="http://schemas.microsoft.com/office/drawing/2014/main" id="{22F5DA95-2328-4D5E-9F39-F1FD874B20D1}"/>
              </a:ext>
            </a:extLst>
          </p:cNvPr>
          <p:cNvSpPr/>
          <p:nvPr/>
        </p:nvSpPr>
        <p:spPr>
          <a:xfrm>
            <a:off x="92751" y="685420"/>
            <a:ext cx="457200" cy="457200"/>
          </a:xfrm>
          <a:prstGeom prst="roundRect">
            <a:avLst>
              <a:gd name="adj" fmla="val 50000"/>
            </a:avLst>
          </a:prstGeom>
          <a:solidFill>
            <a:srgbClr val="6AA84F"/>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i="0" u="none" strike="noStrike" dirty="0">
                <a:solidFill>
                  <a:schemeClr val="bg1"/>
                </a:solidFill>
                <a:effectLst/>
                <a:latin typeface="Avenir Next LT Pro" panose="020B0504020202020204" pitchFamily="34" charset="0"/>
              </a:rPr>
              <a:t>⚑</a:t>
            </a:r>
            <a:endParaRPr lang="en-US" sz="2000" dirty="0">
              <a:solidFill>
                <a:schemeClr val="bg1"/>
              </a:solidFill>
            </a:endParaRPr>
          </a:p>
        </p:txBody>
      </p:sp>
      <p:sp>
        <p:nvSpPr>
          <p:cNvPr id="18" name="TextBox 17">
            <a:extLst>
              <a:ext uri="{FF2B5EF4-FFF2-40B4-BE49-F238E27FC236}">
                <a16:creationId xmlns:a16="http://schemas.microsoft.com/office/drawing/2014/main" id="{32C00911-A5DE-4D00-93F9-CB3476A409D6}"/>
              </a:ext>
            </a:extLst>
          </p:cNvPr>
          <p:cNvSpPr txBox="1"/>
          <p:nvPr/>
        </p:nvSpPr>
        <p:spPr>
          <a:xfrm>
            <a:off x="726325" y="1274181"/>
            <a:ext cx="11161568" cy="830997"/>
          </a:xfrm>
          <a:prstGeom prst="rect">
            <a:avLst/>
          </a:prstGeom>
          <a:noFill/>
        </p:spPr>
        <p:txBody>
          <a:bodyPr wrap="square">
            <a:spAutoFit/>
          </a:bodyPr>
          <a:lstStyle/>
          <a:p>
            <a:r>
              <a:rPr lang="en-US" sz="2400" b="1" dirty="0">
                <a:latin typeface="Avenir Next LT Pro" panose="020B0504020202020204" pitchFamily="34" charset="0"/>
              </a:rPr>
              <a:t>Idea </a:t>
            </a:r>
            <a:r>
              <a:rPr lang="en-US" sz="2400" dirty="0">
                <a:latin typeface="Avenir Next LT Pro" panose="020B0504020202020204" pitchFamily="34" charset="0"/>
              </a:rPr>
              <a:t>– collect a set of word analogy questions of the form “a is to b as c is to ?” or more compactly </a:t>
            </a:r>
            <a:r>
              <a:rPr lang="en-US" sz="2400" b="1" dirty="0">
                <a:latin typeface="Avenir Next LT Pro" panose="020B0504020202020204" pitchFamily="34" charset="0"/>
              </a:rPr>
              <a:t>a : b :: c : ?</a:t>
            </a:r>
            <a:r>
              <a:rPr lang="en-US" sz="2400" dirty="0">
                <a:latin typeface="Avenir Next LT Pro" panose="020B0504020202020204" pitchFamily="34" charset="0"/>
              </a:rPr>
              <a:t> and evaluate the model’s answer</a:t>
            </a:r>
            <a:endParaRPr lang="en-US" sz="2400" b="1" dirty="0">
              <a:latin typeface="Avenir Next LT Pro" panose="020B0504020202020204" pitchFamily="34" charset="0"/>
            </a:endParaRPr>
          </a:p>
        </p:txBody>
      </p:sp>
      <p:sp>
        <p:nvSpPr>
          <p:cNvPr id="11" name="TextBox 10">
            <a:extLst>
              <a:ext uri="{FF2B5EF4-FFF2-40B4-BE49-F238E27FC236}">
                <a16:creationId xmlns:a16="http://schemas.microsoft.com/office/drawing/2014/main" id="{191BCC67-0833-4828-BFB1-CAFE8A0B41E5}"/>
              </a:ext>
            </a:extLst>
          </p:cNvPr>
          <p:cNvSpPr txBox="1"/>
          <p:nvPr/>
        </p:nvSpPr>
        <p:spPr>
          <a:xfrm>
            <a:off x="1060133" y="6489283"/>
            <a:ext cx="10620375" cy="307777"/>
          </a:xfrm>
          <a:prstGeom prst="rect">
            <a:avLst/>
          </a:prstGeom>
          <a:noFill/>
        </p:spPr>
        <p:txBody>
          <a:bodyPr wrap="square">
            <a:spAutoFit/>
          </a:bodyPr>
          <a:lstStyle/>
          <a:p>
            <a:r>
              <a:rPr lang="en-US" sz="1400" dirty="0">
                <a:solidFill>
                  <a:schemeClr val="bg1">
                    <a:lumMod val="65000"/>
                  </a:schemeClr>
                </a:solidFill>
                <a:latin typeface="Avenir Next LT Pro" panose="020B0504020202020204" pitchFamily="34" charset="0"/>
              </a:rPr>
              <a:t>What Analogies Reveal about Word Vectors and their Compositionality (</a:t>
            </a:r>
            <a:r>
              <a:rPr lang="en-US" sz="1400" dirty="0">
                <a:solidFill>
                  <a:schemeClr val="bg1">
                    <a:lumMod val="65000"/>
                  </a:schemeClr>
                </a:solidFill>
                <a:latin typeface="Avenir Next LT Pro" panose="020B0504020202020204" pitchFamily="34" charset="0"/>
                <a:hlinkClick r:id="rId3"/>
              </a:rPr>
              <a:t>www.aclweb.org/anthology/S17-1001.pdf</a:t>
            </a:r>
            <a:r>
              <a:rPr lang="en-US" sz="1400" dirty="0">
                <a:solidFill>
                  <a:schemeClr val="bg1">
                    <a:lumMod val="65000"/>
                  </a:schemeClr>
                </a:solidFill>
                <a:latin typeface="Avenir Next LT Pro" panose="020B0504020202020204" pitchFamily="34" charset="0"/>
              </a:rPr>
              <a:t>)</a:t>
            </a:r>
          </a:p>
        </p:txBody>
      </p:sp>
      <p:pic>
        <p:nvPicPr>
          <p:cNvPr id="5" name="Picture 4">
            <a:extLst>
              <a:ext uri="{FF2B5EF4-FFF2-40B4-BE49-F238E27FC236}">
                <a16:creationId xmlns:a16="http://schemas.microsoft.com/office/drawing/2014/main" id="{2D111D6A-3A72-4BAE-98D1-FE62CE5C45A1}"/>
              </a:ext>
            </a:extLst>
          </p:cNvPr>
          <p:cNvPicPr>
            <a:picLocks noChangeAspect="1"/>
          </p:cNvPicPr>
          <p:nvPr/>
        </p:nvPicPr>
        <p:blipFill rotWithShape="1">
          <a:blip r:embed="rId4"/>
          <a:srcRect t="51313"/>
          <a:stretch/>
        </p:blipFill>
        <p:spPr>
          <a:xfrm>
            <a:off x="6006874" y="2395069"/>
            <a:ext cx="5779742" cy="2590970"/>
          </a:xfrm>
          <a:prstGeom prst="rect">
            <a:avLst/>
          </a:prstGeom>
        </p:spPr>
      </p:pic>
      <p:pic>
        <p:nvPicPr>
          <p:cNvPr id="13" name="Picture 12">
            <a:extLst>
              <a:ext uri="{FF2B5EF4-FFF2-40B4-BE49-F238E27FC236}">
                <a16:creationId xmlns:a16="http://schemas.microsoft.com/office/drawing/2014/main" id="{9F6F3D7F-4067-4239-B43B-56717FC03D40}"/>
              </a:ext>
            </a:extLst>
          </p:cNvPr>
          <p:cNvPicPr>
            <a:picLocks noChangeAspect="1"/>
          </p:cNvPicPr>
          <p:nvPr/>
        </p:nvPicPr>
        <p:blipFill rotWithShape="1">
          <a:blip r:embed="rId4"/>
          <a:srcRect b="51313"/>
          <a:stretch/>
        </p:blipFill>
        <p:spPr>
          <a:xfrm>
            <a:off x="196311" y="2395070"/>
            <a:ext cx="5779741" cy="2590969"/>
          </a:xfrm>
          <a:prstGeom prst="rect">
            <a:avLst/>
          </a:prstGeom>
        </p:spPr>
      </p:pic>
      <p:sp>
        <p:nvSpPr>
          <p:cNvPr id="15" name="TextBox 14">
            <a:extLst>
              <a:ext uri="{FF2B5EF4-FFF2-40B4-BE49-F238E27FC236}">
                <a16:creationId xmlns:a16="http://schemas.microsoft.com/office/drawing/2014/main" id="{37239EA5-E252-4F10-B84E-2B0B32A0D48E}"/>
              </a:ext>
            </a:extLst>
          </p:cNvPr>
          <p:cNvSpPr txBox="1"/>
          <p:nvPr/>
        </p:nvSpPr>
        <p:spPr>
          <a:xfrm>
            <a:off x="477668" y="5569108"/>
            <a:ext cx="11236665" cy="646331"/>
          </a:xfrm>
          <a:prstGeom prst="rect">
            <a:avLst/>
          </a:prstGeom>
          <a:noFill/>
        </p:spPr>
        <p:txBody>
          <a:bodyPr wrap="square">
            <a:spAutoFit/>
          </a:bodyPr>
          <a:lstStyle/>
          <a:p>
            <a:r>
              <a:rPr lang="en-US" sz="1800" b="1" dirty="0">
                <a:latin typeface="Avenir Next LT Pro" panose="020B0504020202020204" pitchFamily="34" charset="0"/>
              </a:rPr>
              <a:t>Don’t get too excited:</a:t>
            </a:r>
            <a:r>
              <a:rPr lang="en-US" sz="1800" dirty="0">
                <a:latin typeface="Avenir Next LT Pro" panose="020B0504020202020204" pitchFamily="34" charset="0"/>
              </a:rPr>
              <a:t> some studies suggest most of this may come from similarity of the vectors already (i.e. d was already closest to c ignoring a/b). Controlling for this baseline – somewhat poor at semantics.</a:t>
            </a:r>
            <a:endParaRPr lang="en-US" dirty="0"/>
          </a:p>
        </p:txBody>
      </p:sp>
      <p:sp>
        <p:nvSpPr>
          <p:cNvPr id="16" name="TextBox 15">
            <a:extLst>
              <a:ext uri="{FF2B5EF4-FFF2-40B4-BE49-F238E27FC236}">
                <a16:creationId xmlns:a16="http://schemas.microsoft.com/office/drawing/2014/main" id="{86730AFB-885B-4D50-ADA0-5A917B547A7A}"/>
              </a:ext>
            </a:extLst>
          </p:cNvPr>
          <p:cNvSpPr txBox="1"/>
          <p:nvPr/>
        </p:nvSpPr>
        <p:spPr>
          <a:xfrm>
            <a:off x="7657334" y="2064767"/>
            <a:ext cx="2583946" cy="369332"/>
          </a:xfrm>
          <a:prstGeom prst="rect">
            <a:avLst/>
          </a:prstGeom>
          <a:noFill/>
        </p:spPr>
        <p:txBody>
          <a:bodyPr wrap="square">
            <a:spAutoFit/>
          </a:bodyPr>
          <a:lstStyle/>
          <a:p>
            <a:pPr marL="0" lvl="1" algn="ctr">
              <a:lnSpc>
                <a:spcPct val="100000"/>
              </a:lnSpc>
            </a:pPr>
            <a:r>
              <a:rPr lang="en-US" b="1" dirty="0">
                <a:solidFill>
                  <a:srgbClr val="D73F09"/>
                </a:solidFill>
                <a:latin typeface="Avenir Next LT Pro" panose="020B0504020202020204" pitchFamily="34" charset="0"/>
              </a:rPr>
              <a:t>gender analogies</a:t>
            </a:r>
            <a:endParaRPr lang="en-US" dirty="0">
              <a:solidFill>
                <a:srgbClr val="D73F09"/>
              </a:solidFill>
              <a:latin typeface="Avenir Next LT Pro" panose="020B0504020202020204" pitchFamily="34" charset="0"/>
            </a:endParaRPr>
          </a:p>
        </p:txBody>
      </p:sp>
      <p:pic>
        <p:nvPicPr>
          <p:cNvPr id="19" name="Graphic 18" descr="Arrow: Counter-clockwise curve with solid fill">
            <a:extLst>
              <a:ext uri="{FF2B5EF4-FFF2-40B4-BE49-F238E27FC236}">
                <a16:creationId xmlns:a16="http://schemas.microsoft.com/office/drawing/2014/main" id="{459EF9C9-FC59-4B5B-A769-5A2158DA6D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7506392" y="2176667"/>
            <a:ext cx="914400" cy="914400"/>
          </a:xfrm>
          <a:prstGeom prst="rect">
            <a:avLst/>
          </a:prstGeom>
        </p:spPr>
      </p:pic>
      <p:sp>
        <p:nvSpPr>
          <p:cNvPr id="20" name="TextBox 19">
            <a:extLst>
              <a:ext uri="{FF2B5EF4-FFF2-40B4-BE49-F238E27FC236}">
                <a16:creationId xmlns:a16="http://schemas.microsoft.com/office/drawing/2014/main" id="{2A4E7C39-40DA-4411-8142-0E64F78B60C6}"/>
              </a:ext>
            </a:extLst>
          </p:cNvPr>
          <p:cNvSpPr txBox="1"/>
          <p:nvPr/>
        </p:nvSpPr>
        <p:spPr>
          <a:xfrm>
            <a:off x="676448" y="4914691"/>
            <a:ext cx="2096884" cy="461665"/>
          </a:xfrm>
          <a:prstGeom prst="rect">
            <a:avLst/>
          </a:prstGeom>
          <a:noFill/>
        </p:spPr>
        <p:txBody>
          <a:bodyPr wrap="square">
            <a:spAutoFit/>
          </a:bodyPr>
          <a:lstStyle/>
          <a:p>
            <a:pPr algn="ctr"/>
            <a:r>
              <a:rPr lang="en-US" sz="1200" b="1" dirty="0">
                <a:solidFill>
                  <a:srgbClr val="D73F09"/>
                </a:solidFill>
                <a:latin typeface="Avenir Next LT Pro" panose="020B0504020202020204" pitchFamily="34" charset="0"/>
              </a:rPr>
              <a:t>cow : cows :: dog : dogs</a:t>
            </a:r>
            <a:br>
              <a:rPr lang="en-US" sz="1200" b="1" dirty="0">
                <a:solidFill>
                  <a:srgbClr val="D73F09"/>
                </a:solidFill>
                <a:latin typeface="Avenir Next LT Pro" panose="020B0504020202020204" pitchFamily="34" charset="0"/>
              </a:rPr>
            </a:br>
            <a:r>
              <a:rPr lang="en-US" sz="1200" b="1" dirty="0">
                <a:latin typeface="Avenir Next LT Pro" panose="020B0504020202020204" pitchFamily="34" charset="0"/>
              </a:rPr>
              <a:t>Change count / tense</a:t>
            </a:r>
            <a:endParaRPr lang="en-US" sz="1200" dirty="0"/>
          </a:p>
        </p:txBody>
      </p:sp>
      <p:sp>
        <p:nvSpPr>
          <p:cNvPr id="22" name="TextBox 21">
            <a:extLst>
              <a:ext uri="{FF2B5EF4-FFF2-40B4-BE49-F238E27FC236}">
                <a16:creationId xmlns:a16="http://schemas.microsoft.com/office/drawing/2014/main" id="{4119C817-053E-49C6-BD74-92A69F88D21D}"/>
              </a:ext>
            </a:extLst>
          </p:cNvPr>
          <p:cNvSpPr txBox="1"/>
          <p:nvPr/>
        </p:nvSpPr>
        <p:spPr>
          <a:xfrm>
            <a:off x="3054894" y="4941991"/>
            <a:ext cx="2921158" cy="461665"/>
          </a:xfrm>
          <a:prstGeom prst="rect">
            <a:avLst/>
          </a:prstGeom>
          <a:noFill/>
        </p:spPr>
        <p:txBody>
          <a:bodyPr wrap="square">
            <a:spAutoFit/>
          </a:bodyPr>
          <a:lstStyle/>
          <a:p>
            <a:pPr algn="ctr"/>
            <a:r>
              <a:rPr lang="en-US" sz="1200" b="1" dirty="0">
                <a:solidFill>
                  <a:srgbClr val="D73F09"/>
                </a:solidFill>
                <a:latin typeface="Avenir Next LT Pro" panose="020B0504020202020204" pitchFamily="34" charset="0"/>
              </a:rPr>
              <a:t>beauty : beautiful :: joy : joyful</a:t>
            </a:r>
            <a:br>
              <a:rPr lang="en-US" sz="1200" b="1" dirty="0">
                <a:solidFill>
                  <a:srgbClr val="D73F09"/>
                </a:solidFill>
                <a:latin typeface="Avenir Next LT Pro" panose="020B0504020202020204" pitchFamily="34" charset="0"/>
              </a:rPr>
            </a:br>
            <a:r>
              <a:rPr lang="en-US" sz="1200" b="1" dirty="0">
                <a:latin typeface="Avenir Next LT Pro" panose="020B0504020202020204" pitchFamily="34" charset="0"/>
              </a:rPr>
              <a:t>Change grammatic function of word</a:t>
            </a:r>
            <a:endParaRPr lang="en-US" sz="1200" dirty="0"/>
          </a:p>
        </p:txBody>
      </p:sp>
      <p:sp>
        <p:nvSpPr>
          <p:cNvPr id="23" name="TextBox 22">
            <a:extLst>
              <a:ext uri="{FF2B5EF4-FFF2-40B4-BE49-F238E27FC236}">
                <a16:creationId xmlns:a16="http://schemas.microsoft.com/office/drawing/2014/main" id="{9D32F136-3B1F-4E2B-99D4-80FC1B0B1AB2}"/>
              </a:ext>
            </a:extLst>
          </p:cNvPr>
          <p:cNvSpPr txBox="1"/>
          <p:nvPr/>
        </p:nvSpPr>
        <p:spPr>
          <a:xfrm>
            <a:off x="6225671" y="4957497"/>
            <a:ext cx="2751644" cy="461665"/>
          </a:xfrm>
          <a:prstGeom prst="rect">
            <a:avLst/>
          </a:prstGeom>
          <a:noFill/>
        </p:spPr>
        <p:txBody>
          <a:bodyPr wrap="square">
            <a:spAutoFit/>
          </a:bodyPr>
          <a:lstStyle/>
          <a:p>
            <a:pPr algn="ctr"/>
            <a:r>
              <a:rPr lang="en-US" sz="1200" b="1" dirty="0">
                <a:solidFill>
                  <a:srgbClr val="D73F09"/>
                </a:solidFill>
                <a:latin typeface="Avenir Next LT Pro" panose="020B0504020202020204" pitchFamily="34" charset="0"/>
              </a:rPr>
              <a:t>banana : yellow :: sky : blue</a:t>
            </a:r>
          </a:p>
          <a:p>
            <a:pPr algn="ctr"/>
            <a:r>
              <a:rPr lang="en-US" sz="1200" b="1" dirty="0">
                <a:latin typeface="Avenir Next LT Pro" panose="020B0504020202020204" pitchFamily="34" charset="0"/>
              </a:rPr>
              <a:t>Relates to semantic concepts</a:t>
            </a:r>
            <a:endParaRPr lang="en-US" sz="1200" dirty="0"/>
          </a:p>
        </p:txBody>
      </p:sp>
      <p:sp>
        <p:nvSpPr>
          <p:cNvPr id="24" name="TextBox 23">
            <a:extLst>
              <a:ext uri="{FF2B5EF4-FFF2-40B4-BE49-F238E27FC236}">
                <a16:creationId xmlns:a16="http://schemas.microsoft.com/office/drawing/2014/main" id="{D3D28BE7-E0A8-41EF-A727-86A835FC1033}"/>
              </a:ext>
            </a:extLst>
          </p:cNvPr>
          <p:cNvSpPr txBox="1"/>
          <p:nvPr/>
        </p:nvSpPr>
        <p:spPr>
          <a:xfrm>
            <a:off x="8977314" y="4991073"/>
            <a:ext cx="2955815" cy="461665"/>
          </a:xfrm>
          <a:prstGeom prst="rect">
            <a:avLst/>
          </a:prstGeom>
          <a:noFill/>
        </p:spPr>
        <p:txBody>
          <a:bodyPr wrap="square">
            <a:spAutoFit/>
          </a:bodyPr>
          <a:lstStyle/>
          <a:p>
            <a:pPr algn="ctr"/>
            <a:r>
              <a:rPr lang="en-US" sz="1200" b="1" dirty="0">
                <a:solidFill>
                  <a:srgbClr val="D73F09"/>
                </a:solidFill>
                <a:latin typeface="Avenir Next LT Pro" panose="020B0504020202020204" pitchFamily="34" charset="0"/>
              </a:rPr>
              <a:t>Tokyo : Japan :: London : UK</a:t>
            </a:r>
          </a:p>
          <a:p>
            <a:pPr algn="ctr"/>
            <a:r>
              <a:rPr lang="en-US" sz="1200" b="1" dirty="0">
                <a:latin typeface="Avenir Next LT Pro" panose="020B0504020202020204" pitchFamily="34" charset="0"/>
              </a:rPr>
              <a:t>Test knowledge about proper nouns</a:t>
            </a:r>
            <a:endParaRPr lang="en-US" sz="1200" dirty="0"/>
          </a:p>
        </p:txBody>
      </p:sp>
    </p:spTree>
    <p:extLst>
      <p:ext uri="{BB962C8B-B14F-4D97-AF65-F5344CB8AC3E}">
        <p14:creationId xmlns:p14="http://schemas.microsoft.com/office/powerpoint/2010/main" val="1760386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5C5A4-299B-4D3B-82F1-FA1AE4F7B19F}"/>
              </a:ext>
            </a:extLst>
          </p:cNvPr>
          <p:cNvSpPr>
            <a:spLocks noGrp="1"/>
          </p:cNvSpPr>
          <p:nvPr>
            <p:ph type="title"/>
          </p:nvPr>
        </p:nvSpPr>
        <p:spPr/>
        <p:txBody>
          <a:bodyPr/>
          <a:lstStyle/>
          <a:p>
            <a:r>
              <a:rPr lang="en-US" dirty="0"/>
              <a:t>Intrinsic Evaluation of Word Vector Algorithms: Common Tasks</a:t>
            </a:r>
          </a:p>
        </p:txBody>
      </p:sp>
      <p:sp>
        <p:nvSpPr>
          <p:cNvPr id="3" name="Slide Number Placeholder 2">
            <a:extLst>
              <a:ext uri="{FF2B5EF4-FFF2-40B4-BE49-F238E27FC236}">
                <a16:creationId xmlns:a16="http://schemas.microsoft.com/office/drawing/2014/main" id="{B9A9A270-4D91-4190-96F6-ECDC455457C8}"/>
              </a:ext>
            </a:extLst>
          </p:cNvPr>
          <p:cNvSpPr>
            <a:spLocks noGrp="1"/>
          </p:cNvSpPr>
          <p:nvPr>
            <p:ph type="sldNum" sz="quarter" idx="4"/>
          </p:nvPr>
        </p:nvSpPr>
        <p:spPr/>
        <p:txBody>
          <a:bodyPr/>
          <a:lstStyle/>
          <a:p>
            <a:fld id="{02C8B7B2-9496-47E5-990F-169BD0B1DE6A}" type="slidenum">
              <a:rPr lang="en-US" smtClean="0"/>
              <a:t>37</a:t>
            </a:fld>
            <a:endParaRPr lang="en-US"/>
          </a:p>
        </p:txBody>
      </p:sp>
      <p:sp>
        <p:nvSpPr>
          <p:cNvPr id="12" name="TextBox 11">
            <a:extLst>
              <a:ext uri="{FF2B5EF4-FFF2-40B4-BE49-F238E27FC236}">
                <a16:creationId xmlns:a16="http://schemas.microsoft.com/office/drawing/2014/main" id="{5BE19B2A-B90C-4377-BDE6-9058C1E8E4A2}"/>
              </a:ext>
            </a:extLst>
          </p:cNvPr>
          <p:cNvSpPr txBox="1"/>
          <p:nvPr/>
        </p:nvSpPr>
        <p:spPr>
          <a:xfrm>
            <a:off x="625048" y="642450"/>
            <a:ext cx="11161568" cy="523220"/>
          </a:xfrm>
          <a:prstGeom prst="rect">
            <a:avLst/>
          </a:prstGeom>
          <a:noFill/>
        </p:spPr>
        <p:txBody>
          <a:bodyPr wrap="square">
            <a:spAutoFit/>
          </a:bodyPr>
          <a:lstStyle/>
          <a:p>
            <a:r>
              <a:rPr lang="en-US" sz="2800" b="1" dirty="0">
                <a:latin typeface="Avenir Next LT Pro" panose="020B0504020202020204" pitchFamily="34" charset="0"/>
              </a:rPr>
              <a:t>Word Analogies</a:t>
            </a:r>
          </a:p>
        </p:txBody>
      </p:sp>
      <p:sp>
        <p:nvSpPr>
          <p:cNvPr id="17" name="Rectangle: Rounded Corners 16">
            <a:extLst>
              <a:ext uri="{FF2B5EF4-FFF2-40B4-BE49-F238E27FC236}">
                <a16:creationId xmlns:a16="http://schemas.microsoft.com/office/drawing/2014/main" id="{22F5DA95-2328-4D5E-9F39-F1FD874B20D1}"/>
              </a:ext>
            </a:extLst>
          </p:cNvPr>
          <p:cNvSpPr/>
          <p:nvPr/>
        </p:nvSpPr>
        <p:spPr>
          <a:xfrm>
            <a:off x="92751" y="685420"/>
            <a:ext cx="457200" cy="457200"/>
          </a:xfrm>
          <a:prstGeom prst="roundRect">
            <a:avLst>
              <a:gd name="adj" fmla="val 50000"/>
            </a:avLst>
          </a:prstGeom>
          <a:solidFill>
            <a:srgbClr val="6AA84F"/>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i="0" u="none" strike="noStrike" dirty="0">
                <a:solidFill>
                  <a:schemeClr val="bg1"/>
                </a:solidFill>
                <a:effectLst/>
                <a:latin typeface="Avenir Next LT Pro" panose="020B0504020202020204" pitchFamily="34" charset="0"/>
              </a:rPr>
              <a:t>⚑</a:t>
            </a:r>
            <a:endParaRPr lang="en-US" sz="2000" dirty="0">
              <a:solidFill>
                <a:schemeClr val="bg1"/>
              </a:solidFill>
            </a:endParaRPr>
          </a:p>
        </p:txBody>
      </p:sp>
      <p:sp>
        <p:nvSpPr>
          <p:cNvPr id="18" name="TextBox 17">
            <a:extLst>
              <a:ext uri="{FF2B5EF4-FFF2-40B4-BE49-F238E27FC236}">
                <a16:creationId xmlns:a16="http://schemas.microsoft.com/office/drawing/2014/main" id="{32C00911-A5DE-4D00-93F9-CB3476A409D6}"/>
              </a:ext>
            </a:extLst>
          </p:cNvPr>
          <p:cNvSpPr txBox="1"/>
          <p:nvPr/>
        </p:nvSpPr>
        <p:spPr>
          <a:xfrm>
            <a:off x="726325" y="1274181"/>
            <a:ext cx="11161568" cy="830997"/>
          </a:xfrm>
          <a:prstGeom prst="rect">
            <a:avLst/>
          </a:prstGeom>
          <a:noFill/>
        </p:spPr>
        <p:txBody>
          <a:bodyPr wrap="square">
            <a:spAutoFit/>
          </a:bodyPr>
          <a:lstStyle/>
          <a:p>
            <a:r>
              <a:rPr lang="en-US" sz="2400" b="1" dirty="0">
                <a:latin typeface="Avenir Next LT Pro" panose="020B0504020202020204" pitchFamily="34" charset="0"/>
              </a:rPr>
              <a:t>Idea </a:t>
            </a:r>
            <a:r>
              <a:rPr lang="en-US" sz="2400" dirty="0">
                <a:latin typeface="Avenir Next LT Pro" panose="020B0504020202020204" pitchFamily="34" charset="0"/>
              </a:rPr>
              <a:t>– collect a set of word analogy questions of the form “a is to b as c is to ?” or more compactly </a:t>
            </a:r>
            <a:r>
              <a:rPr lang="en-US" sz="2400" b="1" dirty="0">
                <a:latin typeface="Avenir Next LT Pro" panose="020B0504020202020204" pitchFamily="34" charset="0"/>
              </a:rPr>
              <a:t>a : b :: c : ?</a:t>
            </a:r>
            <a:r>
              <a:rPr lang="en-US" sz="2400" dirty="0">
                <a:latin typeface="Avenir Next LT Pro" panose="020B0504020202020204" pitchFamily="34" charset="0"/>
              </a:rPr>
              <a:t> and evaluate the model’s answer</a:t>
            </a:r>
            <a:endParaRPr lang="en-US" sz="2400" b="1" dirty="0">
              <a:latin typeface="Avenir Next LT Pro" panose="020B0504020202020204" pitchFamily="34" charset="0"/>
            </a:endParaRPr>
          </a:p>
        </p:txBody>
      </p:sp>
      <p:sp>
        <p:nvSpPr>
          <p:cNvPr id="11" name="TextBox 10">
            <a:extLst>
              <a:ext uri="{FF2B5EF4-FFF2-40B4-BE49-F238E27FC236}">
                <a16:creationId xmlns:a16="http://schemas.microsoft.com/office/drawing/2014/main" id="{191BCC67-0833-4828-BFB1-CAFE8A0B41E5}"/>
              </a:ext>
            </a:extLst>
          </p:cNvPr>
          <p:cNvSpPr txBox="1"/>
          <p:nvPr/>
        </p:nvSpPr>
        <p:spPr>
          <a:xfrm>
            <a:off x="1060133" y="6489283"/>
            <a:ext cx="10620375" cy="307777"/>
          </a:xfrm>
          <a:prstGeom prst="rect">
            <a:avLst/>
          </a:prstGeom>
          <a:noFill/>
        </p:spPr>
        <p:txBody>
          <a:bodyPr wrap="square">
            <a:spAutoFit/>
          </a:bodyPr>
          <a:lstStyle/>
          <a:p>
            <a:r>
              <a:rPr lang="en-US" sz="1400" dirty="0">
                <a:solidFill>
                  <a:schemeClr val="bg1">
                    <a:lumMod val="65000"/>
                  </a:schemeClr>
                </a:solidFill>
                <a:latin typeface="Avenir Next LT Pro" panose="020B0504020202020204" pitchFamily="34" charset="0"/>
              </a:rPr>
              <a:t>What Analogies Reveal about Word Vectors and their Compositionality (</a:t>
            </a:r>
            <a:r>
              <a:rPr lang="en-US" sz="1400" dirty="0">
                <a:solidFill>
                  <a:schemeClr val="bg1">
                    <a:lumMod val="65000"/>
                  </a:schemeClr>
                </a:solidFill>
                <a:latin typeface="Avenir Next LT Pro" panose="020B0504020202020204" pitchFamily="34" charset="0"/>
                <a:hlinkClick r:id="rId3"/>
              </a:rPr>
              <a:t>www.aclweb.org/anthology/S17-1001.pdf</a:t>
            </a:r>
            <a:r>
              <a:rPr lang="en-US" sz="1400" dirty="0">
                <a:solidFill>
                  <a:schemeClr val="bg1">
                    <a:lumMod val="65000"/>
                  </a:schemeClr>
                </a:solidFill>
                <a:latin typeface="Avenir Next LT Pro" panose="020B0504020202020204" pitchFamily="34" charset="0"/>
              </a:rPr>
              <a:t>)</a:t>
            </a:r>
          </a:p>
        </p:txBody>
      </p:sp>
      <p:sp>
        <p:nvSpPr>
          <p:cNvPr id="15" name="TextBox 14">
            <a:extLst>
              <a:ext uri="{FF2B5EF4-FFF2-40B4-BE49-F238E27FC236}">
                <a16:creationId xmlns:a16="http://schemas.microsoft.com/office/drawing/2014/main" id="{37239EA5-E252-4F10-B84E-2B0B32A0D48E}"/>
              </a:ext>
            </a:extLst>
          </p:cNvPr>
          <p:cNvSpPr txBox="1"/>
          <p:nvPr/>
        </p:nvSpPr>
        <p:spPr>
          <a:xfrm>
            <a:off x="477668" y="5569108"/>
            <a:ext cx="11236665" cy="646331"/>
          </a:xfrm>
          <a:prstGeom prst="rect">
            <a:avLst/>
          </a:prstGeom>
          <a:noFill/>
        </p:spPr>
        <p:txBody>
          <a:bodyPr wrap="square">
            <a:spAutoFit/>
          </a:bodyPr>
          <a:lstStyle/>
          <a:p>
            <a:r>
              <a:rPr lang="en-US" sz="1800" b="1" dirty="0">
                <a:latin typeface="Avenir Next LT Pro" panose="020B0504020202020204" pitchFamily="34" charset="0"/>
              </a:rPr>
              <a:t>Don’t get too excited:</a:t>
            </a:r>
            <a:r>
              <a:rPr lang="en-US" sz="1800" dirty="0">
                <a:latin typeface="Avenir Next LT Pro" panose="020B0504020202020204" pitchFamily="34" charset="0"/>
              </a:rPr>
              <a:t> some studies suggest most of this may come from similarity of the vectors already (i.e. d was already closest to c ignoring a/b). Controlling for this baseline – somewhat poor at semantics.</a:t>
            </a:r>
            <a:endParaRPr lang="en-US" dirty="0"/>
          </a:p>
        </p:txBody>
      </p:sp>
    </p:spTree>
    <p:extLst>
      <p:ext uri="{BB962C8B-B14F-4D97-AF65-F5344CB8AC3E}">
        <p14:creationId xmlns:p14="http://schemas.microsoft.com/office/powerpoint/2010/main" val="29862925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5C5A4-299B-4D3B-82F1-FA1AE4F7B19F}"/>
              </a:ext>
            </a:extLst>
          </p:cNvPr>
          <p:cNvSpPr>
            <a:spLocks noGrp="1"/>
          </p:cNvSpPr>
          <p:nvPr>
            <p:ph type="title"/>
          </p:nvPr>
        </p:nvSpPr>
        <p:spPr/>
        <p:txBody>
          <a:bodyPr/>
          <a:lstStyle/>
          <a:p>
            <a:r>
              <a:rPr lang="en-US" dirty="0"/>
              <a:t>Intrinsic Evaluation of Word Vector Algorithms: Common Tasks</a:t>
            </a:r>
          </a:p>
        </p:txBody>
      </p:sp>
      <p:sp>
        <p:nvSpPr>
          <p:cNvPr id="3" name="Slide Number Placeholder 2">
            <a:extLst>
              <a:ext uri="{FF2B5EF4-FFF2-40B4-BE49-F238E27FC236}">
                <a16:creationId xmlns:a16="http://schemas.microsoft.com/office/drawing/2014/main" id="{B9A9A270-4D91-4190-96F6-ECDC455457C8}"/>
              </a:ext>
            </a:extLst>
          </p:cNvPr>
          <p:cNvSpPr>
            <a:spLocks noGrp="1"/>
          </p:cNvSpPr>
          <p:nvPr>
            <p:ph type="sldNum" sz="quarter" idx="4"/>
          </p:nvPr>
        </p:nvSpPr>
        <p:spPr/>
        <p:txBody>
          <a:bodyPr/>
          <a:lstStyle/>
          <a:p>
            <a:fld id="{02C8B7B2-9496-47E5-990F-169BD0B1DE6A}" type="slidenum">
              <a:rPr lang="en-US" smtClean="0"/>
              <a:t>38</a:t>
            </a:fld>
            <a:endParaRPr lang="en-US"/>
          </a:p>
        </p:txBody>
      </p:sp>
      <p:sp>
        <p:nvSpPr>
          <p:cNvPr id="12" name="TextBox 11">
            <a:extLst>
              <a:ext uri="{FF2B5EF4-FFF2-40B4-BE49-F238E27FC236}">
                <a16:creationId xmlns:a16="http://schemas.microsoft.com/office/drawing/2014/main" id="{5BE19B2A-B90C-4377-BDE6-9058C1E8E4A2}"/>
              </a:ext>
            </a:extLst>
          </p:cNvPr>
          <p:cNvSpPr txBox="1"/>
          <p:nvPr/>
        </p:nvSpPr>
        <p:spPr>
          <a:xfrm>
            <a:off x="625048" y="642450"/>
            <a:ext cx="11161568" cy="523220"/>
          </a:xfrm>
          <a:prstGeom prst="rect">
            <a:avLst/>
          </a:prstGeom>
          <a:noFill/>
        </p:spPr>
        <p:txBody>
          <a:bodyPr wrap="square">
            <a:spAutoFit/>
          </a:bodyPr>
          <a:lstStyle/>
          <a:p>
            <a:r>
              <a:rPr lang="en-US" sz="2800" b="1" dirty="0">
                <a:latin typeface="Avenir Next LT Pro" panose="020B0504020202020204" pitchFamily="34" charset="0"/>
              </a:rPr>
              <a:t>Word Analogies</a:t>
            </a:r>
          </a:p>
        </p:txBody>
      </p:sp>
      <p:sp>
        <p:nvSpPr>
          <p:cNvPr id="17" name="Rectangle: Rounded Corners 16">
            <a:extLst>
              <a:ext uri="{FF2B5EF4-FFF2-40B4-BE49-F238E27FC236}">
                <a16:creationId xmlns:a16="http://schemas.microsoft.com/office/drawing/2014/main" id="{22F5DA95-2328-4D5E-9F39-F1FD874B20D1}"/>
              </a:ext>
            </a:extLst>
          </p:cNvPr>
          <p:cNvSpPr/>
          <p:nvPr/>
        </p:nvSpPr>
        <p:spPr>
          <a:xfrm>
            <a:off x="92751" y="685420"/>
            <a:ext cx="457200" cy="457200"/>
          </a:xfrm>
          <a:prstGeom prst="roundRect">
            <a:avLst>
              <a:gd name="adj" fmla="val 50000"/>
            </a:avLst>
          </a:prstGeom>
          <a:solidFill>
            <a:srgbClr val="6AA84F"/>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i="0" u="none" strike="noStrike" dirty="0">
                <a:solidFill>
                  <a:schemeClr val="bg1"/>
                </a:solidFill>
                <a:effectLst/>
                <a:latin typeface="Avenir Next LT Pro" panose="020B0504020202020204" pitchFamily="34" charset="0"/>
              </a:rPr>
              <a:t>⚑</a:t>
            </a:r>
            <a:endParaRPr lang="en-US" sz="2000" dirty="0">
              <a:solidFill>
                <a:schemeClr val="bg1"/>
              </a:solidFill>
            </a:endParaRPr>
          </a:p>
        </p:txBody>
      </p:sp>
      <p:sp>
        <p:nvSpPr>
          <p:cNvPr id="18" name="TextBox 17">
            <a:extLst>
              <a:ext uri="{FF2B5EF4-FFF2-40B4-BE49-F238E27FC236}">
                <a16:creationId xmlns:a16="http://schemas.microsoft.com/office/drawing/2014/main" id="{32C00911-A5DE-4D00-93F9-CB3476A409D6}"/>
              </a:ext>
            </a:extLst>
          </p:cNvPr>
          <p:cNvSpPr txBox="1"/>
          <p:nvPr/>
        </p:nvSpPr>
        <p:spPr>
          <a:xfrm>
            <a:off x="726325" y="1274181"/>
            <a:ext cx="11161568" cy="830997"/>
          </a:xfrm>
          <a:prstGeom prst="rect">
            <a:avLst/>
          </a:prstGeom>
          <a:noFill/>
        </p:spPr>
        <p:txBody>
          <a:bodyPr wrap="square">
            <a:spAutoFit/>
          </a:bodyPr>
          <a:lstStyle/>
          <a:p>
            <a:r>
              <a:rPr lang="en-US" sz="2400" b="1" dirty="0">
                <a:latin typeface="Avenir Next LT Pro" panose="020B0504020202020204" pitchFamily="34" charset="0"/>
              </a:rPr>
              <a:t>Idea </a:t>
            </a:r>
            <a:r>
              <a:rPr lang="en-US" sz="2400" dirty="0">
                <a:latin typeface="Avenir Next LT Pro" panose="020B0504020202020204" pitchFamily="34" charset="0"/>
              </a:rPr>
              <a:t>– collect a set of word analogy questions of the form “a is to b as c is to ?” or more compactly </a:t>
            </a:r>
            <a:r>
              <a:rPr lang="en-US" sz="2400" b="1" dirty="0">
                <a:latin typeface="Avenir Next LT Pro" panose="020B0504020202020204" pitchFamily="34" charset="0"/>
              </a:rPr>
              <a:t>a : b :: c : ?</a:t>
            </a:r>
            <a:r>
              <a:rPr lang="en-US" sz="2400" dirty="0">
                <a:latin typeface="Avenir Next LT Pro" panose="020B0504020202020204" pitchFamily="34" charset="0"/>
              </a:rPr>
              <a:t> and evaluate the model’s answer</a:t>
            </a:r>
            <a:endParaRPr lang="en-US" sz="2400" b="1" dirty="0">
              <a:latin typeface="Avenir Next LT Pro" panose="020B0504020202020204" pitchFamily="34" charset="0"/>
            </a:endParaRPr>
          </a:p>
        </p:txBody>
      </p:sp>
      <p:sp>
        <p:nvSpPr>
          <p:cNvPr id="11" name="TextBox 10">
            <a:extLst>
              <a:ext uri="{FF2B5EF4-FFF2-40B4-BE49-F238E27FC236}">
                <a16:creationId xmlns:a16="http://schemas.microsoft.com/office/drawing/2014/main" id="{191BCC67-0833-4828-BFB1-CAFE8A0B41E5}"/>
              </a:ext>
            </a:extLst>
          </p:cNvPr>
          <p:cNvSpPr txBox="1"/>
          <p:nvPr/>
        </p:nvSpPr>
        <p:spPr>
          <a:xfrm>
            <a:off x="1060133" y="6489283"/>
            <a:ext cx="10620375" cy="307777"/>
          </a:xfrm>
          <a:prstGeom prst="rect">
            <a:avLst/>
          </a:prstGeom>
          <a:noFill/>
        </p:spPr>
        <p:txBody>
          <a:bodyPr wrap="square">
            <a:spAutoFit/>
          </a:bodyPr>
          <a:lstStyle/>
          <a:p>
            <a:r>
              <a:rPr lang="en-US" sz="1400" dirty="0">
                <a:solidFill>
                  <a:schemeClr val="bg1">
                    <a:lumMod val="65000"/>
                  </a:schemeClr>
                </a:solidFill>
                <a:latin typeface="Avenir Next LT Pro" panose="020B0504020202020204" pitchFamily="34" charset="0"/>
              </a:rPr>
              <a:t>What Analogies Reveal about Word Vectors and their Compositionality (</a:t>
            </a:r>
            <a:r>
              <a:rPr lang="en-US" sz="1400" dirty="0">
                <a:solidFill>
                  <a:schemeClr val="bg1">
                    <a:lumMod val="65000"/>
                  </a:schemeClr>
                </a:solidFill>
                <a:latin typeface="Avenir Next LT Pro" panose="020B0504020202020204" pitchFamily="34" charset="0"/>
                <a:hlinkClick r:id="rId3"/>
              </a:rPr>
              <a:t>www.aclweb.org/anthology/S17-1001.pdf</a:t>
            </a:r>
            <a:r>
              <a:rPr lang="en-US" sz="1400" dirty="0">
                <a:solidFill>
                  <a:schemeClr val="bg1">
                    <a:lumMod val="65000"/>
                  </a:schemeClr>
                </a:solidFill>
                <a:latin typeface="Avenir Next LT Pro" panose="020B0504020202020204" pitchFamily="34" charset="0"/>
              </a:rPr>
              <a:t>)</a:t>
            </a:r>
          </a:p>
        </p:txBody>
      </p:sp>
      <p:pic>
        <p:nvPicPr>
          <p:cNvPr id="13" name="Picture 12">
            <a:extLst>
              <a:ext uri="{FF2B5EF4-FFF2-40B4-BE49-F238E27FC236}">
                <a16:creationId xmlns:a16="http://schemas.microsoft.com/office/drawing/2014/main" id="{9F6F3D7F-4067-4239-B43B-56717FC03D40}"/>
              </a:ext>
            </a:extLst>
          </p:cNvPr>
          <p:cNvPicPr>
            <a:picLocks noChangeAspect="1"/>
          </p:cNvPicPr>
          <p:nvPr/>
        </p:nvPicPr>
        <p:blipFill rotWithShape="1">
          <a:blip r:embed="rId4"/>
          <a:srcRect r="50608" b="51313"/>
          <a:stretch/>
        </p:blipFill>
        <p:spPr>
          <a:xfrm>
            <a:off x="196311" y="2395070"/>
            <a:ext cx="2854749" cy="2590969"/>
          </a:xfrm>
          <a:prstGeom prst="rect">
            <a:avLst/>
          </a:prstGeom>
        </p:spPr>
      </p:pic>
      <p:sp>
        <p:nvSpPr>
          <p:cNvPr id="15" name="TextBox 14">
            <a:extLst>
              <a:ext uri="{FF2B5EF4-FFF2-40B4-BE49-F238E27FC236}">
                <a16:creationId xmlns:a16="http://schemas.microsoft.com/office/drawing/2014/main" id="{37239EA5-E252-4F10-B84E-2B0B32A0D48E}"/>
              </a:ext>
            </a:extLst>
          </p:cNvPr>
          <p:cNvSpPr txBox="1"/>
          <p:nvPr/>
        </p:nvSpPr>
        <p:spPr>
          <a:xfrm>
            <a:off x="477668" y="5569108"/>
            <a:ext cx="11236665" cy="646331"/>
          </a:xfrm>
          <a:prstGeom prst="rect">
            <a:avLst/>
          </a:prstGeom>
          <a:noFill/>
        </p:spPr>
        <p:txBody>
          <a:bodyPr wrap="square">
            <a:spAutoFit/>
          </a:bodyPr>
          <a:lstStyle/>
          <a:p>
            <a:r>
              <a:rPr lang="en-US" sz="1800" b="1" dirty="0">
                <a:latin typeface="Avenir Next LT Pro" panose="020B0504020202020204" pitchFamily="34" charset="0"/>
              </a:rPr>
              <a:t>Don’t get too excited:</a:t>
            </a:r>
            <a:r>
              <a:rPr lang="en-US" sz="1800" dirty="0">
                <a:latin typeface="Avenir Next LT Pro" panose="020B0504020202020204" pitchFamily="34" charset="0"/>
              </a:rPr>
              <a:t> some studies suggest most of this may come from similarity of the vectors already (i.e. d was already closest to c ignoring a/b). Controlling for this baseline – somewhat poor at semantics.</a:t>
            </a:r>
            <a:endParaRPr lang="en-US" dirty="0"/>
          </a:p>
        </p:txBody>
      </p:sp>
      <p:sp>
        <p:nvSpPr>
          <p:cNvPr id="20" name="TextBox 19">
            <a:extLst>
              <a:ext uri="{FF2B5EF4-FFF2-40B4-BE49-F238E27FC236}">
                <a16:creationId xmlns:a16="http://schemas.microsoft.com/office/drawing/2014/main" id="{2A4E7C39-40DA-4411-8142-0E64F78B60C6}"/>
              </a:ext>
            </a:extLst>
          </p:cNvPr>
          <p:cNvSpPr txBox="1"/>
          <p:nvPr/>
        </p:nvSpPr>
        <p:spPr>
          <a:xfrm>
            <a:off x="676448" y="4914691"/>
            <a:ext cx="2096884" cy="461665"/>
          </a:xfrm>
          <a:prstGeom prst="rect">
            <a:avLst/>
          </a:prstGeom>
          <a:noFill/>
        </p:spPr>
        <p:txBody>
          <a:bodyPr wrap="square">
            <a:spAutoFit/>
          </a:bodyPr>
          <a:lstStyle/>
          <a:p>
            <a:pPr algn="ctr"/>
            <a:r>
              <a:rPr lang="en-US" sz="1200" b="1" dirty="0">
                <a:solidFill>
                  <a:srgbClr val="D73F09"/>
                </a:solidFill>
                <a:latin typeface="Avenir Next LT Pro" panose="020B0504020202020204" pitchFamily="34" charset="0"/>
              </a:rPr>
              <a:t>cow : cows :: dog : dogs</a:t>
            </a:r>
            <a:br>
              <a:rPr lang="en-US" sz="1200" b="1" dirty="0">
                <a:solidFill>
                  <a:srgbClr val="D73F09"/>
                </a:solidFill>
                <a:latin typeface="Avenir Next LT Pro" panose="020B0504020202020204" pitchFamily="34" charset="0"/>
              </a:rPr>
            </a:br>
            <a:r>
              <a:rPr lang="en-US" sz="1200" b="1" dirty="0">
                <a:latin typeface="Avenir Next LT Pro" panose="020B0504020202020204" pitchFamily="34" charset="0"/>
              </a:rPr>
              <a:t>Change count / tense</a:t>
            </a:r>
            <a:endParaRPr lang="en-US" sz="1200" dirty="0"/>
          </a:p>
        </p:txBody>
      </p:sp>
    </p:spTree>
    <p:extLst>
      <p:ext uri="{BB962C8B-B14F-4D97-AF65-F5344CB8AC3E}">
        <p14:creationId xmlns:p14="http://schemas.microsoft.com/office/powerpoint/2010/main" val="9730013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5C5A4-299B-4D3B-82F1-FA1AE4F7B19F}"/>
              </a:ext>
            </a:extLst>
          </p:cNvPr>
          <p:cNvSpPr>
            <a:spLocks noGrp="1"/>
          </p:cNvSpPr>
          <p:nvPr>
            <p:ph type="title"/>
          </p:nvPr>
        </p:nvSpPr>
        <p:spPr/>
        <p:txBody>
          <a:bodyPr/>
          <a:lstStyle/>
          <a:p>
            <a:r>
              <a:rPr lang="en-US" dirty="0"/>
              <a:t>Intrinsic Evaluation of Word Vector Algorithms: Common Tasks</a:t>
            </a:r>
          </a:p>
        </p:txBody>
      </p:sp>
      <p:sp>
        <p:nvSpPr>
          <p:cNvPr id="3" name="Slide Number Placeholder 2">
            <a:extLst>
              <a:ext uri="{FF2B5EF4-FFF2-40B4-BE49-F238E27FC236}">
                <a16:creationId xmlns:a16="http://schemas.microsoft.com/office/drawing/2014/main" id="{B9A9A270-4D91-4190-96F6-ECDC455457C8}"/>
              </a:ext>
            </a:extLst>
          </p:cNvPr>
          <p:cNvSpPr>
            <a:spLocks noGrp="1"/>
          </p:cNvSpPr>
          <p:nvPr>
            <p:ph type="sldNum" sz="quarter" idx="4"/>
          </p:nvPr>
        </p:nvSpPr>
        <p:spPr/>
        <p:txBody>
          <a:bodyPr/>
          <a:lstStyle/>
          <a:p>
            <a:fld id="{02C8B7B2-9496-47E5-990F-169BD0B1DE6A}" type="slidenum">
              <a:rPr lang="en-US" smtClean="0"/>
              <a:t>39</a:t>
            </a:fld>
            <a:endParaRPr lang="en-US"/>
          </a:p>
        </p:txBody>
      </p:sp>
      <p:sp>
        <p:nvSpPr>
          <p:cNvPr id="12" name="TextBox 11">
            <a:extLst>
              <a:ext uri="{FF2B5EF4-FFF2-40B4-BE49-F238E27FC236}">
                <a16:creationId xmlns:a16="http://schemas.microsoft.com/office/drawing/2014/main" id="{5BE19B2A-B90C-4377-BDE6-9058C1E8E4A2}"/>
              </a:ext>
            </a:extLst>
          </p:cNvPr>
          <p:cNvSpPr txBox="1"/>
          <p:nvPr/>
        </p:nvSpPr>
        <p:spPr>
          <a:xfrm>
            <a:off x="625048" y="642450"/>
            <a:ext cx="11161568" cy="523220"/>
          </a:xfrm>
          <a:prstGeom prst="rect">
            <a:avLst/>
          </a:prstGeom>
          <a:noFill/>
        </p:spPr>
        <p:txBody>
          <a:bodyPr wrap="square">
            <a:spAutoFit/>
          </a:bodyPr>
          <a:lstStyle/>
          <a:p>
            <a:r>
              <a:rPr lang="en-US" sz="2800" b="1" dirty="0">
                <a:latin typeface="Avenir Next LT Pro" panose="020B0504020202020204" pitchFamily="34" charset="0"/>
              </a:rPr>
              <a:t>Word Analogies</a:t>
            </a:r>
          </a:p>
        </p:txBody>
      </p:sp>
      <p:sp>
        <p:nvSpPr>
          <p:cNvPr id="17" name="Rectangle: Rounded Corners 16">
            <a:extLst>
              <a:ext uri="{FF2B5EF4-FFF2-40B4-BE49-F238E27FC236}">
                <a16:creationId xmlns:a16="http://schemas.microsoft.com/office/drawing/2014/main" id="{22F5DA95-2328-4D5E-9F39-F1FD874B20D1}"/>
              </a:ext>
            </a:extLst>
          </p:cNvPr>
          <p:cNvSpPr/>
          <p:nvPr/>
        </p:nvSpPr>
        <p:spPr>
          <a:xfrm>
            <a:off x="92751" y="685420"/>
            <a:ext cx="457200" cy="457200"/>
          </a:xfrm>
          <a:prstGeom prst="roundRect">
            <a:avLst>
              <a:gd name="adj" fmla="val 50000"/>
            </a:avLst>
          </a:prstGeom>
          <a:solidFill>
            <a:srgbClr val="6AA84F"/>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i="0" u="none" strike="noStrike" dirty="0">
                <a:solidFill>
                  <a:schemeClr val="bg1"/>
                </a:solidFill>
                <a:effectLst/>
                <a:latin typeface="Avenir Next LT Pro" panose="020B0504020202020204" pitchFamily="34" charset="0"/>
              </a:rPr>
              <a:t>⚑</a:t>
            </a:r>
            <a:endParaRPr lang="en-US" sz="2000" dirty="0">
              <a:solidFill>
                <a:schemeClr val="bg1"/>
              </a:solidFill>
            </a:endParaRPr>
          </a:p>
        </p:txBody>
      </p:sp>
      <p:sp>
        <p:nvSpPr>
          <p:cNvPr id="18" name="TextBox 17">
            <a:extLst>
              <a:ext uri="{FF2B5EF4-FFF2-40B4-BE49-F238E27FC236}">
                <a16:creationId xmlns:a16="http://schemas.microsoft.com/office/drawing/2014/main" id="{32C00911-A5DE-4D00-93F9-CB3476A409D6}"/>
              </a:ext>
            </a:extLst>
          </p:cNvPr>
          <p:cNvSpPr txBox="1"/>
          <p:nvPr/>
        </p:nvSpPr>
        <p:spPr>
          <a:xfrm>
            <a:off x="726325" y="1274181"/>
            <a:ext cx="11161568" cy="830997"/>
          </a:xfrm>
          <a:prstGeom prst="rect">
            <a:avLst/>
          </a:prstGeom>
          <a:noFill/>
        </p:spPr>
        <p:txBody>
          <a:bodyPr wrap="square">
            <a:spAutoFit/>
          </a:bodyPr>
          <a:lstStyle/>
          <a:p>
            <a:r>
              <a:rPr lang="en-US" sz="2400" b="1" dirty="0">
                <a:latin typeface="Avenir Next LT Pro" panose="020B0504020202020204" pitchFamily="34" charset="0"/>
              </a:rPr>
              <a:t>Idea </a:t>
            </a:r>
            <a:r>
              <a:rPr lang="en-US" sz="2400" dirty="0">
                <a:latin typeface="Avenir Next LT Pro" panose="020B0504020202020204" pitchFamily="34" charset="0"/>
              </a:rPr>
              <a:t>– collect a set of word analogy questions of the form “a is to b as c is to ?” or more compactly </a:t>
            </a:r>
            <a:r>
              <a:rPr lang="en-US" sz="2400" b="1" dirty="0">
                <a:latin typeface="Avenir Next LT Pro" panose="020B0504020202020204" pitchFamily="34" charset="0"/>
              </a:rPr>
              <a:t>a : b :: c : ?</a:t>
            </a:r>
            <a:r>
              <a:rPr lang="en-US" sz="2400" dirty="0">
                <a:latin typeface="Avenir Next LT Pro" panose="020B0504020202020204" pitchFamily="34" charset="0"/>
              </a:rPr>
              <a:t> and evaluate the model’s answer</a:t>
            </a:r>
            <a:endParaRPr lang="en-US" sz="2400" b="1" dirty="0">
              <a:latin typeface="Avenir Next LT Pro" panose="020B0504020202020204" pitchFamily="34" charset="0"/>
            </a:endParaRPr>
          </a:p>
        </p:txBody>
      </p:sp>
      <p:sp>
        <p:nvSpPr>
          <p:cNvPr id="11" name="TextBox 10">
            <a:extLst>
              <a:ext uri="{FF2B5EF4-FFF2-40B4-BE49-F238E27FC236}">
                <a16:creationId xmlns:a16="http://schemas.microsoft.com/office/drawing/2014/main" id="{191BCC67-0833-4828-BFB1-CAFE8A0B41E5}"/>
              </a:ext>
            </a:extLst>
          </p:cNvPr>
          <p:cNvSpPr txBox="1"/>
          <p:nvPr/>
        </p:nvSpPr>
        <p:spPr>
          <a:xfrm>
            <a:off x="1060133" y="6489283"/>
            <a:ext cx="10620375" cy="307777"/>
          </a:xfrm>
          <a:prstGeom prst="rect">
            <a:avLst/>
          </a:prstGeom>
          <a:noFill/>
        </p:spPr>
        <p:txBody>
          <a:bodyPr wrap="square">
            <a:spAutoFit/>
          </a:bodyPr>
          <a:lstStyle/>
          <a:p>
            <a:r>
              <a:rPr lang="en-US" sz="1400" dirty="0">
                <a:solidFill>
                  <a:schemeClr val="bg1">
                    <a:lumMod val="65000"/>
                  </a:schemeClr>
                </a:solidFill>
                <a:latin typeface="Avenir Next LT Pro" panose="020B0504020202020204" pitchFamily="34" charset="0"/>
              </a:rPr>
              <a:t>What Analogies Reveal about Word Vectors and their Compositionality (</a:t>
            </a:r>
            <a:r>
              <a:rPr lang="en-US" sz="1400" dirty="0">
                <a:solidFill>
                  <a:schemeClr val="bg1">
                    <a:lumMod val="65000"/>
                  </a:schemeClr>
                </a:solidFill>
                <a:latin typeface="Avenir Next LT Pro" panose="020B0504020202020204" pitchFamily="34" charset="0"/>
                <a:hlinkClick r:id="rId3"/>
              </a:rPr>
              <a:t>www.aclweb.org/anthology/S17-1001.pdf</a:t>
            </a:r>
            <a:r>
              <a:rPr lang="en-US" sz="1400" dirty="0">
                <a:solidFill>
                  <a:schemeClr val="bg1">
                    <a:lumMod val="65000"/>
                  </a:schemeClr>
                </a:solidFill>
                <a:latin typeface="Avenir Next LT Pro" panose="020B0504020202020204" pitchFamily="34" charset="0"/>
              </a:rPr>
              <a:t>)</a:t>
            </a:r>
          </a:p>
        </p:txBody>
      </p:sp>
      <p:pic>
        <p:nvPicPr>
          <p:cNvPr id="13" name="Picture 12">
            <a:extLst>
              <a:ext uri="{FF2B5EF4-FFF2-40B4-BE49-F238E27FC236}">
                <a16:creationId xmlns:a16="http://schemas.microsoft.com/office/drawing/2014/main" id="{9F6F3D7F-4067-4239-B43B-56717FC03D40}"/>
              </a:ext>
            </a:extLst>
          </p:cNvPr>
          <p:cNvPicPr>
            <a:picLocks noChangeAspect="1"/>
          </p:cNvPicPr>
          <p:nvPr/>
        </p:nvPicPr>
        <p:blipFill rotWithShape="1">
          <a:blip r:embed="rId4"/>
          <a:srcRect r="50608" b="51313"/>
          <a:stretch/>
        </p:blipFill>
        <p:spPr>
          <a:xfrm>
            <a:off x="196311" y="2395070"/>
            <a:ext cx="2854749" cy="2590969"/>
          </a:xfrm>
          <a:prstGeom prst="rect">
            <a:avLst/>
          </a:prstGeom>
        </p:spPr>
      </p:pic>
      <p:sp>
        <p:nvSpPr>
          <p:cNvPr id="15" name="TextBox 14">
            <a:extLst>
              <a:ext uri="{FF2B5EF4-FFF2-40B4-BE49-F238E27FC236}">
                <a16:creationId xmlns:a16="http://schemas.microsoft.com/office/drawing/2014/main" id="{37239EA5-E252-4F10-B84E-2B0B32A0D48E}"/>
              </a:ext>
            </a:extLst>
          </p:cNvPr>
          <p:cNvSpPr txBox="1"/>
          <p:nvPr/>
        </p:nvSpPr>
        <p:spPr>
          <a:xfrm>
            <a:off x="477668" y="5569108"/>
            <a:ext cx="11236665" cy="646331"/>
          </a:xfrm>
          <a:prstGeom prst="rect">
            <a:avLst/>
          </a:prstGeom>
          <a:noFill/>
        </p:spPr>
        <p:txBody>
          <a:bodyPr wrap="square">
            <a:spAutoFit/>
          </a:bodyPr>
          <a:lstStyle/>
          <a:p>
            <a:r>
              <a:rPr lang="en-US" sz="1800" b="1" dirty="0">
                <a:latin typeface="Avenir Next LT Pro" panose="020B0504020202020204" pitchFamily="34" charset="0"/>
              </a:rPr>
              <a:t>Don’t get too excited:</a:t>
            </a:r>
            <a:r>
              <a:rPr lang="en-US" sz="1800" dirty="0">
                <a:latin typeface="Avenir Next LT Pro" panose="020B0504020202020204" pitchFamily="34" charset="0"/>
              </a:rPr>
              <a:t> some studies suggest most of this may come from similarity of the vectors already (i.e. d was already closest to c ignoring a/b). Controlling for this baseline – somewhat poor at semantics.</a:t>
            </a:r>
            <a:endParaRPr lang="en-US" dirty="0"/>
          </a:p>
        </p:txBody>
      </p:sp>
      <p:sp>
        <p:nvSpPr>
          <p:cNvPr id="20" name="TextBox 19">
            <a:extLst>
              <a:ext uri="{FF2B5EF4-FFF2-40B4-BE49-F238E27FC236}">
                <a16:creationId xmlns:a16="http://schemas.microsoft.com/office/drawing/2014/main" id="{2A4E7C39-40DA-4411-8142-0E64F78B60C6}"/>
              </a:ext>
            </a:extLst>
          </p:cNvPr>
          <p:cNvSpPr txBox="1"/>
          <p:nvPr/>
        </p:nvSpPr>
        <p:spPr>
          <a:xfrm>
            <a:off x="676448" y="4914691"/>
            <a:ext cx="2096884" cy="461665"/>
          </a:xfrm>
          <a:prstGeom prst="rect">
            <a:avLst/>
          </a:prstGeom>
          <a:noFill/>
        </p:spPr>
        <p:txBody>
          <a:bodyPr wrap="square">
            <a:spAutoFit/>
          </a:bodyPr>
          <a:lstStyle/>
          <a:p>
            <a:pPr algn="ctr"/>
            <a:r>
              <a:rPr lang="en-US" sz="1200" b="1" dirty="0">
                <a:solidFill>
                  <a:srgbClr val="D73F09"/>
                </a:solidFill>
                <a:latin typeface="Avenir Next LT Pro" panose="020B0504020202020204" pitchFamily="34" charset="0"/>
              </a:rPr>
              <a:t>cow : cows :: dog : dogs</a:t>
            </a:r>
            <a:br>
              <a:rPr lang="en-US" sz="1200" b="1" dirty="0">
                <a:solidFill>
                  <a:srgbClr val="D73F09"/>
                </a:solidFill>
                <a:latin typeface="Avenir Next LT Pro" panose="020B0504020202020204" pitchFamily="34" charset="0"/>
              </a:rPr>
            </a:br>
            <a:r>
              <a:rPr lang="en-US" sz="1200" b="1" dirty="0">
                <a:latin typeface="Avenir Next LT Pro" panose="020B0504020202020204" pitchFamily="34" charset="0"/>
              </a:rPr>
              <a:t>Change count / tense</a:t>
            </a:r>
            <a:endParaRPr lang="en-US" sz="1200" dirty="0"/>
          </a:p>
        </p:txBody>
      </p:sp>
      <p:sp>
        <p:nvSpPr>
          <p:cNvPr id="22" name="TextBox 21">
            <a:extLst>
              <a:ext uri="{FF2B5EF4-FFF2-40B4-BE49-F238E27FC236}">
                <a16:creationId xmlns:a16="http://schemas.microsoft.com/office/drawing/2014/main" id="{4119C817-053E-49C6-BD74-92A69F88D21D}"/>
              </a:ext>
            </a:extLst>
          </p:cNvPr>
          <p:cNvSpPr txBox="1"/>
          <p:nvPr/>
        </p:nvSpPr>
        <p:spPr>
          <a:xfrm>
            <a:off x="3054894" y="4941991"/>
            <a:ext cx="2921158" cy="461665"/>
          </a:xfrm>
          <a:prstGeom prst="rect">
            <a:avLst/>
          </a:prstGeom>
          <a:noFill/>
        </p:spPr>
        <p:txBody>
          <a:bodyPr wrap="square">
            <a:spAutoFit/>
          </a:bodyPr>
          <a:lstStyle/>
          <a:p>
            <a:pPr algn="ctr"/>
            <a:r>
              <a:rPr lang="en-US" sz="1200" b="1" dirty="0">
                <a:solidFill>
                  <a:srgbClr val="D73F09"/>
                </a:solidFill>
                <a:latin typeface="Avenir Next LT Pro" panose="020B0504020202020204" pitchFamily="34" charset="0"/>
              </a:rPr>
              <a:t>beauty : beautiful :: joy : joyful</a:t>
            </a:r>
            <a:br>
              <a:rPr lang="en-US" sz="1200" b="1" dirty="0">
                <a:solidFill>
                  <a:srgbClr val="D73F09"/>
                </a:solidFill>
                <a:latin typeface="Avenir Next LT Pro" panose="020B0504020202020204" pitchFamily="34" charset="0"/>
              </a:rPr>
            </a:br>
            <a:r>
              <a:rPr lang="en-US" sz="1200" b="1" dirty="0">
                <a:latin typeface="Avenir Next LT Pro" panose="020B0504020202020204" pitchFamily="34" charset="0"/>
              </a:rPr>
              <a:t>Change grammatic function of word</a:t>
            </a:r>
            <a:endParaRPr lang="en-US" sz="1200" dirty="0"/>
          </a:p>
        </p:txBody>
      </p:sp>
      <p:pic>
        <p:nvPicPr>
          <p:cNvPr id="21" name="Picture 20">
            <a:extLst>
              <a:ext uri="{FF2B5EF4-FFF2-40B4-BE49-F238E27FC236}">
                <a16:creationId xmlns:a16="http://schemas.microsoft.com/office/drawing/2014/main" id="{F45E7CAC-918D-491C-A80D-93716D643040}"/>
              </a:ext>
            </a:extLst>
          </p:cNvPr>
          <p:cNvPicPr>
            <a:picLocks noChangeAspect="1"/>
          </p:cNvPicPr>
          <p:nvPr/>
        </p:nvPicPr>
        <p:blipFill rotWithShape="1">
          <a:blip r:embed="rId4"/>
          <a:srcRect l="49925" b="51313"/>
          <a:stretch/>
        </p:blipFill>
        <p:spPr>
          <a:xfrm>
            <a:off x="3081882" y="2395070"/>
            <a:ext cx="2894170" cy="2590969"/>
          </a:xfrm>
          <a:prstGeom prst="rect">
            <a:avLst/>
          </a:prstGeom>
        </p:spPr>
      </p:pic>
    </p:spTree>
    <p:extLst>
      <p:ext uri="{BB962C8B-B14F-4D97-AF65-F5344CB8AC3E}">
        <p14:creationId xmlns:p14="http://schemas.microsoft.com/office/powerpoint/2010/main" val="3879355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9EE97A9-10DD-45E2-BE61-62D745B16CFB}"/>
              </a:ext>
            </a:extLst>
          </p:cNvPr>
          <p:cNvPicPr>
            <a:picLocks noChangeAspect="1"/>
          </p:cNvPicPr>
          <p:nvPr/>
        </p:nvPicPr>
        <p:blipFill>
          <a:blip r:embed="rId2"/>
          <a:stretch>
            <a:fillRect/>
          </a:stretch>
        </p:blipFill>
        <p:spPr>
          <a:xfrm>
            <a:off x="712124" y="1253685"/>
            <a:ext cx="2278737" cy="3621792"/>
          </a:xfrm>
          <a:prstGeom prst="rect">
            <a:avLst/>
          </a:prstGeom>
          <a:ln w="38100">
            <a:solidFill>
              <a:schemeClr val="tx1"/>
            </a:solidFill>
          </a:ln>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7D397466-9757-4C84-B349-4CBFD8EB38B4}"/>
              </a:ext>
            </a:extLst>
          </p:cNvPr>
          <p:cNvSpPr>
            <a:spLocks noGrp="1"/>
          </p:cNvSpPr>
          <p:nvPr>
            <p:ph type="title"/>
          </p:nvPr>
        </p:nvSpPr>
        <p:spPr/>
        <p:txBody>
          <a:bodyPr/>
          <a:lstStyle/>
          <a:p>
            <a:r>
              <a:rPr lang="en-US" dirty="0"/>
              <a:t>The Distributional Hypothesis of Meaning</a:t>
            </a:r>
          </a:p>
        </p:txBody>
      </p:sp>
      <p:sp>
        <p:nvSpPr>
          <p:cNvPr id="3" name="Slide Number Placeholder 2">
            <a:extLst>
              <a:ext uri="{FF2B5EF4-FFF2-40B4-BE49-F238E27FC236}">
                <a16:creationId xmlns:a16="http://schemas.microsoft.com/office/drawing/2014/main" id="{78F41081-B767-43C6-92CD-79C81991A49A}"/>
              </a:ext>
            </a:extLst>
          </p:cNvPr>
          <p:cNvSpPr>
            <a:spLocks noGrp="1"/>
          </p:cNvSpPr>
          <p:nvPr>
            <p:ph type="sldNum" sz="quarter" idx="4"/>
          </p:nvPr>
        </p:nvSpPr>
        <p:spPr/>
        <p:txBody>
          <a:bodyPr/>
          <a:lstStyle/>
          <a:p>
            <a:fld id="{02C8B7B2-9496-47E5-990F-169BD0B1DE6A}" type="slidenum">
              <a:rPr lang="en-US" smtClean="0"/>
              <a:t>4</a:t>
            </a:fld>
            <a:endParaRPr lang="en-US"/>
          </a:p>
        </p:txBody>
      </p:sp>
      <p:sp>
        <p:nvSpPr>
          <p:cNvPr id="6" name="TextBox 5">
            <a:extLst>
              <a:ext uri="{FF2B5EF4-FFF2-40B4-BE49-F238E27FC236}">
                <a16:creationId xmlns:a16="http://schemas.microsoft.com/office/drawing/2014/main" id="{ED00D2E8-3363-421A-AD3F-C431E38C9A13}"/>
              </a:ext>
            </a:extLst>
          </p:cNvPr>
          <p:cNvSpPr txBox="1"/>
          <p:nvPr/>
        </p:nvSpPr>
        <p:spPr>
          <a:xfrm>
            <a:off x="3988052" y="2272850"/>
            <a:ext cx="7491824" cy="1081193"/>
          </a:xfrm>
          <a:prstGeom prst="rect">
            <a:avLst/>
          </a:prstGeom>
          <a:noFill/>
        </p:spPr>
        <p:txBody>
          <a:bodyPr wrap="square">
            <a:spAutoFit/>
          </a:bodyPr>
          <a:lstStyle/>
          <a:p>
            <a:pPr algn="ctr">
              <a:lnSpc>
                <a:spcPct val="200000"/>
              </a:lnSpc>
            </a:pPr>
            <a:r>
              <a:rPr lang="en-US" sz="2000" dirty="0">
                <a:solidFill>
                  <a:srgbClr val="202122"/>
                </a:solidFill>
                <a:effectLst/>
                <a:latin typeface="Book Antiqua" panose="02040602050305030304" pitchFamily="18" charset="0"/>
              </a:rPr>
              <a:t>"You shall know a word by the company it keeps!” </a:t>
            </a:r>
          </a:p>
          <a:p>
            <a:pPr algn="ctr">
              <a:lnSpc>
                <a:spcPct val="200000"/>
              </a:lnSpc>
            </a:pPr>
            <a:r>
              <a:rPr lang="en-US" sz="1400" i="1" dirty="0">
                <a:solidFill>
                  <a:srgbClr val="202122"/>
                </a:solidFill>
                <a:latin typeface="Book Antiqua" panose="02040602050305030304" pitchFamily="18" charset="0"/>
              </a:rPr>
              <a:t>- John Firth in A Synopsis of Linguistic Theory p11 -- 1957</a:t>
            </a:r>
            <a:endParaRPr lang="en-US" i="1" dirty="0">
              <a:latin typeface="Book Antiqua" panose="02040602050305030304" pitchFamily="18" charset="0"/>
            </a:endParaRPr>
          </a:p>
        </p:txBody>
      </p:sp>
      <p:pic>
        <p:nvPicPr>
          <p:cNvPr id="3074" name="Picture 2" descr="John Rupert Firth - Wikipedia">
            <a:extLst>
              <a:ext uri="{FF2B5EF4-FFF2-40B4-BE49-F238E27FC236}">
                <a16:creationId xmlns:a16="http://schemas.microsoft.com/office/drawing/2014/main" id="{20E1EB02-0AEE-49D0-B0EA-60A197D7B48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99923" y="3303021"/>
            <a:ext cx="1558419" cy="2226313"/>
          </a:xfrm>
          <a:prstGeom prst="roundRect">
            <a:avLst>
              <a:gd name="adj" fmla="val 5524"/>
            </a:avLst>
          </a:prstGeom>
          <a:noFill/>
          <a:extLst>
            <a:ext uri="{909E8E84-426E-40DD-AFC4-6F175D3DCCD1}">
              <a14:hiddenFill xmlns:a14="http://schemas.microsoft.com/office/drawing/2010/main">
                <a:solidFill>
                  <a:srgbClr val="FFFFFF"/>
                </a:solidFill>
              </a14:hiddenFill>
            </a:ext>
          </a:extLst>
        </p:spPr>
      </p:pic>
      <p:pic>
        <p:nvPicPr>
          <p:cNvPr id="7" name="Picture 2" descr="Biggie's Iconic Crown to be Auctioned at Sotheby's for $300,000 | Observer">
            <a:extLst>
              <a:ext uri="{FF2B5EF4-FFF2-40B4-BE49-F238E27FC236}">
                <a16:creationId xmlns:a16="http://schemas.microsoft.com/office/drawing/2014/main" id="{1BF50856-3C30-4DB2-A712-0DB814F1FEB2}"/>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21611" t="19866" r="21330" b="17177"/>
          <a:stretch/>
        </p:blipFill>
        <p:spPr bwMode="auto">
          <a:xfrm rot="21291873">
            <a:off x="2078317" y="3173800"/>
            <a:ext cx="910635" cy="643725"/>
          </a:xfrm>
          <a:prstGeom prst="rect">
            <a:avLst/>
          </a:prstGeom>
          <a:noFill/>
          <a:effectLst>
            <a:glow rad="635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116D691-574D-458D-9475-722B8D4F401B}"/>
              </a:ext>
            </a:extLst>
          </p:cNvPr>
          <p:cNvSpPr txBox="1"/>
          <p:nvPr/>
        </p:nvSpPr>
        <p:spPr>
          <a:xfrm>
            <a:off x="771265" y="5842898"/>
            <a:ext cx="10649470" cy="523220"/>
          </a:xfrm>
          <a:prstGeom prst="rect">
            <a:avLst/>
          </a:prstGeom>
          <a:noFill/>
        </p:spPr>
        <p:txBody>
          <a:bodyPr wrap="square">
            <a:spAutoFit/>
          </a:bodyPr>
          <a:lstStyle/>
          <a:p>
            <a:pPr marL="0" lvl="1" algn="ctr">
              <a:lnSpc>
                <a:spcPct val="100000"/>
              </a:lnSpc>
            </a:pPr>
            <a:r>
              <a:rPr lang="en-US" sz="2800" b="1" dirty="0">
                <a:solidFill>
                  <a:schemeClr val="accent4">
                    <a:lumMod val="50000"/>
                  </a:schemeClr>
                </a:solidFill>
                <a:effectLst>
                  <a:glow rad="63500">
                    <a:schemeClr val="accent4">
                      <a:satMod val="175000"/>
                      <a:alpha val="40000"/>
                    </a:schemeClr>
                  </a:glow>
                </a:effectLst>
                <a:latin typeface="Avenir Next LT Pro" panose="020B0504020202020204" pitchFamily="34" charset="0"/>
              </a:rPr>
              <a:t>One of the most successful ideas in modern statistical NLP</a:t>
            </a:r>
          </a:p>
        </p:txBody>
      </p:sp>
    </p:spTree>
    <p:extLst>
      <p:ext uri="{BB962C8B-B14F-4D97-AF65-F5344CB8AC3E}">
        <p14:creationId xmlns:p14="http://schemas.microsoft.com/office/powerpoint/2010/main" val="3663322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5C5A4-299B-4D3B-82F1-FA1AE4F7B19F}"/>
              </a:ext>
            </a:extLst>
          </p:cNvPr>
          <p:cNvSpPr>
            <a:spLocks noGrp="1"/>
          </p:cNvSpPr>
          <p:nvPr>
            <p:ph type="title"/>
          </p:nvPr>
        </p:nvSpPr>
        <p:spPr/>
        <p:txBody>
          <a:bodyPr/>
          <a:lstStyle/>
          <a:p>
            <a:r>
              <a:rPr lang="en-US" dirty="0"/>
              <a:t>Intrinsic Evaluation of Word Vector Algorithms: Common Tasks</a:t>
            </a:r>
          </a:p>
        </p:txBody>
      </p:sp>
      <p:sp>
        <p:nvSpPr>
          <p:cNvPr id="3" name="Slide Number Placeholder 2">
            <a:extLst>
              <a:ext uri="{FF2B5EF4-FFF2-40B4-BE49-F238E27FC236}">
                <a16:creationId xmlns:a16="http://schemas.microsoft.com/office/drawing/2014/main" id="{B9A9A270-4D91-4190-96F6-ECDC455457C8}"/>
              </a:ext>
            </a:extLst>
          </p:cNvPr>
          <p:cNvSpPr>
            <a:spLocks noGrp="1"/>
          </p:cNvSpPr>
          <p:nvPr>
            <p:ph type="sldNum" sz="quarter" idx="4"/>
          </p:nvPr>
        </p:nvSpPr>
        <p:spPr/>
        <p:txBody>
          <a:bodyPr/>
          <a:lstStyle/>
          <a:p>
            <a:fld id="{02C8B7B2-9496-47E5-990F-169BD0B1DE6A}" type="slidenum">
              <a:rPr lang="en-US" smtClean="0"/>
              <a:t>40</a:t>
            </a:fld>
            <a:endParaRPr lang="en-US"/>
          </a:p>
        </p:txBody>
      </p:sp>
      <p:sp>
        <p:nvSpPr>
          <p:cNvPr id="12" name="TextBox 11">
            <a:extLst>
              <a:ext uri="{FF2B5EF4-FFF2-40B4-BE49-F238E27FC236}">
                <a16:creationId xmlns:a16="http://schemas.microsoft.com/office/drawing/2014/main" id="{5BE19B2A-B90C-4377-BDE6-9058C1E8E4A2}"/>
              </a:ext>
            </a:extLst>
          </p:cNvPr>
          <p:cNvSpPr txBox="1"/>
          <p:nvPr/>
        </p:nvSpPr>
        <p:spPr>
          <a:xfrm>
            <a:off x="625048" y="642450"/>
            <a:ext cx="11161568" cy="523220"/>
          </a:xfrm>
          <a:prstGeom prst="rect">
            <a:avLst/>
          </a:prstGeom>
          <a:noFill/>
        </p:spPr>
        <p:txBody>
          <a:bodyPr wrap="square">
            <a:spAutoFit/>
          </a:bodyPr>
          <a:lstStyle/>
          <a:p>
            <a:r>
              <a:rPr lang="en-US" sz="2800" b="1" dirty="0">
                <a:latin typeface="Avenir Next LT Pro" panose="020B0504020202020204" pitchFamily="34" charset="0"/>
              </a:rPr>
              <a:t>Word Analogies</a:t>
            </a:r>
          </a:p>
        </p:txBody>
      </p:sp>
      <p:sp>
        <p:nvSpPr>
          <p:cNvPr id="17" name="Rectangle: Rounded Corners 16">
            <a:extLst>
              <a:ext uri="{FF2B5EF4-FFF2-40B4-BE49-F238E27FC236}">
                <a16:creationId xmlns:a16="http://schemas.microsoft.com/office/drawing/2014/main" id="{22F5DA95-2328-4D5E-9F39-F1FD874B20D1}"/>
              </a:ext>
            </a:extLst>
          </p:cNvPr>
          <p:cNvSpPr/>
          <p:nvPr/>
        </p:nvSpPr>
        <p:spPr>
          <a:xfrm>
            <a:off x="92751" y="685420"/>
            <a:ext cx="457200" cy="457200"/>
          </a:xfrm>
          <a:prstGeom prst="roundRect">
            <a:avLst>
              <a:gd name="adj" fmla="val 50000"/>
            </a:avLst>
          </a:prstGeom>
          <a:solidFill>
            <a:srgbClr val="6AA84F"/>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i="0" u="none" strike="noStrike" dirty="0">
                <a:solidFill>
                  <a:schemeClr val="bg1"/>
                </a:solidFill>
                <a:effectLst/>
                <a:latin typeface="Avenir Next LT Pro" panose="020B0504020202020204" pitchFamily="34" charset="0"/>
              </a:rPr>
              <a:t>⚑</a:t>
            </a:r>
            <a:endParaRPr lang="en-US" sz="2000" dirty="0">
              <a:solidFill>
                <a:schemeClr val="bg1"/>
              </a:solidFill>
            </a:endParaRPr>
          </a:p>
        </p:txBody>
      </p:sp>
      <p:sp>
        <p:nvSpPr>
          <p:cNvPr id="18" name="TextBox 17">
            <a:extLst>
              <a:ext uri="{FF2B5EF4-FFF2-40B4-BE49-F238E27FC236}">
                <a16:creationId xmlns:a16="http://schemas.microsoft.com/office/drawing/2014/main" id="{32C00911-A5DE-4D00-93F9-CB3476A409D6}"/>
              </a:ext>
            </a:extLst>
          </p:cNvPr>
          <p:cNvSpPr txBox="1"/>
          <p:nvPr/>
        </p:nvSpPr>
        <p:spPr>
          <a:xfrm>
            <a:off x="726325" y="1274181"/>
            <a:ext cx="11161568" cy="830997"/>
          </a:xfrm>
          <a:prstGeom prst="rect">
            <a:avLst/>
          </a:prstGeom>
          <a:noFill/>
        </p:spPr>
        <p:txBody>
          <a:bodyPr wrap="square">
            <a:spAutoFit/>
          </a:bodyPr>
          <a:lstStyle/>
          <a:p>
            <a:r>
              <a:rPr lang="en-US" sz="2400" b="1" dirty="0">
                <a:latin typeface="Avenir Next LT Pro" panose="020B0504020202020204" pitchFamily="34" charset="0"/>
              </a:rPr>
              <a:t>Idea </a:t>
            </a:r>
            <a:r>
              <a:rPr lang="en-US" sz="2400" dirty="0">
                <a:latin typeface="Avenir Next LT Pro" panose="020B0504020202020204" pitchFamily="34" charset="0"/>
              </a:rPr>
              <a:t>– collect a set of word analogy questions of the form “a is to b as c is to ?” or more compactly </a:t>
            </a:r>
            <a:r>
              <a:rPr lang="en-US" sz="2400" b="1" dirty="0">
                <a:latin typeface="Avenir Next LT Pro" panose="020B0504020202020204" pitchFamily="34" charset="0"/>
              </a:rPr>
              <a:t>a : b :: c : ?</a:t>
            </a:r>
            <a:r>
              <a:rPr lang="en-US" sz="2400" dirty="0">
                <a:latin typeface="Avenir Next LT Pro" panose="020B0504020202020204" pitchFamily="34" charset="0"/>
              </a:rPr>
              <a:t> and evaluate the model’s answer</a:t>
            </a:r>
            <a:endParaRPr lang="en-US" sz="2400" b="1" dirty="0">
              <a:latin typeface="Avenir Next LT Pro" panose="020B0504020202020204" pitchFamily="34" charset="0"/>
            </a:endParaRPr>
          </a:p>
        </p:txBody>
      </p:sp>
      <p:sp>
        <p:nvSpPr>
          <p:cNvPr id="11" name="TextBox 10">
            <a:extLst>
              <a:ext uri="{FF2B5EF4-FFF2-40B4-BE49-F238E27FC236}">
                <a16:creationId xmlns:a16="http://schemas.microsoft.com/office/drawing/2014/main" id="{191BCC67-0833-4828-BFB1-CAFE8A0B41E5}"/>
              </a:ext>
            </a:extLst>
          </p:cNvPr>
          <p:cNvSpPr txBox="1"/>
          <p:nvPr/>
        </p:nvSpPr>
        <p:spPr>
          <a:xfrm>
            <a:off x="1060133" y="6489283"/>
            <a:ext cx="10620375" cy="307777"/>
          </a:xfrm>
          <a:prstGeom prst="rect">
            <a:avLst/>
          </a:prstGeom>
          <a:noFill/>
        </p:spPr>
        <p:txBody>
          <a:bodyPr wrap="square">
            <a:spAutoFit/>
          </a:bodyPr>
          <a:lstStyle/>
          <a:p>
            <a:r>
              <a:rPr lang="en-US" sz="1400" dirty="0">
                <a:solidFill>
                  <a:schemeClr val="bg1">
                    <a:lumMod val="65000"/>
                  </a:schemeClr>
                </a:solidFill>
                <a:latin typeface="Avenir Next LT Pro" panose="020B0504020202020204" pitchFamily="34" charset="0"/>
              </a:rPr>
              <a:t>What Analogies Reveal about Word Vectors and their Compositionality (</a:t>
            </a:r>
            <a:r>
              <a:rPr lang="en-US" sz="1400" dirty="0">
                <a:solidFill>
                  <a:schemeClr val="bg1">
                    <a:lumMod val="65000"/>
                  </a:schemeClr>
                </a:solidFill>
                <a:latin typeface="Avenir Next LT Pro" panose="020B0504020202020204" pitchFamily="34" charset="0"/>
                <a:hlinkClick r:id="rId3"/>
              </a:rPr>
              <a:t>www.aclweb.org/anthology/S17-1001.pdf</a:t>
            </a:r>
            <a:r>
              <a:rPr lang="en-US" sz="1400" dirty="0">
                <a:solidFill>
                  <a:schemeClr val="bg1">
                    <a:lumMod val="65000"/>
                  </a:schemeClr>
                </a:solidFill>
                <a:latin typeface="Avenir Next LT Pro" panose="020B0504020202020204" pitchFamily="34" charset="0"/>
              </a:rPr>
              <a:t>)</a:t>
            </a:r>
          </a:p>
        </p:txBody>
      </p:sp>
      <p:pic>
        <p:nvPicPr>
          <p:cNvPr id="5" name="Picture 4">
            <a:extLst>
              <a:ext uri="{FF2B5EF4-FFF2-40B4-BE49-F238E27FC236}">
                <a16:creationId xmlns:a16="http://schemas.microsoft.com/office/drawing/2014/main" id="{2D111D6A-3A72-4BAE-98D1-FE62CE5C45A1}"/>
              </a:ext>
            </a:extLst>
          </p:cNvPr>
          <p:cNvPicPr>
            <a:picLocks noChangeAspect="1"/>
          </p:cNvPicPr>
          <p:nvPr/>
        </p:nvPicPr>
        <p:blipFill rotWithShape="1">
          <a:blip r:embed="rId4"/>
          <a:srcRect t="51313" r="50608"/>
          <a:stretch/>
        </p:blipFill>
        <p:spPr>
          <a:xfrm>
            <a:off x="6006874" y="2395069"/>
            <a:ext cx="2854749" cy="2590970"/>
          </a:xfrm>
          <a:prstGeom prst="rect">
            <a:avLst/>
          </a:prstGeom>
        </p:spPr>
      </p:pic>
      <p:pic>
        <p:nvPicPr>
          <p:cNvPr id="13" name="Picture 12">
            <a:extLst>
              <a:ext uri="{FF2B5EF4-FFF2-40B4-BE49-F238E27FC236}">
                <a16:creationId xmlns:a16="http://schemas.microsoft.com/office/drawing/2014/main" id="{9F6F3D7F-4067-4239-B43B-56717FC03D40}"/>
              </a:ext>
            </a:extLst>
          </p:cNvPr>
          <p:cNvPicPr>
            <a:picLocks noChangeAspect="1"/>
          </p:cNvPicPr>
          <p:nvPr/>
        </p:nvPicPr>
        <p:blipFill rotWithShape="1">
          <a:blip r:embed="rId4"/>
          <a:srcRect r="50608" b="51313"/>
          <a:stretch/>
        </p:blipFill>
        <p:spPr>
          <a:xfrm>
            <a:off x="196311" y="2395070"/>
            <a:ext cx="2854749" cy="2590969"/>
          </a:xfrm>
          <a:prstGeom prst="rect">
            <a:avLst/>
          </a:prstGeom>
        </p:spPr>
      </p:pic>
      <p:sp>
        <p:nvSpPr>
          <p:cNvPr id="15" name="TextBox 14">
            <a:extLst>
              <a:ext uri="{FF2B5EF4-FFF2-40B4-BE49-F238E27FC236}">
                <a16:creationId xmlns:a16="http://schemas.microsoft.com/office/drawing/2014/main" id="{37239EA5-E252-4F10-B84E-2B0B32A0D48E}"/>
              </a:ext>
            </a:extLst>
          </p:cNvPr>
          <p:cNvSpPr txBox="1"/>
          <p:nvPr/>
        </p:nvSpPr>
        <p:spPr>
          <a:xfrm>
            <a:off x="477668" y="5569108"/>
            <a:ext cx="11236665" cy="646331"/>
          </a:xfrm>
          <a:prstGeom prst="rect">
            <a:avLst/>
          </a:prstGeom>
          <a:noFill/>
        </p:spPr>
        <p:txBody>
          <a:bodyPr wrap="square">
            <a:spAutoFit/>
          </a:bodyPr>
          <a:lstStyle/>
          <a:p>
            <a:r>
              <a:rPr lang="en-US" sz="1800" b="1" dirty="0">
                <a:latin typeface="Avenir Next LT Pro" panose="020B0504020202020204" pitchFamily="34" charset="0"/>
              </a:rPr>
              <a:t>Don’t get too excited:</a:t>
            </a:r>
            <a:r>
              <a:rPr lang="en-US" sz="1800" dirty="0">
                <a:latin typeface="Avenir Next LT Pro" panose="020B0504020202020204" pitchFamily="34" charset="0"/>
              </a:rPr>
              <a:t> some studies suggest most of this may come from similarity of the vectors already (i.e. d was already closest to c ignoring a/b). Controlling for this baseline – somewhat poor at semantics.</a:t>
            </a:r>
            <a:endParaRPr lang="en-US" dirty="0"/>
          </a:p>
        </p:txBody>
      </p:sp>
      <p:sp>
        <p:nvSpPr>
          <p:cNvPr id="16" name="TextBox 15">
            <a:extLst>
              <a:ext uri="{FF2B5EF4-FFF2-40B4-BE49-F238E27FC236}">
                <a16:creationId xmlns:a16="http://schemas.microsoft.com/office/drawing/2014/main" id="{86730AFB-885B-4D50-ADA0-5A917B547A7A}"/>
              </a:ext>
            </a:extLst>
          </p:cNvPr>
          <p:cNvSpPr txBox="1"/>
          <p:nvPr/>
        </p:nvSpPr>
        <p:spPr>
          <a:xfrm>
            <a:off x="7657334" y="2064767"/>
            <a:ext cx="2583946" cy="369332"/>
          </a:xfrm>
          <a:prstGeom prst="rect">
            <a:avLst/>
          </a:prstGeom>
          <a:noFill/>
        </p:spPr>
        <p:txBody>
          <a:bodyPr wrap="square">
            <a:spAutoFit/>
          </a:bodyPr>
          <a:lstStyle/>
          <a:p>
            <a:pPr marL="0" lvl="1" algn="ctr">
              <a:lnSpc>
                <a:spcPct val="100000"/>
              </a:lnSpc>
            </a:pPr>
            <a:r>
              <a:rPr lang="en-US" b="1" dirty="0">
                <a:solidFill>
                  <a:srgbClr val="D73F09"/>
                </a:solidFill>
                <a:latin typeface="Avenir Next LT Pro" panose="020B0504020202020204" pitchFamily="34" charset="0"/>
              </a:rPr>
              <a:t>gender analogies</a:t>
            </a:r>
            <a:endParaRPr lang="en-US" dirty="0">
              <a:solidFill>
                <a:srgbClr val="D73F09"/>
              </a:solidFill>
              <a:latin typeface="Avenir Next LT Pro" panose="020B0504020202020204" pitchFamily="34" charset="0"/>
            </a:endParaRPr>
          </a:p>
        </p:txBody>
      </p:sp>
      <p:pic>
        <p:nvPicPr>
          <p:cNvPr id="19" name="Graphic 18" descr="Arrow: Counter-clockwise curve with solid fill">
            <a:extLst>
              <a:ext uri="{FF2B5EF4-FFF2-40B4-BE49-F238E27FC236}">
                <a16:creationId xmlns:a16="http://schemas.microsoft.com/office/drawing/2014/main" id="{459EF9C9-FC59-4B5B-A769-5A2158DA6D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7506392" y="2176667"/>
            <a:ext cx="914400" cy="914400"/>
          </a:xfrm>
          <a:prstGeom prst="rect">
            <a:avLst/>
          </a:prstGeom>
        </p:spPr>
      </p:pic>
      <p:sp>
        <p:nvSpPr>
          <p:cNvPr id="20" name="TextBox 19">
            <a:extLst>
              <a:ext uri="{FF2B5EF4-FFF2-40B4-BE49-F238E27FC236}">
                <a16:creationId xmlns:a16="http://schemas.microsoft.com/office/drawing/2014/main" id="{2A4E7C39-40DA-4411-8142-0E64F78B60C6}"/>
              </a:ext>
            </a:extLst>
          </p:cNvPr>
          <p:cNvSpPr txBox="1"/>
          <p:nvPr/>
        </p:nvSpPr>
        <p:spPr>
          <a:xfrm>
            <a:off x="676448" y="4914691"/>
            <a:ext cx="2096884" cy="461665"/>
          </a:xfrm>
          <a:prstGeom prst="rect">
            <a:avLst/>
          </a:prstGeom>
          <a:noFill/>
        </p:spPr>
        <p:txBody>
          <a:bodyPr wrap="square">
            <a:spAutoFit/>
          </a:bodyPr>
          <a:lstStyle/>
          <a:p>
            <a:pPr algn="ctr"/>
            <a:r>
              <a:rPr lang="en-US" sz="1200" b="1" dirty="0">
                <a:solidFill>
                  <a:srgbClr val="D73F09"/>
                </a:solidFill>
                <a:latin typeface="Avenir Next LT Pro" panose="020B0504020202020204" pitchFamily="34" charset="0"/>
              </a:rPr>
              <a:t>cow : cows :: dog : dogs</a:t>
            </a:r>
            <a:br>
              <a:rPr lang="en-US" sz="1200" b="1" dirty="0">
                <a:solidFill>
                  <a:srgbClr val="D73F09"/>
                </a:solidFill>
                <a:latin typeface="Avenir Next LT Pro" panose="020B0504020202020204" pitchFamily="34" charset="0"/>
              </a:rPr>
            </a:br>
            <a:r>
              <a:rPr lang="en-US" sz="1200" b="1" dirty="0">
                <a:latin typeface="Avenir Next LT Pro" panose="020B0504020202020204" pitchFamily="34" charset="0"/>
              </a:rPr>
              <a:t>Change count / tense</a:t>
            </a:r>
            <a:endParaRPr lang="en-US" sz="1200" dirty="0"/>
          </a:p>
        </p:txBody>
      </p:sp>
      <p:sp>
        <p:nvSpPr>
          <p:cNvPr id="22" name="TextBox 21">
            <a:extLst>
              <a:ext uri="{FF2B5EF4-FFF2-40B4-BE49-F238E27FC236}">
                <a16:creationId xmlns:a16="http://schemas.microsoft.com/office/drawing/2014/main" id="{4119C817-053E-49C6-BD74-92A69F88D21D}"/>
              </a:ext>
            </a:extLst>
          </p:cNvPr>
          <p:cNvSpPr txBox="1"/>
          <p:nvPr/>
        </p:nvSpPr>
        <p:spPr>
          <a:xfrm>
            <a:off x="3054894" y="4941991"/>
            <a:ext cx="2921158" cy="461665"/>
          </a:xfrm>
          <a:prstGeom prst="rect">
            <a:avLst/>
          </a:prstGeom>
          <a:noFill/>
        </p:spPr>
        <p:txBody>
          <a:bodyPr wrap="square">
            <a:spAutoFit/>
          </a:bodyPr>
          <a:lstStyle/>
          <a:p>
            <a:pPr algn="ctr"/>
            <a:r>
              <a:rPr lang="en-US" sz="1200" b="1" dirty="0">
                <a:solidFill>
                  <a:srgbClr val="D73F09"/>
                </a:solidFill>
                <a:latin typeface="Avenir Next LT Pro" panose="020B0504020202020204" pitchFamily="34" charset="0"/>
              </a:rPr>
              <a:t>beauty : beautiful :: joy : joyful</a:t>
            </a:r>
            <a:br>
              <a:rPr lang="en-US" sz="1200" b="1" dirty="0">
                <a:solidFill>
                  <a:srgbClr val="D73F09"/>
                </a:solidFill>
                <a:latin typeface="Avenir Next LT Pro" panose="020B0504020202020204" pitchFamily="34" charset="0"/>
              </a:rPr>
            </a:br>
            <a:r>
              <a:rPr lang="en-US" sz="1200" b="1" dirty="0">
                <a:latin typeface="Avenir Next LT Pro" panose="020B0504020202020204" pitchFamily="34" charset="0"/>
              </a:rPr>
              <a:t>Change grammatic function of word</a:t>
            </a:r>
            <a:endParaRPr lang="en-US" sz="1200" dirty="0"/>
          </a:p>
        </p:txBody>
      </p:sp>
      <p:sp>
        <p:nvSpPr>
          <p:cNvPr id="23" name="TextBox 22">
            <a:extLst>
              <a:ext uri="{FF2B5EF4-FFF2-40B4-BE49-F238E27FC236}">
                <a16:creationId xmlns:a16="http://schemas.microsoft.com/office/drawing/2014/main" id="{9D32F136-3B1F-4E2B-99D4-80FC1B0B1AB2}"/>
              </a:ext>
            </a:extLst>
          </p:cNvPr>
          <p:cNvSpPr txBox="1"/>
          <p:nvPr/>
        </p:nvSpPr>
        <p:spPr>
          <a:xfrm>
            <a:off x="6225671" y="4957497"/>
            <a:ext cx="2751644" cy="461665"/>
          </a:xfrm>
          <a:prstGeom prst="rect">
            <a:avLst/>
          </a:prstGeom>
          <a:noFill/>
        </p:spPr>
        <p:txBody>
          <a:bodyPr wrap="square">
            <a:spAutoFit/>
          </a:bodyPr>
          <a:lstStyle/>
          <a:p>
            <a:pPr algn="ctr"/>
            <a:r>
              <a:rPr lang="en-US" sz="1200" b="1" dirty="0">
                <a:solidFill>
                  <a:srgbClr val="D73F09"/>
                </a:solidFill>
                <a:latin typeface="Avenir Next LT Pro" panose="020B0504020202020204" pitchFamily="34" charset="0"/>
              </a:rPr>
              <a:t>banana : yellow :: sky : blue</a:t>
            </a:r>
          </a:p>
          <a:p>
            <a:pPr algn="ctr"/>
            <a:r>
              <a:rPr lang="en-US" sz="1200" b="1" dirty="0">
                <a:latin typeface="Avenir Next LT Pro" panose="020B0504020202020204" pitchFamily="34" charset="0"/>
              </a:rPr>
              <a:t>Relates to semantic concepts</a:t>
            </a:r>
            <a:endParaRPr lang="en-US" sz="1200" dirty="0"/>
          </a:p>
        </p:txBody>
      </p:sp>
      <p:pic>
        <p:nvPicPr>
          <p:cNvPr id="21" name="Picture 20">
            <a:extLst>
              <a:ext uri="{FF2B5EF4-FFF2-40B4-BE49-F238E27FC236}">
                <a16:creationId xmlns:a16="http://schemas.microsoft.com/office/drawing/2014/main" id="{F45E7CAC-918D-491C-A80D-93716D643040}"/>
              </a:ext>
            </a:extLst>
          </p:cNvPr>
          <p:cNvPicPr>
            <a:picLocks noChangeAspect="1"/>
          </p:cNvPicPr>
          <p:nvPr/>
        </p:nvPicPr>
        <p:blipFill rotWithShape="1">
          <a:blip r:embed="rId4"/>
          <a:srcRect l="49925" b="51313"/>
          <a:stretch/>
        </p:blipFill>
        <p:spPr>
          <a:xfrm>
            <a:off x="3081882" y="2395070"/>
            <a:ext cx="2894170" cy="2590969"/>
          </a:xfrm>
          <a:prstGeom prst="rect">
            <a:avLst/>
          </a:prstGeom>
        </p:spPr>
      </p:pic>
    </p:spTree>
    <p:extLst>
      <p:ext uri="{BB962C8B-B14F-4D97-AF65-F5344CB8AC3E}">
        <p14:creationId xmlns:p14="http://schemas.microsoft.com/office/powerpoint/2010/main" val="1115389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5C5A4-299B-4D3B-82F1-FA1AE4F7B19F}"/>
              </a:ext>
            </a:extLst>
          </p:cNvPr>
          <p:cNvSpPr>
            <a:spLocks noGrp="1"/>
          </p:cNvSpPr>
          <p:nvPr>
            <p:ph type="title"/>
          </p:nvPr>
        </p:nvSpPr>
        <p:spPr/>
        <p:txBody>
          <a:bodyPr/>
          <a:lstStyle/>
          <a:p>
            <a:r>
              <a:rPr lang="en-US" dirty="0"/>
              <a:t>Intrinsic Evaluation of Word Vector Algorithms: Common Tasks</a:t>
            </a:r>
          </a:p>
        </p:txBody>
      </p:sp>
      <p:sp>
        <p:nvSpPr>
          <p:cNvPr id="3" name="Slide Number Placeholder 2">
            <a:extLst>
              <a:ext uri="{FF2B5EF4-FFF2-40B4-BE49-F238E27FC236}">
                <a16:creationId xmlns:a16="http://schemas.microsoft.com/office/drawing/2014/main" id="{B9A9A270-4D91-4190-96F6-ECDC455457C8}"/>
              </a:ext>
            </a:extLst>
          </p:cNvPr>
          <p:cNvSpPr>
            <a:spLocks noGrp="1"/>
          </p:cNvSpPr>
          <p:nvPr>
            <p:ph type="sldNum" sz="quarter" idx="4"/>
          </p:nvPr>
        </p:nvSpPr>
        <p:spPr/>
        <p:txBody>
          <a:bodyPr/>
          <a:lstStyle/>
          <a:p>
            <a:fld id="{02C8B7B2-9496-47E5-990F-169BD0B1DE6A}" type="slidenum">
              <a:rPr lang="en-US" smtClean="0"/>
              <a:t>41</a:t>
            </a:fld>
            <a:endParaRPr lang="en-US"/>
          </a:p>
        </p:txBody>
      </p:sp>
      <p:sp>
        <p:nvSpPr>
          <p:cNvPr id="12" name="TextBox 11">
            <a:extLst>
              <a:ext uri="{FF2B5EF4-FFF2-40B4-BE49-F238E27FC236}">
                <a16:creationId xmlns:a16="http://schemas.microsoft.com/office/drawing/2014/main" id="{5BE19B2A-B90C-4377-BDE6-9058C1E8E4A2}"/>
              </a:ext>
            </a:extLst>
          </p:cNvPr>
          <p:cNvSpPr txBox="1"/>
          <p:nvPr/>
        </p:nvSpPr>
        <p:spPr>
          <a:xfrm>
            <a:off x="625048" y="642450"/>
            <a:ext cx="11161568" cy="523220"/>
          </a:xfrm>
          <a:prstGeom prst="rect">
            <a:avLst/>
          </a:prstGeom>
          <a:noFill/>
        </p:spPr>
        <p:txBody>
          <a:bodyPr wrap="square">
            <a:spAutoFit/>
          </a:bodyPr>
          <a:lstStyle/>
          <a:p>
            <a:r>
              <a:rPr lang="en-US" sz="2800" b="1" dirty="0">
                <a:latin typeface="Avenir Next LT Pro" panose="020B0504020202020204" pitchFamily="34" charset="0"/>
              </a:rPr>
              <a:t>Word Analogies</a:t>
            </a:r>
          </a:p>
        </p:txBody>
      </p:sp>
      <p:sp>
        <p:nvSpPr>
          <p:cNvPr id="17" name="Rectangle: Rounded Corners 16">
            <a:extLst>
              <a:ext uri="{FF2B5EF4-FFF2-40B4-BE49-F238E27FC236}">
                <a16:creationId xmlns:a16="http://schemas.microsoft.com/office/drawing/2014/main" id="{22F5DA95-2328-4D5E-9F39-F1FD874B20D1}"/>
              </a:ext>
            </a:extLst>
          </p:cNvPr>
          <p:cNvSpPr/>
          <p:nvPr/>
        </p:nvSpPr>
        <p:spPr>
          <a:xfrm>
            <a:off x="92751" y="685420"/>
            <a:ext cx="457200" cy="457200"/>
          </a:xfrm>
          <a:prstGeom prst="roundRect">
            <a:avLst>
              <a:gd name="adj" fmla="val 50000"/>
            </a:avLst>
          </a:prstGeom>
          <a:solidFill>
            <a:srgbClr val="6AA84F"/>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i="0" u="none" strike="noStrike" dirty="0">
                <a:solidFill>
                  <a:schemeClr val="bg1"/>
                </a:solidFill>
                <a:effectLst/>
                <a:latin typeface="Avenir Next LT Pro" panose="020B0504020202020204" pitchFamily="34" charset="0"/>
              </a:rPr>
              <a:t>⚑</a:t>
            </a:r>
            <a:endParaRPr lang="en-US" sz="2000" dirty="0">
              <a:solidFill>
                <a:schemeClr val="bg1"/>
              </a:solidFill>
            </a:endParaRPr>
          </a:p>
        </p:txBody>
      </p:sp>
      <p:sp>
        <p:nvSpPr>
          <p:cNvPr id="18" name="TextBox 17">
            <a:extLst>
              <a:ext uri="{FF2B5EF4-FFF2-40B4-BE49-F238E27FC236}">
                <a16:creationId xmlns:a16="http://schemas.microsoft.com/office/drawing/2014/main" id="{32C00911-A5DE-4D00-93F9-CB3476A409D6}"/>
              </a:ext>
            </a:extLst>
          </p:cNvPr>
          <p:cNvSpPr txBox="1"/>
          <p:nvPr/>
        </p:nvSpPr>
        <p:spPr>
          <a:xfrm>
            <a:off x="726325" y="1274181"/>
            <a:ext cx="11161568" cy="830997"/>
          </a:xfrm>
          <a:prstGeom prst="rect">
            <a:avLst/>
          </a:prstGeom>
          <a:noFill/>
        </p:spPr>
        <p:txBody>
          <a:bodyPr wrap="square">
            <a:spAutoFit/>
          </a:bodyPr>
          <a:lstStyle/>
          <a:p>
            <a:r>
              <a:rPr lang="en-US" sz="2400" b="1" dirty="0">
                <a:latin typeface="Avenir Next LT Pro" panose="020B0504020202020204" pitchFamily="34" charset="0"/>
              </a:rPr>
              <a:t>Idea </a:t>
            </a:r>
            <a:r>
              <a:rPr lang="en-US" sz="2400" dirty="0">
                <a:latin typeface="Avenir Next LT Pro" panose="020B0504020202020204" pitchFamily="34" charset="0"/>
              </a:rPr>
              <a:t>– collect a set of word analogy questions of the form “a is to b as c is to ?” or more compactly </a:t>
            </a:r>
            <a:r>
              <a:rPr lang="en-US" sz="2400" b="1" dirty="0">
                <a:latin typeface="Avenir Next LT Pro" panose="020B0504020202020204" pitchFamily="34" charset="0"/>
              </a:rPr>
              <a:t>a : b :: c : ?</a:t>
            </a:r>
            <a:r>
              <a:rPr lang="en-US" sz="2400" dirty="0">
                <a:latin typeface="Avenir Next LT Pro" panose="020B0504020202020204" pitchFamily="34" charset="0"/>
              </a:rPr>
              <a:t> and evaluate the model’s answer</a:t>
            </a:r>
            <a:endParaRPr lang="en-US" sz="2400" b="1" dirty="0">
              <a:latin typeface="Avenir Next LT Pro" panose="020B0504020202020204" pitchFamily="34" charset="0"/>
            </a:endParaRPr>
          </a:p>
        </p:txBody>
      </p:sp>
      <p:sp>
        <p:nvSpPr>
          <p:cNvPr id="11" name="TextBox 10">
            <a:extLst>
              <a:ext uri="{FF2B5EF4-FFF2-40B4-BE49-F238E27FC236}">
                <a16:creationId xmlns:a16="http://schemas.microsoft.com/office/drawing/2014/main" id="{191BCC67-0833-4828-BFB1-CAFE8A0B41E5}"/>
              </a:ext>
            </a:extLst>
          </p:cNvPr>
          <p:cNvSpPr txBox="1"/>
          <p:nvPr/>
        </p:nvSpPr>
        <p:spPr>
          <a:xfrm>
            <a:off x="1060133" y="6489283"/>
            <a:ext cx="10620375" cy="307777"/>
          </a:xfrm>
          <a:prstGeom prst="rect">
            <a:avLst/>
          </a:prstGeom>
          <a:noFill/>
        </p:spPr>
        <p:txBody>
          <a:bodyPr wrap="square">
            <a:spAutoFit/>
          </a:bodyPr>
          <a:lstStyle/>
          <a:p>
            <a:r>
              <a:rPr lang="en-US" sz="1400" dirty="0">
                <a:solidFill>
                  <a:schemeClr val="bg1">
                    <a:lumMod val="65000"/>
                  </a:schemeClr>
                </a:solidFill>
                <a:latin typeface="Avenir Next LT Pro" panose="020B0504020202020204" pitchFamily="34" charset="0"/>
              </a:rPr>
              <a:t>What Analogies Reveal about Word Vectors and their Compositionality (</a:t>
            </a:r>
            <a:r>
              <a:rPr lang="en-US" sz="1400" dirty="0">
                <a:solidFill>
                  <a:schemeClr val="bg1">
                    <a:lumMod val="65000"/>
                  </a:schemeClr>
                </a:solidFill>
                <a:latin typeface="Avenir Next LT Pro" panose="020B0504020202020204" pitchFamily="34" charset="0"/>
                <a:hlinkClick r:id="rId3"/>
              </a:rPr>
              <a:t>www.aclweb.org/anthology/S17-1001.pdf</a:t>
            </a:r>
            <a:r>
              <a:rPr lang="en-US" sz="1400" dirty="0">
                <a:solidFill>
                  <a:schemeClr val="bg1">
                    <a:lumMod val="65000"/>
                  </a:schemeClr>
                </a:solidFill>
                <a:latin typeface="Avenir Next LT Pro" panose="020B0504020202020204" pitchFamily="34" charset="0"/>
              </a:rPr>
              <a:t>)</a:t>
            </a:r>
          </a:p>
        </p:txBody>
      </p:sp>
      <p:pic>
        <p:nvPicPr>
          <p:cNvPr id="5" name="Picture 4">
            <a:extLst>
              <a:ext uri="{FF2B5EF4-FFF2-40B4-BE49-F238E27FC236}">
                <a16:creationId xmlns:a16="http://schemas.microsoft.com/office/drawing/2014/main" id="{2D111D6A-3A72-4BAE-98D1-FE62CE5C45A1}"/>
              </a:ext>
            </a:extLst>
          </p:cNvPr>
          <p:cNvPicPr>
            <a:picLocks noChangeAspect="1"/>
          </p:cNvPicPr>
          <p:nvPr/>
        </p:nvPicPr>
        <p:blipFill rotWithShape="1">
          <a:blip r:embed="rId4"/>
          <a:srcRect t="51313" r="50608"/>
          <a:stretch/>
        </p:blipFill>
        <p:spPr>
          <a:xfrm>
            <a:off x="6006874" y="2395069"/>
            <a:ext cx="2854749" cy="2590970"/>
          </a:xfrm>
          <a:prstGeom prst="rect">
            <a:avLst/>
          </a:prstGeom>
        </p:spPr>
      </p:pic>
      <p:pic>
        <p:nvPicPr>
          <p:cNvPr id="13" name="Picture 12">
            <a:extLst>
              <a:ext uri="{FF2B5EF4-FFF2-40B4-BE49-F238E27FC236}">
                <a16:creationId xmlns:a16="http://schemas.microsoft.com/office/drawing/2014/main" id="{9F6F3D7F-4067-4239-B43B-56717FC03D40}"/>
              </a:ext>
            </a:extLst>
          </p:cNvPr>
          <p:cNvPicPr>
            <a:picLocks noChangeAspect="1"/>
          </p:cNvPicPr>
          <p:nvPr/>
        </p:nvPicPr>
        <p:blipFill rotWithShape="1">
          <a:blip r:embed="rId4"/>
          <a:srcRect r="50608" b="51313"/>
          <a:stretch/>
        </p:blipFill>
        <p:spPr>
          <a:xfrm>
            <a:off x="196311" y="2395070"/>
            <a:ext cx="2854749" cy="2590969"/>
          </a:xfrm>
          <a:prstGeom prst="rect">
            <a:avLst/>
          </a:prstGeom>
        </p:spPr>
      </p:pic>
      <p:sp>
        <p:nvSpPr>
          <p:cNvPr id="15" name="TextBox 14">
            <a:extLst>
              <a:ext uri="{FF2B5EF4-FFF2-40B4-BE49-F238E27FC236}">
                <a16:creationId xmlns:a16="http://schemas.microsoft.com/office/drawing/2014/main" id="{37239EA5-E252-4F10-B84E-2B0B32A0D48E}"/>
              </a:ext>
            </a:extLst>
          </p:cNvPr>
          <p:cNvSpPr txBox="1"/>
          <p:nvPr/>
        </p:nvSpPr>
        <p:spPr>
          <a:xfrm>
            <a:off x="477668" y="5569108"/>
            <a:ext cx="11236665" cy="646331"/>
          </a:xfrm>
          <a:prstGeom prst="rect">
            <a:avLst/>
          </a:prstGeom>
          <a:noFill/>
        </p:spPr>
        <p:txBody>
          <a:bodyPr wrap="square">
            <a:spAutoFit/>
          </a:bodyPr>
          <a:lstStyle/>
          <a:p>
            <a:r>
              <a:rPr lang="en-US" sz="1800" b="1" dirty="0">
                <a:latin typeface="Avenir Next LT Pro" panose="020B0504020202020204" pitchFamily="34" charset="0"/>
              </a:rPr>
              <a:t>Don’t get too excited:</a:t>
            </a:r>
            <a:r>
              <a:rPr lang="en-US" sz="1800" dirty="0">
                <a:latin typeface="Avenir Next LT Pro" panose="020B0504020202020204" pitchFamily="34" charset="0"/>
              </a:rPr>
              <a:t> some studies suggest most of this may come from similarity of the vectors already (i.e. d was already closest to c ignoring a/b). Controlling for this baseline – somewhat poor at semantics.</a:t>
            </a:r>
            <a:endParaRPr lang="en-US" dirty="0"/>
          </a:p>
        </p:txBody>
      </p:sp>
      <p:sp>
        <p:nvSpPr>
          <p:cNvPr id="16" name="TextBox 15">
            <a:extLst>
              <a:ext uri="{FF2B5EF4-FFF2-40B4-BE49-F238E27FC236}">
                <a16:creationId xmlns:a16="http://schemas.microsoft.com/office/drawing/2014/main" id="{86730AFB-885B-4D50-ADA0-5A917B547A7A}"/>
              </a:ext>
            </a:extLst>
          </p:cNvPr>
          <p:cNvSpPr txBox="1"/>
          <p:nvPr/>
        </p:nvSpPr>
        <p:spPr>
          <a:xfrm>
            <a:off x="7657334" y="2064767"/>
            <a:ext cx="2583946" cy="369332"/>
          </a:xfrm>
          <a:prstGeom prst="rect">
            <a:avLst/>
          </a:prstGeom>
          <a:noFill/>
        </p:spPr>
        <p:txBody>
          <a:bodyPr wrap="square">
            <a:spAutoFit/>
          </a:bodyPr>
          <a:lstStyle/>
          <a:p>
            <a:pPr marL="0" lvl="1" algn="ctr">
              <a:lnSpc>
                <a:spcPct val="100000"/>
              </a:lnSpc>
            </a:pPr>
            <a:r>
              <a:rPr lang="en-US" b="1" dirty="0">
                <a:solidFill>
                  <a:srgbClr val="D73F09"/>
                </a:solidFill>
                <a:latin typeface="Avenir Next LT Pro" panose="020B0504020202020204" pitchFamily="34" charset="0"/>
              </a:rPr>
              <a:t>gender analogies</a:t>
            </a:r>
            <a:endParaRPr lang="en-US" dirty="0">
              <a:solidFill>
                <a:srgbClr val="D73F09"/>
              </a:solidFill>
              <a:latin typeface="Avenir Next LT Pro" panose="020B0504020202020204" pitchFamily="34" charset="0"/>
            </a:endParaRPr>
          </a:p>
        </p:txBody>
      </p:sp>
      <p:pic>
        <p:nvPicPr>
          <p:cNvPr id="19" name="Graphic 18" descr="Arrow: Counter-clockwise curve with solid fill">
            <a:extLst>
              <a:ext uri="{FF2B5EF4-FFF2-40B4-BE49-F238E27FC236}">
                <a16:creationId xmlns:a16="http://schemas.microsoft.com/office/drawing/2014/main" id="{459EF9C9-FC59-4B5B-A769-5A2158DA6D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7506392" y="2176667"/>
            <a:ext cx="914400" cy="914400"/>
          </a:xfrm>
          <a:prstGeom prst="rect">
            <a:avLst/>
          </a:prstGeom>
        </p:spPr>
      </p:pic>
      <p:sp>
        <p:nvSpPr>
          <p:cNvPr id="20" name="TextBox 19">
            <a:extLst>
              <a:ext uri="{FF2B5EF4-FFF2-40B4-BE49-F238E27FC236}">
                <a16:creationId xmlns:a16="http://schemas.microsoft.com/office/drawing/2014/main" id="{2A4E7C39-40DA-4411-8142-0E64F78B60C6}"/>
              </a:ext>
            </a:extLst>
          </p:cNvPr>
          <p:cNvSpPr txBox="1"/>
          <p:nvPr/>
        </p:nvSpPr>
        <p:spPr>
          <a:xfrm>
            <a:off x="676448" y="4914691"/>
            <a:ext cx="2096884" cy="461665"/>
          </a:xfrm>
          <a:prstGeom prst="rect">
            <a:avLst/>
          </a:prstGeom>
          <a:noFill/>
        </p:spPr>
        <p:txBody>
          <a:bodyPr wrap="square">
            <a:spAutoFit/>
          </a:bodyPr>
          <a:lstStyle/>
          <a:p>
            <a:pPr algn="ctr"/>
            <a:r>
              <a:rPr lang="en-US" sz="1200" b="1" dirty="0">
                <a:solidFill>
                  <a:srgbClr val="D73F09"/>
                </a:solidFill>
                <a:latin typeface="Avenir Next LT Pro" panose="020B0504020202020204" pitchFamily="34" charset="0"/>
              </a:rPr>
              <a:t>cow : cows :: dog : dogs</a:t>
            </a:r>
            <a:br>
              <a:rPr lang="en-US" sz="1200" b="1" dirty="0">
                <a:solidFill>
                  <a:srgbClr val="D73F09"/>
                </a:solidFill>
                <a:latin typeface="Avenir Next LT Pro" panose="020B0504020202020204" pitchFamily="34" charset="0"/>
              </a:rPr>
            </a:br>
            <a:r>
              <a:rPr lang="en-US" sz="1200" b="1" dirty="0">
                <a:latin typeface="Avenir Next LT Pro" panose="020B0504020202020204" pitchFamily="34" charset="0"/>
              </a:rPr>
              <a:t>Change count / tense</a:t>
            </a:r>
            <a:endParaRPr lang="en-US" sz="1200" dirty="0"/>
          </a:p>
        </p:txBody>
      </p:sp>
      <p:sp>
        <p:nvSpPr>
          <p:cNvPr id="22" name="TextBox 21">
            <a:extLst>
              <a:ext uri="{FF2B5EF4-FFF2-40B4-BE49-F238E27FC236}">
                <a16:creationId xmlns:a16="http://schemas.microsoft.com/office/drawing/2014/main" id="{4119C817-053E-49C6-BD74-92A69F88D21D}"/>
              </a:ext>
            </a:extLst>
          </p:cNvPr>
          <p:cNvSpPr txBox="1"/>
          <p:nvPr/>
        </p:nvSpPr>
        <p:spPr>
          <a:xfrm>
            <a:off x="3054894" y="4941991"/>
            <a:ext cx="2921158" cy="461665"/>
          </a:xfrm>
          <a:prstGeom prst="rect">
            <a:avLst/>
          </a:prstGeom>
          <a:noFill/>
        </p:spPr>
        <p:txBody>
          <a:bodyPr wrap="square">
            <a:spAutoFit/>
          </a:bodyPr>
          <a:lstStyle/>
          <a:p>
            <a:pPr algn="ctr"/>
            <a:r>
              <a:rPr lang="en-US" sz="1200" b="1" dirty="0">
                <a:solidFill>
                  <a:srgbClr val="D73F09"/>
                </a:solidFill>
                <a:latin typeface="Avenir Next LT Pro" panose="020B0504020202020204" pitchFamily="34" charset="0"/>
              </a:rPr>
              <a:t>beauty : beautiful :: joy : joyful</a:t>
            </a:r>
            <a:br>
              <a:rPr lang="en-US" sz="1200" b="1" dirty="0">
                <a:solidFill>
                  <a:srgbClr val="D73F09"/>
                </a:solidFill>
                <a:latin typeface="Avenir Next LT Pro" panose="020B0504020202020204" pitchFamily="34" charset="0"/>
              </a:rPr>
            </a:br>
            <a:r>
              <a:rPr lang="en-US" sz="1200" b="1" dirty="0">
                <a:latin typeface="Avenir Next LT Pro" panose="020B0504020202020204" pitchFamily="34" charset="0"/>
              </a:rPr>
              <a:t>Change grammatic function of word</a:t>
            </a:r>
            <a:endParaRPr lang="en-US" sz="1200" dirty="0"/>
          </a:p>
        </p:txBody>
      </p:sp>
      <p:sp>
        <p:nvSpPr>
          <p:cNvPr id="23" name="TextBox 22">
            <a:extLst>
              <a:ext uri="{FF2B5EF4-FFF2-40B4-BE49-F238E27FC236}">
                <a16:creationId xmlns:a16="http://schemas.microsoft.com/office/drawing/2014/main" id="{9D32F136-3B1F-4E2B-99D4-80FC1B0B1AB2}"/>
              </a:ext>
            </a:extLst>
          </p:cNvPr>
          <p:cNvSpPr txBox="1"/>
          <p:nvPr/>
        </p:nvSpPr>
        <p:spPr>
          <a:xfrm>
            <a:off x="6225671" y="4957497"/>
            <a:ext cx="2751644" cy="461665"/>
          </a:xfrm>
          <a:prstGeom prst="rect">
            <a:avLst/>
          </a:prstGeom>
          <a:noFill/>
        </p:spPr>
        <p:txBody>
          <a:bodyPr wrap="square">
            <a:spAutoFit/>
          </a:bodyPr>
          <a:lstStyle/>
          <a:p>
            <a:pPr algn="ctr"/>
            <a:r>
              <a:rPr lang="en-US" sz="1200" b="1" dirty="0">
                <a:solidFill>
                  <a:srgbClr val="D73F09"/>
                </a:solidFill>
                <a:latin typeface="Avenir Next LT Pro" panose="020B0504020202020204" pitchFamily="34" charset="0"/>
              </a:rPr>
              <a:t>banana : yellow :: sky : blue</a:t>
            </a:r>
          </a:p>
          <a:p>
            <a:pPr algn="ctr"/>
            <a:r>
              <a:rPr lang="en-US" sz="1200" b="1" dirty="0">
                <a:latin typeface="Avenir Next LT Pro" panose="020B0504020202020204" pitchFamily="34" charset="0"/>
              </a:rPr>
              <a:t>Relates to semantic concepts</a:t>
            </a:r>
            <a:endParaRPr lang="en-US" sz="1200" dirty="0"/>
          </a:p>
        </p:txBody>
      </p:sp>
      <p:sp>
        <p:nvSpPr>
          <p:cNvPr id="24" name="TextBox 23">
            <a:extLst>
              <a:ext uri="{FF2B5EF4-FFF2-40B4-BE49-F238E27FC236}">
                <a16:creationId xmlns:a16="http://schemas.microsoft.com/office/drawing/2014/main" id="{D3D28BE7-E0A8-41EF-A727-86A835FC1033}"/>
              </a:ext>
            </a:extLst>
          </p:cNvPr>
          <p:cNvSpPr txBox="1"/>
          <p:nvPr/>
        </p:nvSpPr>
        <p:spPr>
          <a:xfrm>
            <a:off x="8977314" y="4991073"/>
            <a:ext cx="2955815" cy="461665"/>
          </a:xfrm>
          <a:prstGeom prst="rect">
            <a:avLst/>
          </a:prstGeom>
          <a:noFill/>
        </p:spPr>
        <p:txBody>
          <a:bodyPr wrap="square">
            <a:spAutoFit/>
          </a:bodyPr>
          <a:lstStyle/>
          <a:p>
            <a:pPr algn="ctr"/>
            <a:r>
              <a:rPr lang="en-US" sz="1200" b="1" dirty="0">
                <a:solidFill>
                  <a:srgbClr val="D73F09"/>
                </a:solidFill>
                <a:latin typeface="Avenir Next LT Pro" panose="020B0504020202020204" pitchFamily="34" charset="0"/>
              </a:rPr>
              <a:t>Tokyo : Japan :: London : UK</a:t>
            </a:r>
          </a:p>
          <a:p>
            <a:pPr algn="ctr"/>
            <a:r>
              <a:rPr lang="en-US" sz="1200" b="1" dirty="0">
                <a:latin typeface="Avenir Next LT Pro" panose="020B0504020202020204" pitchFamily="34" charset="0"/>
              </a:rPr>
              <a:t>Test knowledge about proper nouns</a:t>
            </a:r>
            <a:endParaRPr lang="en-US" sz="1200" dirty="0"/>
          </a:p>
        </p:txBody>
      </p:sp>
      <p:pic>
        <p:nvPicPr>
          <p:cNvPr id="21" name="Picture 20">
            <a:extLst>
              <a:ext uri="{FF2B5EF4-FFF2-40B4-BE49-F238E27FC236}">
                <a16:creationId xmlns:a16="http://schemas.microsoft.com/office/drawing/2014/main" id="{F45E7CAC-918D-491C-A80D-93716D643040}"/>
              </a:ext>
            </a:extLst>
          </p:cNvPr>
          <p:cNvPicPr>
            <a:picLocks noChangeAspect="1"/>
          </p:cNvPicPr>
          <p:nvPr/>
        </p:nvPicPr>
        <p:blipFill rotWithShape="1">
          <a:blip r:embed="rId4"/>
          <a:srcRect l="49925" b="51313"/>
          <a:stretch/>
        </p:blipFill>
        <p:spPr>
          <a:xfrm>
            <a:off x="3081882" y="2395070"/>
            <a:ext cx="2894170" cy="2590969"/>
          </a:xfrm>
          <a:prstGeom prst="rect">
            <a:avLst/>
          </a:prstGeom>
        </p:spPr>
      </p:pic>
      <p:pic>
        <p:nvPicPr>
          <p:cNvPr id="25" name="Picture 24">
            <a:extLst>
              <a:ext uri="{FF2B5EF4-FFF2-40B4-BE49-F238E27FC236}">
                <a16:creationId xmlns:a16="http://schemas.microsoft.com/office/drawing/2014/main" id="{32EC1140-BC54-4D3F-AE4E-3D197BB15F67}"/>
              </a:ext>
            </a:extLst>
          </p:cNvPr>
          <p:cNvPicPr>
            <a:picLocks noChangeAspect="1"/>
          </p:cNvPicPr>
          <p:nvPr/>
        </p:nvPicPr>
        <p:blipFill rotWithShape="1">
          <a:blip r:embed="rId4"/>
          <a:srcRect l="50608" t="51313"/>
          <a:stretch/>
        </p:blipFill>
        <p:spPr>
          <a:xfrm>
            <a:off x="8931866" y="2395069"/>
            <a:ext cx="2854750" cy="2590970"/>
          </a:xfrm>
          <a:prstGeom prst="rect">
            <a:avLst/>
          </a:prstGeom>
        </p:spPr>
      </p:pic>
    </p:spTree>
    <p:extLst>
      <p:ext uri="{BB962C8B-B14F-4D97-AF65-F5344CB8AC3E}">
        <p14:creationId xmlns:p14="http://schemas.microsoft.com/office/powerpoint/2010/main" val="21219120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5C5A4-299B-4D3B-82F1-FA1AE4F7B19F}"/>
              </a:ext>
            </a:extLst>
          </p:cNvPr>
          <p:cNvSpPr>
            <a:spLocks noGrp="1"/>
          </p:cNvSpPr>
          <p:nvPr>
            <p:ph type="title"/>
          </p:nvPr>
        </p:nvSpPr>
        <p:spPr/>
        <p:txBody>
          <a:bodyPr/>
          <a:lstStyle/>
          <a:p>
            <a:r>
              <a:rPr lang="en-US" dirty="0"/>
              <a:t>Intrinsic Evaluation of Word Vector Algorithms: Common Tasks</a:t>
            </a:r>
          </a:p>
        </p:txBody>
      </p:sp>
      <p:sp>
        <p:nvSpPr>
          <p:cNvPr id="3" name="Slide Number Placeholder 2">
            <a:extLst>
              <a:ext uri="{FF2B5EF4-FFF2-40B4-BE49-F238E27FC236}">
                <a16:creationId xmlns:a16="http://schemas.microsoft.com/office/drawing/2014/main" id="{B9A9A270-4D91-4190-96F6-ECDC455457C8}"/>
              </a:ext>
            </a:extLst>
          </p:cNvPr>
          <p:cNvSpPr>
            <a:spLocks noGrp="1"/>
          </p:cNvSpPr>
          <p:nvPr>
            <p:ph type="sldNum" sz="quarter" idx="4"/>
          </p:nvPr>
        </p:nvSpPr>
        <p:spPr/>
        <p:txBody>
          <a:bodyPr/>
          <a:lstStyle/>
          <a:p>
            <a:fld id="{02C8B7B2-9496-47E5-990F-169BD0B1DE6A}" type="slidenum">
              <a:rPr lang="en-US" smtClean="0"/>
              <a:t>42</a:t>
            </a:fld>
            <a:endParaRPr lang="en-US"/>
          </a:p>
        </p:txBody>
      </p:sp>
      <p:sp>
        <p:nvSpPr>
          <p:cNvPr id="12" name="TextBox 11">
            <a:extLst>
              <a:ext uri="{FF2B5EF4-FFF2-40B4-BE49-F238E27FC236}">
                <a16:creationId xmlns:a16="http://schemas.microsoft.com/office/drawing/2014/main" id="{5BE19B2A-B90C-4377-BDE6-9058C1E8E4A2}"/>
              </a:ext>
            </a:extLst>
          </p:cNvPr>
          <p:cNvSpPr txBox="1"/>
          <p:nvPr/>
        </p:nvSpPr>
        <p:spPr>
          <a:xfrm>
            <a:off x="625048" y="642450"/>
            <a:ext cx="11161568" cy="523220"/>
          </a:xfrm>
          <a:prstGeom prst="rect">
            <a:avLst/>
          </a:prstGeom>
          <a:noFill/>
        </p:spPr>
        <p:txBody>
          <a:bodyPr wrap="square">
            <a:spAutoFit/>
          </a:bodyPr>
          <a:lstStyle/>
          <a:p>
            <a:r>
              <a:rPr lang="en-US" sz="2800" b="1" dirty="0">
                <a:latin typeface="Avenir Next LT Pro" panose="020B0504020202020204" pitchFamily="34" charset="0"/>
              </a:rPr>
              <a:t>Concept Clustering / Outlier Detection</a:t>
            </a:r>
          </a:p>
        </p:txBody>
      </p:sp>
      <p:sp>
        <p:nvSpPr>
          <p:cNvPr id="17" name="Rectangle: Rounded Corners 16">
            <a:extLst>
              <a:ext uri="{FF2B5EF4-FFF2-40B4-BE49-F238E27FC236}">
                <a16:creationId xmlns:a16="http://schemas.microsoft.com/office/drawing/2014/main" id="{22F5DA95-2328-4D5E-9F39-F1FD874B20D1}"/>
              </a:ext>
            </a:extLst>
          </p:cNvPr>
          <p:cNvSpPr/>
          <p:nvPr/>
        </p:nvSpPr>
        <p:spPr>
          <a:xfrm>
            <a:off x="92751" y="685420"/>
            <a:ext cx="457200" cy="457200"/>
          </a:xfrm>
          <a:prstGeom prst="roundRect">
            <a:avLst>
              <a:gd name="adj" fmla="val 50000"/>
            </a:avLst>
          </a:prstGeom>
          <a:solidFill>
            <a:srgbClr val="6AA84F"/>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i="0" u="none" strike="noStrike" dirty="0">
                <a:solidFill>
                  <a:schemeClr val="bg1"/>
                </a:solidFill>
                <a:effectLst/>
                <a:latin typeface="Avenir Next LT Pro" panose="020B0504020202020204" pitchFamily="34" charset="0"/>
              </a:rPr>
              <a:t>⚑</a:t>
            </a:r>
            <a:endParaRPr lang="en-US" sz="2000" dirty="0">
              <a:solidFill>
                <a:schemeClr val="bg1"/>
              </a:solidFill>
            </a:endParaRPr>
          </a:p>
        </p:txBody>
      </p:sp>
      <p:sp>
        <p:nvSpPr>
          <p:cNvPr id="18" name="TextBox 17">
            <a:extLst>
              <a:ext uri="{FF2B5EF4-FFF2-40B4-BE49-F238E27FC236}">
                <a16:creationId xmlns:a16="http://schemas.microsoft.com/office/drawing/2014/main" id="{32C00911-A5DE-4D00-93F9-CB3476A409D6}"/>
              </a:ext>
            </a:extLst>
          </p:cNvPr>
          <p:cNvSpPr txBox="1"/>
          <p:nvPr/>
        </p:nvSpPr>
        <p:spPr>
          <a:xfrm>
            <a:off x="726325" y="1274181"/>
            <a:ext cx="11161568" cy="830997"/>
          </a:xfrm>
          <a:prstGeom prst="rect">
            <a:avLst/>
          </a:prstGeom>
          <a:noFill/>
        </p:spPr>
        <p:txBody>
          <a:bodyPr wrap="square">
            <a:spAutoFit/>
          </a:bodyPr>
          <a:lstStyle/>
          <a:p>
            <a:r>
              <a:rPr lang="en-US" sz="2400" b="1" dirty="0">
                <a:latin typeface="Avenir Next LT Pro" panose="020B0504020202020204" pitchFamily="34" charset="0"/>
              </a:rPr>
              <a:t>Idea </a:t>
            </a:r>
            <a:r>
              <a:rPr lang="en-US" sz="2400" dirty="0">
                <a:latin typeface="Avenir Next LT Pro" panose="020B0504020202020204" pitchFamily="34" charset="0"/>
              </a:rPr>
              <a:t>– group words by some high-level concept and then see if word vectors correctly identify the groups (or outliers in the groups)</a:t>
            </a:r>
            <a:endParaRPr lang="en-US" sz="2400" b="1" dirty="0">
              <a:latin typeface="Avenir Next LT Pro" panose="020B0504020202020204" pitchFamily="34" charset="0"/>
            </a:endParaRPr>
          </a:p>
        </p:txBody>
      </p:sp>
      <p:sp>
        <p:nvSpPr>
          <p:cNvPr id="14" name="TextBox 13">
            <a:extLst>
              <a:ext uri="{FF2B5EF4-FFF2-40B4-BE49-F238E27FC236}">
                <a16:creationId xmlns:a16="http://schemas.microsoft.com/office/drawing/2014/main" id="{438686F9-E52B-4CB2-B381-4C98A5DB2D85}"/>
              </a:ext>
            </a:extLst>
          </p:cNvPr>
          <p:cNvSpPr txBox="1"/>
          <p:nvPr/>
        </p:nvSpPr>
        <p:spPr>
          <a:xfrm>
            <a:off x="1428395" y="4096921"/>
            <a:ext cx="8447124" cy="1736437"/>
          </a:xfrm>
          <a:prstGeom prst="rect">
            <a:avLst/>
          </a:prstGeom>
          <a:noFill/>
        </p:spPr>
        <p:txBody>
          <a:bodyPr wrap="square">
            <a:spAutoFit/>
          </a:bodyPr>
          <a:lstStyle/>
          <a:p>
            <a:pPr>
              <a:lnSpc>
                <a:spcPct val="250000"/>
              </a:lnSpc>
            </a:pPr>
            <a:r>
              <a:rPr lang="en-US" sz="2000" b="1" dirty="0">
                <a:latin typeface="Avenir Next LT Pro" panose="020B0504020202020204" pitchFamily="34" charset="0"/>
              </a:rPr>
              <a:t>Outlier Detection:</a:t>
            </a:r>
          </a:p>
          <a:p>
            <a:pPr marL="914400">
              <a:lnSpc>
                <a:spcPct val="150000"/>
              </a:lnSpc>
            </a:pPr>
            <a:r>
              <a:rPr lang="en-US" sz="2000" b="1" dirty="0">
                <a:latin typeface="Avenir Next LT Pro" panose="020B0504020202020204" pitchFamily="34" charset="0"/>
              </a:rPr>
              <a:t>Easy example:</a:t>
            </a:r>
            <a:r>
              <a:rPr lang="en-US" sz="2000" dirty="0">
                <a:latin typeface="Avenir Next LT Pro" panose="020B0504020202020204" pitchFamily="34" charset="0"/>
              </a:rPr>
              <a:t> shirt, shorts, shoes, hat, soap, socks</a:t>
            </a:r>
            <a:endParaRPr lang="en-US" sz="2000" b="1" dirty="0">
              <a:latin typeface="Avenir Next LT Pro" panose="020B0504020202020204" pitchFamily="34" charset="0"/>
            </a:endParaRPr>
          </a:p>
          <a:p>
            <a:pPr marL="914400">
              <a:lnSpc>
                <a:spcPct val="150000"/>
              </a:lnSpc>
            </a:pPr>
            <a:r>
              <a:rPr lang="en-US" sz="2000" b="1" dirty="0">
                <a:latin typeface="Avenir Next LT Pro" panose="020B0504020202020204" pitchFamily="34" charset="0"/>
              </a:rPr>
              <a:t>Hard example</a:t>
            </a:r>
            <a:r>
              <a:rPr lang="en-US" sz="2000" dirty="0">
                <a:latin typeface="Avenir Next LT Pro" panose="020B0504020202020204" pitchFamily="34" charset="0"/>
              </a:rPr>
              <a:t>: apple, pear, walnut, hazelnut, fig, peanut </a:t>
            </a:r>
            <a:endParaRPr lang="en-US" sz="2000" dirty="0"/>
          </a:p>
        </p:txBody>
      </p:sp>
      <p:sp>
        <p:nvSpPr>
          <p:cNvPr id="15" name="TextBox 14">
            <a:extLst>
              <a:ext uri="{FF2B5EF4-FFF2-40B4-BE49-F238E27FC236}">
                <a16:creationId xmlns:a16="http://schemas.microsoft.com/office/drawing/2014/main" id="{5CBCB48B-5FED-4629-8744-60507A65E51E}"/>
              </a:ext>
            </a:extLst>
          </p:cNvPr>
          <p:cNvSpPr txBox="1"/>
          <p:nvPr/>
        </p:nvSpPr>
        <p:spPr>
          <a:xfrm>
            <a:off x="1428394" y="2213689"/>
            <a:ext cx="10358222" cy="1733103"/>
          </a:xfrm>
          <a:prstGeom prst="rect">
            <a:avLst/>
          </a:prstGeom>
          <a:noFill/>
        </p:spPr>
        <p:txBody>
          <a:bodyPr wrap="square">
            <a:spAutoFit/>
          </a:bodyPr>
          <a:lstStyle/>
          <a:p>
            <a:pPr>
              <a:lnSpc>
                <a:spcPct val="250000"/>
              </a:lnSpc>
            </a:pPr>
            <a:r>
              <a:rPr lang="en-US" sz="2000" b="1" dirty="0">
                <a:latin typeface="Avenir Next LT Pro" panose="020B0504020202020204" pitchFamily="34" charset="0"/>
              </a:rPr>
              <a:t>Concept Clustering:</a:t>
            </a:r>
          </a:p>
          <a:p>
            <a:pPr marL="914400">
              <a:lnSpc>
                <a:spcPct val="150000"/>
              </a:lnSpc>
            </a:pPr>
            <a:r>
              <a:rPr lang="en-US" sz="2000" b="1" dirty="0">
                <a:latin typeface="Avenir Next LT Pro" panose="020B0504020202020204" pitchFamily="34" charset="0"/>
              </a:rPr>
              <a:t>GT: </a:t>
            </a:r>
            <a:r>
              <a:rPr lang="en-US" sz="2000" dirty="0">
                <a:latin typeface="Avenir Next LT Pro" panose="020B0504020202020204" pitchFamily="34" charset="0"/>
              </a:rPr>
              <a:t>{shirt, shorts, shoes, hat, socks} {soap, bath, clean} {peanut, walnut}</a:t>
            </a:r>
          </a:p>
          <a:p>
            <a:pPr marL="914400">
              <a:lnSpc>
                <a:spcPct val="150000"/>
              </a:lnSpc>
            </a:pPr>
            <a:r>
              <a:rPr lang="en-US" sz="2000" b="1" dirty="0">
                <a:latin typeface="Avenir Next LT Pro" panose="020B0504020202020204" pitchFamily="34" charset="0"/>
              </a:rPr>
              <a:t>K-means:  </a:t>
            </a:r>
            <a:r>
              <a:rPr lang="en-US" sz="2000" dirty="0">
                <a:latin typeface="Avenir Next LT Pro" panose="020B0504020202020204" pitchFamily="34" charset="0"/>
              </a:rPr>
              <a:t>{shirt, shorts, hat} {shoes, socks} {soap, bath, clean} {peanut, walnut}</a:t>
            </a:r>
            <a:endParaRPr lang="en-US" sz="2000" b="1" dirty="0">
              <a:latin typeface="Avenir Next LT Pro" panose="020B0504020202020204" pitchFamily="34" charset="0"/>
            </a:endParaRPr>
          </a:p>
        </p:txBody>
      </p:sp>
      <p:sp>
        <p:nvSpPr>
          <p:cNvPr id="21" name="TextBox 20">
            <a:extLst>
              <a:ext uri="{FF2B5EF4-FFF2-40B4-BE49-F238E27FC236}">
                <a16:creationId xmlns:a16="http://schemas.microsoft.com/office/drawing/2014/main" id="{24AEB7C1-9D92-483A-8CD4-FDAB7F59A341}"/>
              </a:ext>
            </a:extLst>
          </p:cNvPr>
          <p:cNvSpPr txBox="1"/>
          <p:nvPr/>
        </p:nvSpPr>
        <p:spPr>
          <a:xfrm>
            <a:off x="1082732" y="6508916"/>
            <a:ext cx="11344795" cy="307777"/>
          </a:xfrm>
          <a:prstGeom prst="rect">
            <a:avLst/>
          </a:prstGeom>
          <a:noFill/>
        </p:spPr>
        <p:txBody>
          <a:bodyPr wrap="square">
            <a:spAutoFit/>
          </a:bodyPr>
          <a:lstStyle/>
          <a:p>
            <a:r>
              <a:rPr lang="en-US" sz="1400" dirty="0">
                <a:solidFill>
                  <a:schemeClr val="bg1">
                    <a:lumMod val="50000"/>
                  </a:schemeClr>
                </a:solidFill>
                <a:latin typeface="Avenir Next LT Pro" panose="020B0504020202020204" pitchFamily="34" charset="0"/>
              </a:rPr>
              <a:t>Evaluating Word Embedding Models: Methods and Experimental Results (</a:t>
            </a:r>
            <a:r>
              <a:rPr lang="en-US" sz="1400" dirty="0">
                <a:solidFill>
                  <a:schemeClr val="bg1">
                    <a:lumMod val="50000"/>
                  </a:schemeClr>
                </a:solidFill>
                <a:latin typeface="Avenir Next LT Pro" panose="020B0504020202020204" pitchFamily="34" charset="0"/>
                <a:hlinkClick r:id="rId2"/>
              </a:rPr>
              <a:t>arxiv.org/pdf/1901.09785.pdf</a:t>
            </a:r>
            <a:r>
              <a:rPr lang="en-US" sz="1400" dirty="0">
                <a:solidFill>
                  <a:schemeClr val="bg1">
                    <a:lumMod val="50000"/>
                  </a:schemeClr>
                </a:solidFill>
                <a:latin typeface="Avenir Next LT Pro" panose="020B0504020202020204" pitchFamily="34" charset="0"/>
              </a:rPr>
              <a:t>)</a:t>
            </a:r>
          </a:p>
        </p:txBody>
      </p:sp>
    </p:spTree>
    <p:extLst>
      <p:ext uri="{BB962C8B-B14F-4D97-AF65-F5344CB8AC3E}">
        <p14:creationId xmlns:p14="http://schemas.microsoft.com/office/powerpoint/2010/main" val="138533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5C5A4-299B-4D3B-82F1-FA1AE4F7B19F}"/>
              </a:ext>
            </a:extLst>
          </p:cNvPr>
          <p:cNvSpPr>
            <a:spLocks noGrp="1"/>
          </p:cNvSpPr>
          <p:nvPr>
            <p:ph type="title"/>
          </p:nvPr>
        </p:nvSpPr>
        <p:spPr/>
        <p:txBody>
          <a:bodyPr/>
          <a:lstStyle/>
          <a:p>
            <a:r>
              <a:rPr lang="en-US" dirty="0"/>
              <a:t>Evaluation in NLP</a:t>
            </a:r>
          </a:p>
        </p:txBody>
      </p:sp>
      <p:sp>
        <p:nvSpPr>
          <p:cNvPr id="3" name="Slide Number Placeholder 2">
            <a:extLst>
              <a:ext uri="{FF2B5EF4-FFF2-40B4-BE49-F238E27FC236}">
                <a16:creationId xmlns:a16="http://schemas.microsoft.com/office/drawing/2014/main" id="{B9A9A270-4D91-4190-96F6-ECDC455457C8}"/>
              </a:ext>
            </a:extLst>
          </p:cNvPr>
          <p:cNvSpPr>
            <a:spLocks noGrp="1"/>
          </p:cNvSpPr>
          <p:nvPr>
            <p:ph type="sldNum" sz="quarter" idx="4"/>
          </p:nvPr>
        </p:nvSpPr>
        <p:spPr/>
        <p:txBody>
          <a:bodyPr/>
          <a:lstStyle/>
          <a:p>
            <a:fld id="{02C8B7B2-9496-47E5-990F-169BD0B1DE6A}" type="slidenum">
              <a:rPr lang="en-US" smtClean="0"/>
              <a:t>43</a:t>
            </a:fld>
            <a:endParaRPr lang="en-US"/>
          </a:p>
        </p:txBody>
      </p:sp>
      <p:sp>
        <p:nvSpPr>
          <p:cNvPr id="5" name="TextBox 4">
            <a:extLst>
              <a:ext uri="{FF2B5EF4-FFF2-40B4-BE49-F238E27FC236}">
                <a16:creationId xmlns:a16="http://schemas.microsoft.com/office/drawing/2014/main" id="{1302B514-39ED-4EBF-A57B-E1CDB507A517}"/>
              </a:ext>
            </a:extLst>
          </p:cNvPr>
          <p:cNvSpPr txBox="1"/>
          <p:nvPr/>
        </p:nvSpPr>
        <p:spPr>
          <a:xfrm>
            <a:off x="993856" y="686546"/>
            <a:ext cx="11161568" cy="1815882"/>
          </a:xfrm>
          <a:prstGeom prst="rect">
            <a:avLst/>
          </a:prstGeom>
          <a:noFill/>
        </p:spPr>
        <p:txBody>
          <a:bodyPr wrap="square">
            <a:spAutoFit/>
          </a:bodyPr>
          <a:lstStyle/>
          <a:p>
            <a:r>
              <a:rPr lang="en-US" sz="2800" b="1" dirty="0">
                <a:latin typeface="Avenir Next LT Pro" panose="020B0504020202020204" pitchFamily="34" charset="0"/>
              </a:rPr>
              <a:t>Intrinsic Evaluation –</a:t>
            </a:r>
            <a:r>
              <a:rPr lang="en-US" sz="2800" dirty="0">
                <a:latin typeface="Avenir Next LT Pro" panose="020B0504020202020204" pitchFamily="34" charset="0"/>
              </a:rPr>
              <a:t> How well does an algorithm do the thing it was trained to do?</a:t>
            </a:r>
            <a:br>
              <a:rPr lang="en-US" sz="2800" dirty="0">
                <a:latin typeface="Avenir Next LT Pro" panose="020B0504020202020204" pitchFamily="34" charset="0"/>
              </a:rPr>
            </a:br>
            <a:br>
              <a:rPr lang="en-US" sz="2800" dirty="0">
                <a:latin typeface="Avenir Next LT Pro" panose="020B0504020202020204" pitchFamily="34" charset="0"/>
              </a:rPr>
            </a:br>
            <a:r>
              <a:rPr lang="en-US" sz="2800" dirty="0">
                <a:latin typeface="Avenir Next LT Pro" panose="020B0504020202020204" pitchFamily="34" charset="0"/>
              </a:rPr>
              <a:t>For word vectors:</a:t>
            </a:r>
          </a:p>
        </p:txBody>
      </p:sp>
      <p:sp>
        <p:nvSpPr>
          <p:cNvPr id="6" name="Rectangle: Rounded Corners 5">
            <a:extLst>
              <a:ext uri="{FF2B5EF4-FFF2-40B4-BE49-F238E27FC236}">
                <a16:creationId xmlns:a16="http://schemas.microsoft.com/office/drawing/2014/main" id="{E300917A-F73C-4522-8F36-EF70F7D4437C}"/>
              </a:ext>
            </a:extLst>
          </p:cNvPr>
          <p:cNvSpPr/>
          <p:nvPr/>
        </p:nvSpPr>
        <p:spPr>
          <a:xfrm>
            <a:off x="179464" y="846812"/>
            <a:ext cx="727051" cy="206383"/>
          </a:xfrm>
          <a:prstGeom prst="roundRect">
            <a:avLst>
              <a:gd name="adj" fmla="val 50000"/>
            </a:avLst>
          </a:prstGeom>
          <a:solidFill>
            <a:srgbClr val="D73F09"/>
          </a:solidFill>
          <a:ln>
            <a:no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lIns="0" tIns="0" rIns="0" bIns="27432" rtlCol="0" anchor="ctr" anchorCtr="1">
            <a:noAutofit/>
          </a:bodyPr>
          <a:lstStyle/>
          <a:p>
            <a:pPr algn="ctr"/>
            <a:r>
              <a:rPr lang="en-US" b="1" cap="small" spc="-150" dirty="0">
                <a:solidFill>
                  <a:schemeClr val="bg1"/>
                </a:solidFill>
                <a:latin typeface="Avenir Next LT Pro" panose="020B0504020202020204" pitchFamily="34" charset="0"/>
              </a:rPr>
              <a:t>vocab</a:t>
            </a:r>
          </a:p>
        </p:txBody>
      </p:sp>
      <p:grpSp>
        <p:nvGrpSpPr>
          <p:cNvPr id="17" name="Group 16">
            <a:extLst>
              <a:ext uri="{FF2B5EF4-FFF2-40B4-BE49-F238E27FC236}">
                <a16:creationId xmlns:a16="http://schemas.microsoft.com/office/drawing/2014/main" id="{7ABB8AC5-ED8E-4A6B-B017-2C5E29D8B3AC}"/>
              </a:ext>
            </a:extLst>
          </p:cNvPr>
          <p:cNvGrpSpPr/>
          <p:nvPr/>
        </p:nvGrpSpPr>
        <p:grpSpPr>
          <a:xfrm>
            <a:off x="1523198" y="2593841"/>
            <a:ext cx="3881721" cy="523220"/>
            <a:chOff x="1523198" y="2593841"/>
            <a:chExt cx="3881721" cy="523220"/>
          </a:xfrm>
        </p:grpSpPr>
        <p:sp>
          <p:nvSpPr>
            <p:cNvPr id="10" name="TextBox 9">
              <a:extLst>
                <a:ext uri="{FF2B5EF4-FFF2-40B4-BE49-F238E27FC236}">
                  <a16:creationId xmlns:a16="http://schemas.microsoft.com/office/drawing/2014/main" id="{A603C957-3E05-41B7-80DF-94BE1039CD8F}"/>
                </a:ext>
              </a:extLst>
            </p:cNvPr>
            <p:cNvSpPr txBox="1"/>
            <p:nvPr/>
          </p:nvSpPr>
          <p:spPr>
            <a:xfrm>
              <a:off x="2055495" y="2593841"/>
              <a:ext cx="3349424" cy="523220"/>
            </a:xfrm>
            <a:prstGeom prst="rect">
              <a:avLst/>
            </a:prstGeom>
            <a:noFill/>
          </p:spPr>
          <p:txBody>
            <a:bodyPr wrap="square">
              <a:spAutoFit/>
            </a:bodyPr>
            <a:lstStyle/>
            <a:p>
              <a:r>
                <a:rPr lang="en-US" sz="2800" b="1" dirty="0">
                  <a:latin typeface="Avenir Next LT Pro" panose="020B0504020202020204" pitchFamily="34" charset="0"/>
                </a:rPr>
                <a:t>Word Similarity</a:t>
              </a:r>
            </a:p>
          </p:txBody>
        </p:sp>
        <p:sp>
          <p:nvSpPr>
            <p:cNvPr id="11" name="Rectangle: Rounded Corners 10">
              <a:extLst>
                <a:ext uri="{FF2B5EF4-FFF2-40B4-BE49-F238E27FC236}">
                  <a16:creationId xmlns:a16="http://schemas.microsoft.com/office/drawing/2014/main" id="{7EB3BC95-4B19-4BED-9905-38D4977B9789}"/>
                </a:ext>
              </a:extLst>
            </p:cNvPr>
            <p:cNvSpPr/>
            <p:nvPr/>
          </p:nvSpPr>
          <p:spPr>
            <a:xfrm>
              <a:off x="1523198" y="2636811"/>
              <a:ext cx="457200" cy="457200"/>
            </a:xfrm>
            <a:prstGeom prst="roundRect">
              <a:avLst>
                <a:gd name="adj" fmla="val 50000"/>
              </a:avLst>
            </a:prstGeom>
            <a:solidFill>
              <a:srgbClr val="6AA84F"/>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i="0" u="none" strike="noStrike" dirty="0">
                  <a:solidFill>
                    <a:schemeClr val="bg1"/>
                  </a:solidFill>
                  <a:effectLst/>
                  <a:latin typeface="Avenir Next LT Pro" panose="020B0504020202020204" pitchFamily="34" charset="0"/>
                </a:rPr>
                <a:t>⚑</a:t>
              </a:r>
              <a:endParaRPr lang="en-US" sz="2000" dirty="0">
                <a:solidFill>
                  <a:schemeClr val="bg1"/>
                </a:solidFill>
              </a:endParaRPr>
            </a:p>
          </p:txBody>
        </p:sp>
      </p:grpSp>
      <p:grpSp>
        <p:nvGrpSpPr>
          <p:cNvPr id="18" name="Group 17">
            <a:extLst>
              <a:ext uri="{FF2B5EF4-FFF2-40B4-BE49-F238E27FC236}">
                <a16:creationId xmlns:a16="http://schemas.microsoft.com/office/drawing/2014/main" id="{2D0DB21B-185C-437D-9C4C-69749E17175E}"/>
              </a:ext>
            </a:extLst>
          </p:cNvPr>
          <p:cNvGrpSpPr/>
          <p:nvPr/>
        </p:nvGrpSpPr>
        <p:grpSpPr>
          <a:xfrm>
            <a:off x="1523198" y="3403893"/>
            <a:ext cx="3881721" cy="523220"/>
            <a:chOff x="1523198" y="3440826"/>
            <a:chExt cx="3881721" cy="523220"/>
          </a:xfrm>
        </p:grpSpPr>
        <p:sp>
          <p:nvSpPr>
            <p:cNvPr id="12" name="TextBox 11">
              <a:extLst>
                <a:ext uri="{FF2B5EF4-FFF2-40B4-BE49-F238E27FC236}">
                  <a16:creationId xmlns:a16="http://schemas.microsoft.com/office/drawing/2014/main" id="{D58555BC-E972-439C-B229-2B3A0E56833B}"/>
                </a:ext>
              </a:extLst>
            </p:cNvPr>
            <p:cNvSpPr txBox="1"/>
            <p:nvPr/>
          </p:nvSpPr>
          <p:spPr>
            <a:xfrm>
              <a:off x="2055495" y="3440826"/>
              <a:ext cx="3349424" cy="523220"/>
            </a:xfrm>
            <a:prstGeom prst="rect">
              <a:avLst/>
            </a:prstGeom>
            <a:noFill/>
          </p:spPr>
          <p:txBody>
            <a:bodyPr wrap="square">
              <a:spAutoFit/>
            </a:bodyPr>
            <a:lstStyle/>
            <a:p>
              <a:r>
                <a:rPr lang="en-US" sz="2800" b="1" dirty="0">
                  <a:latin typeface="Avenir Next LT Pro" panose="020B0504020202020204" pitchFamily="34" charset="0"/>
                </a:rPr>
                <a:t>Word Analogies</a:t>
              </a:r>
            </a:p>
          </p:txBody>
        </p:sp>
        <p:sp>
          <p:nvSpPr>
            <p:cNvPr id="13" name="Rectangle: Rounded Corners 12">
              <a:extLst>
                <a:ext uri="{FF2B5EF4-FFF2-40B4-BE49-F238E27FC236}">
                  <a16:creationId xmlns:a16="http://schemas.microsoft.com/office/drawing/2014/main" id="{DD8B1AE0-4E44-4A4B-A105-A4CEB07CDFE1}"/>
                </a:ext>
              </a:extLst>
            </p:cNvPr>
            <p:cNvSpPr/>
            <p:nvPr/>
          </p:nvSpPr>
          <p:spPr>
            <a:xfrm>
              <a:off x="1523198" y="3483796"/>
              <a:ext cx="457200" cy="457200"/>
            </a:xfrm>
            <a:prstGeom prst="roundRect">
              <a:avLst>
                <a:gd name="adj" fmla="val 50000"/>
              </a:avLst>
            </a:prstGeom>
            <a:solidFill>
              <a:srgbClr val="6AA84F"/>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i="0" u="none" strike="noStrike" dirty="0">
                  <a:solidFill>
                    <a:schemeClr val="bg1"/>
                  </a:solidFill>
                  <a:effectLst/>
                  <a:latin typeface="Avenir Next LT Pro" panose="020B0504020202020204" pitchFamily="34" charset="0"/>
                </a:rPr>
                <a:t>⚑</a:t>
              </a:r>
              <a:endParaRPr lang="en-US" sz="2000" dirty="0">
                <a:solidFill>
                  <a:schemeClr val="bg1"/>
                </a:solidFill>
              </a:endParaRPr>
            </a:p>
          </p:txBody>
        </p:sp>
      </p:grpSp>
      <p:grpSp>
        <p:nvGrpSpPr>
          <p:cNvPr id="19" name="Group 18">
            <a:extLst>
              <a:ext uri="{FF2B5EF4-FFF2-40B4-BE49-F238E27FC236}">
                <a16:creationId xmlns:a16="http://schemas.microsoft.com/office/drawing/2014/main" id="{C3ACFFB9-C215-40DA-A588-5DFE00D5207C}"/>
              </a:ext>
            </a:extLst>
          </p:cNvPr>
          <p:cNvGrpSpPr/>
          <p:nvPr/>
        </p:nvGrpSpPr>
        <p:grpSpPr>
          <a:xfrm>
            <a:off x="1523198" y="4213946"/>
            <a:ext cx="8127795" cy="523220"/>
            <a:chOff x="1523198" y="4213946"/>
            <a:chExt cx="8127795" cy="523220"/>
          </a:xfrm>
        </p:grpSpPr>
        <p:sp>
          <p:nvSpPr>
            <p:cNvPr id="14" name="TextBox 13">
              <a:extLst>
                <a:ext uri="{FF2B5EF4-FFF2-40B4-BE49-F238E27FC236}">
                  <a16:creationId xmlns:a16="http://schemas.microsoft.com/office/drawing/2014/main" id="{FFA5E7F6-3C31-4963-A194-AC56C829496F}"/>
                </a:ext>
              </a:extLst>
            </p:cNvPr>
            <p:cNvSpPr txBox="1"/>
            <p:nvPr/>
          </p:nvSpPr>
          <p:spPr>
            <a:xfrm>
              <a:off x="2055494" y="4213946"/>
              <a:ext cx="7595499" cy="523220"/>
            </a:xfrm>
            <a:prstGeom prst="rect">
              <a:avLst/>
            </a:prstGeom>
            <a:noFill/>
          </p:spPr>
          <p:txBody>
            <a:bodyPr wrap="square">
              <a:spAutoFit/>
            </a:bodyPr>
            <a:lstStyle/>
            <a:p>
              <a:r>
                <a:rPr lang="en-US" sz="2800" b="1" dirty="0">
                  <a:latin typeface="Avenir Next LT Pro" panose="020B0504020202020204" pitchFamily="34" charset="0"/>
                </a:rPr>
                <a:t>Category Clustering / Outlier Detection</a:t>
              </a:r>
            </a:p>
          </p:txBody>
        </p:sp>
        <p:sp>
          <p:nvSpPr>
            <p:cNvPr id="15" name="Rectangle: Rounded Corners 14">
              <a:extLst>
                <a:ext uri="{FF2B5EF4-FFF2-40B4-BE49-F238E27FC236}">
                  <a16:creationId xmlns:a16="http://schemas.microsoft.com/office/drawing/2014/main" id="{8EDA8701-ED3A-452A-B119-084DEBCBC2E2}"/>
                </a:ext>
              </a:extLst>
            </p:cNvPr>
            <p:cNvSpPr/>
            <p:nvPr/>
          </p:nvSpPr>
          <p:spPr>
            <a:xfrm>
              <a:off x="1523198" y="4256916"/>
              <a:ext cx="457200" cy="457200"/>
            </a:xfrm>
            <a:prstGeom prst="roundRect">
              <a:avLst>
                <a:gd name="adj" fmla="val 50000"/>
              </a:avLst>
            </a:prstGeom>
            <a:solidFill>
              <a:srgbClr val="6AA84F"/>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i="0" u="none" strike="noStrike" dirty="0">
                  <a:solidFill>
                    <a:schemeClr val="bg1"/>
                  </a:solidFill>
                  <a:effectLst/>
                  <a:latin typeface="Avenir Next LT Pro" panose="020B0504020202020204" pitchFamily="34" charset="0"/>
                </a:rPr>
                <a:t>⚑</a:t>
              </a:r>
              <a:endParaRPr lang="en-US" sz="2000" dirty="0">
                <a:solidFill>
                  <a:schemeClr val="bg1"/>
                </a:solidFill>
              </a:endParaRPr>
            </a:p>
          </p:txBody>
        </p:sp>
      </p:grpSp>
      <p:sp>
        <p:nvSpPr>
          <p:cNvPr id="16" name="TextBox 15">
            <a:extLst>
              <a:ext uri="{FF2B5EF4-FFF2-40B4-BE49-F238E27FC236}">
                <a16:creationId xmlns:a16="http://schemas.microsoft.com/office/drawing/2014/main" id="{CECA15D3-00CA-4867-8DEC-80BD2CB33BC9}"/>
              </a:ext>
            </a:extLst>
          </p:cNvPr>
          <p:cNvSpPr txBox="1"/>
          <p:nvPr/>
        </p:nvSpPr>
        <p:spPr>
          <a:xfrm>
            <a:off x="664841" y="5321621"/>
            <a:ext cx="11306179" cy="707886"/>
          </a:xfrm>
          <a:prstGeom prst="rect">
            <a:avLst/>
          </a:prstGeom>
          <a:noFill/>
        </p:spPr>
        <p:txBody>
          <a:bodyPr wrap="square">
            <a:spAutoFit/>
          </a:bodyPr>
          <a:lstStyle/>
          <a:p>
            <a:r>
              <a:rPr lang="en-US" sz="2000" b="1" dirty="0">
                <a:latin typeface="Avenir Next LT Pro" panose="020B0504020202020204" pitchFamily="34" charset="0"/>
              </a:rPr>
              <a:t>Pessimistic Summary: </a:t>
            </a:r>
            <a:r>
              <a:rPr lang="en-US" sz="2000" dirty="0">
                <a:latin typeface="Avenir Next LT Pro" panose="020B0504020202020204" pitchFamily="34" charset="0"/>
              </a:rPr>
              <a:t>Define geometric operations on word vectors that seem meaningful sometimes and see how well they match noisy human answers to TOEFL questions.</a:t>
            </a:r>
            <a:endParaRPr lang="en-US" sz="2000" dirty="0"/>
          </a:p>
        </p:txBody>
      </p:sp>
    </p:spTree>
    <p:extLst>
      <p:ext uri="{BB962C8B-B14F-4D97-AF65-F5344CB8AC3E}">
        <p14:creationId xmlns:p14="http://schemas.microsoft.com/office/powerpoint/2010/main" val="108700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F11C8-7CD1-4101-8288-2247996CB528}"/>
              </a:ext>
            </a:extLst>
          </p:cNvPr>
          <p:cNvSpPr>
            <a:spLocks noGrp="1"/>
          </p:cNvSpPr>
          <p:nvPr>
            <p:ph type="title"/>
          </p:nvPr>
        </p:nvSpPr>
        <p:spPr/>
        <p:txBody>
          <a:bodyPr/>
          <a:lstStyle/>
          <a:p>
            <a:r>
              <a:rPr lang="en-US" dirty="0"/>
              <a:t>A Warning from Goodhart’s Law</a:t>
            </a:r>
          </a:p>
        </p:txBody>
      </p:sp>
      <p:sp>
        <p:nvSpPr>
          <p:cNvPr id="3" name="Slide Number Placeholder 2">
            <a:extLst>
              <a:ext uri="{FF2B5EF4-FFF2-40B4-BE49-F238E27FC236}">
                <a16:creationId xmlns:a16="http://schemas.microsoft.com/office/drawing/2014/main" id="{A523C92A-FEA4-4755-812A-F443AE987FBA}"/>
              </a:ext>
            </a:extLst>
          </p:cNvPr>
          <p:cNvSpPr>
            <a:spLocks noGrp="1"/>
          </p:cNvSpPr>
          <p:nvPr>
            <p:ph type="sldNum" sz="quarter" idx="4"/>
          </p:nvPr>
        </p:nvSpPr>
        <p:spPr/>
        <p:txBody>
          <a:bodyPr/>
          <a:lstStyle/>
          <a:p>
            <a:fld id="{02C8B7B2-9496-47E5-990F-169BD0B1DE6A}" type="slidenum">
              <a:rPr lang="en-US" smtClean="0"/>
              <a:t>44</a:t>
            </a:fld>
            <a:endParaRPr lang="en-US"/>
          </a:p>
        </p:txBody>
      </p:sp>
      <p:pic>
        <p:nvPicPr>
          <p:cNvPr id="3074" name="Picture 2" descr="Charles Goodhart - Bachelors Degree @ Trinity College Cambridge">
            <a:extLst>
              <a:ext uri="{FF2B5EF4-FFF2-40B4-BE49-F238E27FC236}">
                <a16:creationId xmlns:a16="http://schemas.microsoft.com/office/drawing/2014/main" id="{27D6A5C8-BF06-4D97-80C1-BEA78E8800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733" y="899081"/>
            <a:ext cx="1904026" cy="2380033"/>
          </a:xfrm>
          <a:prstGeom prst="roundRect">
            <a:avLst>
              <a:gd name="adj" fmla="val 4870"/>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1DAB808A-D77C-4649-97C5-4C4A7B15637B}"/>
              </a:ext>
            </a:extLst>
          </p:cNvPr>
          <p:cNvSpPr/>
          <p:nvPr/>
        </p:nvSpPr>
        <p:spPr>
          <a:xfrm>
            <a:off x="1385185" y="3129227"/>
            <a:ext cx="1979083" cy="29977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venir Next LT Pro" panose="020B0504020202020204" pitchFamily="34" charset="0"/>
              </a:rPr>
              <a:t>Charles Goodhart</a:t>
            </a:r>
          </a:p>
        </p:txBody>
      </p:sp>
      <p:sp>
        <p:nvSpPr>
          <p:cNvPr id="8" name="TextBox 7">
            <a:extLst>
              <a:ext uri="{FF2B5EF4-FFF2-40B4-BE49-F238E27FC236}">
                <a16:creationId xmlns:a16="http://schemas.microsoft.com/office/drawing/2014/main" id="{11E151D0-E09E-4FF4-B18A-69A41D9E6A4C}"/>
              </a:ext>
            </a:extLst>
          </p:cNvPr>
          <p:cNvSpPr txBox="1"/>
          <p:nvPr/>
        </p:nvSpPr>
        <p:spPr>
          <a:xfrm>
            <a:off x="5303605" y="2281337"/>
            <a:ext cx="5734397" cy="1077218"/>
          </a:xfrm>
          <a:prstGeom prst="rect">
            <a:avLst/>
          </a:prstGeom>
          <a:noFill/>
        </p:spPr>
        <p:txBody>
          <a:bodyPr wrap="square">
            <a:spAutoFit/>
          </a:bodyPr>
          <a:lstStyle/>
          <a:p>
            <a:r>
              <a:rPr lang="en-US" sz="1600" dirty="0">
                <a:solidFill>
                  <a:schemeClr val="bg1">
                    <a:lumMod val="50000"/>
                  </a:schemeClr>
                </a:solidFill>
                <a:latin typeface="Avenir Next LT Pro" panose="020B0504020202020204" pitchFamily="34" charset="0"/>
              </a:rPr>
              <a:t>Originally stated as “Any observed statistical regularity will tend to collapse once pressure is placed upon it for control purposes” in the context of economics. Later generalized to the above by anthropologist Marilyn Strathern.</a:t>
            </a:r>
          </a:p>
        </p:txBody>
      </p:sp>
      <p:sp>
        <p:nvSpPr>
          <p:cNvPr id="9" name="TextBox 8">
            <a:extLst>
              <a:ext uri="{FF2B5EF4-FFF2-40B4-BE49-F238E27FC236}">
                <a16:creationId xmlns:a16="http://schemas.microsoft.com/office/drawing/2014/main" id="{A3AA4C60-9F36-4E71-8614-750750309BB9}"/>
              </a:ext>
            </a:extLst>
          </p:cNvPr>
          <p:cNvSpPr txBox="1"/>
          <p:nvPr/>
        </p:nvSpPr>
        <p:spPr>
          <a:xfrm>
            <a:off x="4618741" y="1007906"/>
            <a:ext cx="5734396" cy="1081193"/>
          </a:xfrm>
          <a:prstGeom prst="rect">
            <a:avLst/>
          </a:prstGeom>
          <a:noFill/>
        </p:spPr>
        <p:txBody>
          <a:bodyPr wrap="square">
            <a:spAutoFit/>
          </a:bodyPr>
          <a:lstStyle/>
          <a:p>
            <a:pPr algn="ctr"/>
            <a:r>
              <a:rPr lang="en-US" sz="2000" b="1" dirty="0">
                <a:solidFill>
                  <a:srgbClr val="202122"/>
                </a:solidFill>
                <a:effectLst/>
                <a:latin typeface="Book Antiqua" panose="02040602050305030304" pitchFamily="18" charset="0"/>
              </a:rPr>
              <a:t>"When a measure becomes a target, </a:t>
            </a:r>
          </a:p>
          <a:p>
            <a:pPr algn="ctr"/>
            <a:r>
              <a:rPr lang="en-US" sz="2000" b="1" dirty="0">
                <a:solidFill>
                  <a:srgbClr val="202122"/>
                </a:solidFill>
                <a:effectLst/>
                <a:latin typeface="Book Antiqua" panose="02040602050305030304" pitchFamily="18" charset="0"/>
              </a:rPr>
              <a:t>it ceases to be a good measure.” </a:t>
            </a:r>
          </a:p>
          <a:p>
            <a:pPr algn="ctr">
              <a:lnSpc>
                <a:spcPct val="200000"/>
              </a:lnSpc>
            </a:pPr>
            <a:r>
              <a:rPr lang="en-US" sz="1400" i="1" dirty="0">
                <a:solidFill>
                  <a:srgbClr val="202122"/>
                </a:solidFill>
                <a:latin typeface="Book Antiqua" panose="02040602050305030304" pitchFamily="18" charset="0"/>
              </a:rPr>
              <a:t>- Goodhart’s Law as written by Marilyn Strathern</a:t>
            </a:r>
            <a:endParaRPr lang="en-US" i="1" dirty="0">
              <a:latin typeface="Book Antiqua" panose="02040602050305030304" pitchFamily="18" charset="0"/>
            </a:endParaRPr>
          </a:p>
        </p:txBody>
      </p:sp>
      <p:sp>
        <p:nvSpPr>
          <p:cNvPr id="10" name="TextBox 9">
            <a:extLst>
              <a:ext uri="{FF2B5EF4-FFF2-40B4-BE49-F238E27FC236}">
                <a16:creationId xmlns:a16="http://schemas.microsoft.com/office/drawing/2014/main" id="{9941B53D-ABF8-4325-BFF5-736179315FE7}"/>
              </a:ext>
            </a:extLst>
          </p:cNvPr>
          <p:cNvSpPr txBox="1"/>
          <p:nvPr/>
        </p:nvSpPr>
        <p:spPr>
          <a:xfrm>
            <a:off x="726325" y="4090567"/>
            <a:ext cx="11161568" cy="830997"/>
          </a:xfrm>
          <a:prstGeom prst="rect">
            <a:avLst/>
          </a:prstGeom>
          <a:noFill/>
        </p:spPr>
        <p:txBody>
          <a:bodyPr wrap="square">
            <a:spAutoFit/>
          </a:bodyPr>
          <a:lstStyle/>
          <a:p>
            <a:pPr algn="ctr"/>
            <a:r>
              <a:rPr lang="en-US" sz="2400" b="1" dirty="0">
                <a:latin typeface="Avenir Next LT Pro" panose="020B0504020202020204" pitchFamily="34" charset="0"/>
              </a:rPr>
              <a:t>Do we care about word similarity tasks? Analogies? Finding odd-one-outs? Should we be excited if a paper comes around that improves these?</a:t>
            </a:r>
          </a:p>
        </p:txBody>
      </p:sp>
      <p:sp>
        <p:nvSpPr>
          <p:cNvPr id="11" name="TextBox 10">
            <a:extLst>
              <a:ext uri="{FF2B5EF4-FFF2-40B4-BE49-F238E27FC236}">
                <a16:creationId xmlns:a16="http://schemas.microsoft.com/office/drawing/2014/main" id="{0F3A7008-3557-41DA-A9E6-852B5CEDE35A}"/>
              </a:ext>
            </a:extLst>
          </p:cNvPr>
          <p:cNvSpPr txBox="1"/>
          <p:nvPr/>
        </p:nvSpPr>
        <p:spPr>
          <a:xfrm>
            <a:off x="1143972" y="5132852"/>
            <a:ext cx="10326274" cy="1200329"/>
          </a:xfrm>
          <a:prstGeom prst="rect">
            <a:avLst/>
          </a:prstGeom>
          <a:noFill/>
        </p:spPr>
        <p:txBody>
          <a:bodyPr wrap="square">
            <a:spAutoFit/>
          </a:bodyPr>
          <a:lstStyle/>
          <a:p>
            <a:pPr algn="ctr"/>
            <a:r>
              <a:rPr lang="en-US" sz="2400" dirty="0">
                <a:latin typeface="Avenir Next LT Pro" panose="020B0504020202020204" pitchFamily="34" charset="0"/>
              </a:rPr>
              <a:t>Maybe, but maybe not. The point of these tasks was to investigate the word embeddings – i.e., to act as a measure, not a target. Limited faith that optimizing for these will yield good word vectors.</a:t>
            </a:r>
          </a:p>
        </p:txBody>
      </p:sp>
      <p:pic>
        <p:nvPicPr>
          <p:cNvPr id="6" name="Picture 5">
            <a:extLst>
              <a:ext uri="{FF2B5EF4-FFF2-40B4-BE49-F238E27FC236}">
                <a16:creationId xmlns:a16="http://schemas.microsoft.com/office/drawing/2014/main" id="{6B90EEF1-61E8-4D10-ABC9-70EBD0E9B3BA}"/>
              </a:ext>
            </a:extLst>
          </p:cNvPr>
          <p:cNvPicPr>
            <a:picLocks noChangeAspect="1"/>
          </p:cNvPicPr>
          <p:nvPr/>
        </p:nvPicPr>
        <p:blipFill>
          <a:blip r:embed="rId4"/>
          <a:stretch>
            <a:fillRect/>
          </a:stretch>
        </p:blipFill>
        <p:spPr>
          <a:xfrm>
            <a:off x="4295775" y="2309912"/>
            <a:ext cx="880793" cy="1027592"/>
          </a:xfrm>
          <a:prstGeom prst="roundRect">
            <a:avLst>
              <a:gd name="adj" fmla="val 4870"/>
            </a:avLst>
          </a:prstGeom>
          <a:noFill/>
        </p:spPr>
      </p:pic>
    </p:spTree>
    <p:extLst>
      <p:ext uri="{BB962C8B-B14F-4D97-AF65-F5344CB8AC3E}">
        <p14:creationId xmlns:p14="http://schemas.microsoft.com/office/powerpoint/2010/main" val="1436684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5C5A4-299B-4D3B-82F1-FA1AE4F7B19F}"/>
              </a:ext>
            </a:extLst>
          </p:cNvPr>
          <p:cNvSpPr>
            <a:spLocks noGrp="1"/>
          </p:cNvSpPr>
          <p:nvPr>
            <p:ph type="title"/>
          </p:nvPr>
        </p:nvSpPr>
        <p:spPr/>
        <p:txBody>
          <a:bodyPr/>
          <a:lstStyle/>
          <a:p>
            <a:r>
              <a:rPr lang="en-US" dirty="0"/>
              <a:t>Evaluation in NLP</a:t>
            </a:r>
          </a:p>
        </p:txBody>
      </p:sp>
      <p:sp>
        <p:nvSpPr>
          <p:cNvPr id="3" name="Slide Number Placeholder 2">
            <a:extLst>
              <a:ext uri="{FF2B5EF4-FFF2-40B4-BE49-F238E27FC236}">
                <a16:creationId xmlns:a16="http://schemas.microsoft.com/office/drawing/2014/main" id="{B9A9A270-4D91-4190-96F6-ECDC455457C8}"/>
              </a:ext>
            </a:extLst>
          </p:cNvPr>
          <p:cNvSpPr>
            <a:spLocks noGrp="1"/>
          </p:cNvSpPr>
          <p:nvPr>
            <p:ph type="sldNum" sz="quarter" idx="4"/>
          </p:nvPr>
        </p:nvSpPr>
        <p:spPr/>
        <p:txBody>
          <a:bodyPr/>
          <a:lstStyle/>
          <a:p>
            <a:fld id="{02C8B7B2-9496-47E5-990F-169BD0B1DE6A}" type="slidenum">
              <a:rPr lang="en-US" smtClean="0"/>
              <a:t>45</a:t>
            </a:fld>
            <a:endParaRPr lang="en-US"/>
          </a:p>
        </p:txBody>
      </p:sp>
      <p:sp>
        <p:nvSpPr>
          <p:cNvPr id="7" name="TextBox 6">
            <a:extLst>
              <a:ext uri="{FF2B5EF4-FFF2-40B4-BE49-F238E27FC236}">
                <a16:creationId xmlns:a16="http://schemas.microsoft.com/office/drawing/2014/main" id="{A5D07418-EE5A-4741-9818-FD3D55A7E5D2}"/>
              </a:ext>
            </a:extLst>
          </p:cNvPr>
          <p:cNvSpPr txBox="1"/>
          <p:nvPr/>
        </p:nvSpPr>
        <p:spPr>
          <a:xfrm>
            <a:off x="1008791" y="712189"/>
            <a:ext cx="10435371" cy="954107"/>
          </a:xfrm>
          <a:prstGeom prst="rect">
            <a:avLst/>
          </a:prstGeom>
          <a:noFill/>
        </p:spPr>
        <p:txBody>
          <a:bodyPr wrap="square">
            <a:spAutoFit/>
          </a:bodyPr>
          <a:lstStyle/>
          <a:p>
            <a:r>
              <a:rPr lang="en-US" sz="2800" b="1" dirty="0">
                <a:latin typeface="Avenir Next LT Pro" panose="020B0504020202020204" pitchFamily="34" charset="0"/>
              </a:rPr>
              <a:t>Extrinsic Evaluation –</a:t>
            </a:r>
            <a:r>
              <a:rPr lang="en-US" sz="2800" dirty="0">
                <a:latin typeface="Avenir Next LT Pro" panose="020B0504020202020204" pitchFamily="34" charset="0"/>
              </a:rPr>
              <a:t> How useful is the result of an algorithm to other downstream tasks in NLP?</a:t>
            </a:r>
          </a:p>
        </p:txBody>
      </p:sp>
      <p:pic>
        <p:nvPicPr>
          <p:cNvPr id="12" name="Picture 11">
            <a:extLst>
              <a:ext uri="{FF2B5EF4-FFF2-40B4-BE49-F238E27FC236}">
                <a16:creationId xmlns:a16="http://schemas.microsoft.com/office/drawing/2014/main" id="{381E6018-AA4C-459A-B5D5-82ABE1FE9A6E}"/>
              </a:ext>
            </a:extLst>
          </p:cNvPr>
          <p:cNvPicPr>
            <a:picLocks noChangeAspect="1"/>
          </p:cNvPicPr>
          <p:nvPr/>
        </p:nvPicPr>
        <p:blipFill>
          <a:blip r:embed="rId2"/>
          <a:stretch>
            <a:fillRect/>
          </a:stretch>
        </p:blipFill>
        <p:spPr>
          <a:xfrm>
            <a:off x="1093752" y="2661009"/>
            <a:ext cx="10004497" cy="2254756"/>
          </a:xfrm>
          <a:prstGeom prst="rect">
            <a:avLst/>
          </a:prstGeom>
        </p:spPr>
      </p:pic>
      <p:sp>
        <p:nvSpPr>
          <p:cNvPr id="14" name="TextBox 13">
            <a:extLst>
              <a:ext uri="{FF2B5EF4-FFF2-40B4-BE49-F238E27FC236}">
                <a16:creationId xmlns:a16="http://schemas.microsoft.com/office/drawing/2014/main" id="{FDB06500-B1B7-4AB7-8C75-64958D296DDA}"/>
              </a:ext>
            </a:extLst>
          </p:cNvPr>
          <p:cNvSpPr txBox="1"/>
          <p:nvPr/>
        </p:nvSpPr>
        <p:spPr>
          <a:xfrm>
            <a:off x="620557" y="2291677"/>
            <a:ext cx="9732580" cy="369332"/>
          </a:xfrm>
          <a:prstGeom prst="rect">
            <a:avLst/>
          </a:prstGeom>
          <a:noFill/>
        </p:spPr>
        <p:txBody>
          <a:bodyPr wrap="square">
            <a:spAutoFit/>
          </a:bodyPr>
          <a:lstStyle/>
          <a:p>
            <a:r>
              <a:rPr lang="en-US" b="1" dirty="0">
                <a:latin typeface="Avenir Next LT Pro" panose="020B0504020202020204" pitchFamily="34" charset="0"/>
              </a:rPr>
              <a:t>Learning-based word vectors have had a HUGE impact and were / are widely used:</a:t>
            </a:r>
            <a:endParaRPr lang="en-US" b="1" dirty="0"/>
          </a:p>
        </p:txBody>
      </p:sp>
      <p:pic>
        <p:nvPicPr>
          <p:cNvPr id="16" name="Picture 15">
            <a:extLst>
              <a:ext uri="{FF2B5EF4-FFF2-40B4-BE49-F238E27FC236}">
                <a16:creationId xmlns:a16="http://schemas.microsoft.com/office/drawing/2014/main" id="{E0741997-5634-4D48-92BF-466B5B620C0F}"/>
              </a:ext>
            </a:extLst>
          </p:cNvPr>
          <p:cNvPicPr>
            <a:picLocks noChangeAspect="1"/>
          </p:cNvPicPr>
          <p:nvPr/>
        </p:nvPicPr>
        <p:blipFill rotWithShape="1">
          <a:blip r:embed="rId3"/>
          <a:srcRect t="48572"/>
          <a:stretch/>
        </p:blipFill>
        <p:spPr>
          <a:xfrm>
            <a:off x="1111007" y="4975588"/>
            <a:ext cx="10048060" cy="767811"/>
          </a:xfrm>
          <a:prstGeom prst="rect">
            <a:avLst/>
          </a:prstGeom>
        </p:spPr>
      </p:pic>
      <p:sp>
        <p:nvSpPr>
          <p:cNvPr id="17" name="Rectangle: Rounded Corners 16">
            <a:extLst>
              <a:ext uri="{FF2B5EF4-FFF2-40B4-BE49-F238E27FC236}">
                <a16:creationId xmlns:a16="http://schemas.microsoft.com/office/drawing/2014/main" id="{E6FBD17C-1AFA-455D-A3DA-B6B2063B48F9}"/>
              </a:ext>
            </a:extLst>
          </p:cNvPr>
          <p:cNvSpPr/>
          <p:nvPr/>
        </p:nvSpPr>
        <p:spPr>
          <a:xfrm>
            <a:off x="179464" y="846812"/>
            <a:ext cx="727051" cy="206383"/>
          </a:xfrm>
          <a:prstGeom prst="roundRect">
            <a:avLst>
              <a:gd name="adj" fmla="val 50000"/>
            </a:avLst>
          </a:prstGeom>
          <a:solidFill>
            <a:srgbClr val="D73F09"/>
          </a:solidFill>
          <a:ln>
            <a:no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lIns="0" tIns="0" rIns="0" bIns="27432" rtlCol="0" anchor="ctr" anchorCtr="1">
            <a:noAutofit/>
          </a:bodyPr>
          <a:lstStyle/>
          <a:p>
            <a:pPr algn="ctr"/>
            <a:r>
              <a:rPr lang="en-US" b="1" cap="small" spc="-150" dirty="0">
                <a:solidFill>
                  <a:schemeClr val="bg1"/>
                </a:solidFill>
                <a:latin typeface="Avenir Next LT Pro" panose="020B0504020202020204" pitchFamily="34" charset="0"/>
              </a:rPr>
              <a:t>vocab</a:t>
            </a:r>
          </a:p>
        </p:txBody>
      </p:sp>
    </p:spTree>
    <p:extLst>
      <p:ext uri="{BB962C8B-B14F-4D97-AF65-F5344CB8AC3E}">
        <p14:creationId xmlns:p14="http://schemas.microsoft.com/office/powerpoint/2010/main" val="1403400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Flowchart: Merge 47">
            <a:extLst>
              <a:ext uri="{FF2B5EF4-FFF2-40B4-BE49-F238E27FC236}">
                <a16:creationId xmlns:a16="http://schemas.microsoft.com/office/drawing/2014/main" id="{207DC8EE-1A2A-49F0-904D-5CB0632F74E7}"/>
              </a:ext>
            </a:extLst>
          </p:cNvPr>
          <p:cNvSpPr/>
          <p:nvPr/>
        </p:nvSpPr>
        <p:spPr>
          <a:xfrm>
            <a:off x="3314805" y="3457219"/>
            <a:ext cx="5490956" cy="1758123"/>
          </a:xfrm>
          <a:prstGeom prst="flowChartMerg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65C5A4-299B-4D3B-82F1-FA1AE4F7B19F}"/>
              </a:ext>
            </a:extLst>
          </p:cNvPr>
          <p:cNvSpPr>
            <a:spLocks noGrp="1"/>
          </p:cNvSpPr>
          <p:nvPr>
            <p:ph type="title"/>
          </p:nvPr>
        </p:nvSpPr>
        <p:spPr/>
        <p:txBody>
          <a:bodyPr/>
          <a:lstStyle/>
          <a:p>
            <a:r>
              <a:rPr lang="en-US" dirty="0"/>
              <a:t>Evaluation in NLP</a:t>
            </a:r>
          </a:p>
        </p:txBody>
      </p:sp>
      <p:sp>
        <p:nvSpPr>
          <p:cNvPr id="3" name="Slide Number Placeholder 2">
            <a:extLst>
              <a:ext uri="{FF2B5EF4-FFF2-40B4-BE49-F238E27FC236}">
                <a16:creationId xmlns:a16="http://schemas.microsoft.com/office/drawing/2014/main" id="{B9A9A270-4D91-4190-96F6-ECDC455457C8}"/>
              </a:ext>
            </a:extLst>
          </p:cNvPr>
          <p:cNvSpPr>
            <a:spLocks noGrp="1"/>
          </p:cNvSpPr>
          <p:nvPr>
            <p:ph type="sldNum" sz="quarter" idx="4"/>
          </p:nvPr>
        </p:nvSpPr>
        <p:spPr/>
        <p:txBody>
          <a:bodyPr/>
          <a:lstStyle/>
          <a:p>
            <a:fld id="{02C8B7B2-9496-47E5-990F-169BD0B1DE6A}" type="slidenum">
              <a:rPr lang="en-US" smtClean="0"/>
              <a:t>46</a:t>
            </a:fld>
            <a:endParaRPr lang="en-US"/>
          </a:p>
        </p:txBody>
      </p:sp>
      <p:sp>
        <p:nvSpPr>
          <p:cNvPr id="7" name="TextBox 6">
            <a:extLst>
              <a:ext uri="{FF2B5EF4-FFF2-40B4-BE49-F238E27FC236}">
                <a16:creationId xmlns:a16="http://schemas.microsoft.com/office/drawing/2014/main" id="{A5D07418-EE5A-4741-9818-FD3D55A7E5D2}"/>
              </a:ext>
            </a:extLst>
          </p:cNvPr>
          <p:cNvSpPr txBox="1"/>
          <p:nvPr/>
        </p:nvSpPr>
        <p:spPr>
          <a:xfrm>
            <a:off x="1008791" y="712189"/>
            <a:ext cx="10435371" cy="954107"/>
          </a:xfrm>
          <a:prstGeom prst="rect">
            <a:avLst/>
          </a:prstGeom>
          <a:noFill/>
        </p:spPr>
        <p:txBody>
          <a:bodyPr wrap="square">
            <a:spAutoFit/>
          </a:bodyPr>
          <a:lstStyle/>
          <a:p>
            <a:r>
              <a:rPr lang="en-US" sz="2800" b="1" dirty="0">
                <a:latin typeface="Avenir Next LT Pro" panose="020B0504020202020204" pitchFamily="34" charset="0"/>
              </a:rPr>
              <a:t>Extrinsic Evaluation –</a:t>
            </a:r>
            <a:r>
              <a:rPr lang="en-US" sz="2800" dirty="0">
                <a:latin typeface="Avenir Next LT Pro" panose="020B0504020202020204" pitchFamily="34" charset="0"/>
              </a:rPr>
              <a:t> How useful is the result of an algorithm to other downstream tasks in NLP?</a:t>
            </a:r>
          </a:p>
        </p:txBody>
      </p:sp>
      <p:sp>
        <p:nvSpPr>
          <p:cNvPr id="17" name="Rectangle: Rounded Corners 16">
            <a:extLst>
              <a:ext uri="{FF2B5EF4-FFF2-40B4-BE49-F238E27FC236}">
                <a16:creationId xmlns:a16="http://schemas.microsoft.com/office/drawing/2014/main" id="{E6FBD17C-1AFA-455D-A3DA-B6B2063B48F9}"/>
              </a:ext>
            </a:extLst>
          </p:cNvPr>
          <p:cNvSpPr/>
          <p:nvPr/>
        </p:nvSpPr>
        <p:spPr>
          <a:xfrm>
            <a:off x="179464" y="846812"/>
            <a:ext cx="727051" cy="206383"/>
          </a:xfrm>
          <a:prstGeom prst="roundRect">
            <a:avLst>
              <a:gd name="adj" fmla="val 50000"/>
            </a:avLst>
          </a:prstGeom>
          <a:solidFill>
            <a:srgbClr val="D73F09"/>
          </a:solidFill>
          <a:ln>
            <a:no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lIns="0" tIns="0" rIns="0" bIns="27432" rtlCol="0" anchor="ctr" anchorCtr="1">
            <a:noAutofit/>
          </a:bodyPr>
          <a:lstStyle/>
          <a:p>
            <a:pPr algn="ctr"/>
            <a:r>
              <a:rPr lang="en-US" b="1" cap="small" spc="-150" dirty="0">
                <a:solidFill>
                  <a:schemeClr val="bg1"/>
                </a:solidFill>
                <a:latin typeface="Avenir Next LT Pro" panose="020B0504020202020204" pitchFamily="34" charset="0"/>
              </a:rPr>
              <a:t>vocab</a:t>
            </a:r>
          </a:p>
        </p:txBody>
      </p:sp>
      <p:sp>
        <p:nvSpPr>
          <p:cNvPr id="4" name="Rectangle: Rounded Corners 3">
            <a:extLst>
              <a:ext uri="{FF2B5EF4-FFF2-40B4-BE49-F238E27FC236}">
                <a16:creationId xmlns:a16="http://schemas.microsoft.com/office/drawing/2014/main" id="{2EB3DAF3-3E46-45AC-89EB-066A87B5A29C}"/>
              </a:ext>
            </a:extLst>
          </p:cNvPr>
          <p:cNvSpPr/>
          <p:nvPr/>
        </p:nvSpPr>
        <p:spPr>
          <a:xfrm>
            <a:off x="3614737" y="4035148"/>
            <a:ext cx="4962525" cy="145732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latin typeface="Avenir Next LT Pro" panose="020B0504020202020204" pitchFamily="34" charset="0"/>
              </a:rPr>
              <a:t>Task-Specific </a:t>
            </a:r>
          </a:p>
          <a:p>
            <a:pPr algn="ctr"/>
            <a:r>
              <a:rPr lang="en-US" sz="2400" dirty="0">
                <a:latin typeface="Avenir Next LT Pro" panose="020B0504020202020204" pitchFamily="34" charset="0"/>
              </a:rPr>
              <a:t>Machine Learning Algorithm</a:t>
            </a:r>
          </a:p>
        </p:txBody>
      </p:sp>
      <p:sp>
        <p:nvSpPr>
          <p:cNvPr id="11" name="TextBox 10">
            <a:extLst>
              <a:ext uri="{FF2B5EF4-FFF2-40B4-BE49-F238E27FC236}">
                <a16:creationId xmlns:a16="http://schemas.microsoft.com/office/drawing/2014/main" id="{A9C912F3-3578-4923-94E6-9A37C2657D20}"/>
              </a:ext>
            </a:extLst>
          </p:cNvPr>
          <p:cNvSpPr txBox="1"/>
          <p:nvPr/>
        </p:nvSpPr>
        <p:spPr>
          <a:xfrm>
            <a:off x="3140623" y="1776661"/>
            <a:ext cx="6070052" cy="668837"/>
          </a:xfrm>
          <a:prstGeom prst="rect">
            <a:avLst/>
          </a:prstGeom>
          <a:noFill/>
        </p:spPr>
        <p:txBody>
          <a:bodyPr wrap="square">
            <a:spAutoFit/>
          </a:bodyPr>
          <a:lstStyle/>
          <a:p>
            <a:pPr algn="ctr">
              <a:lnSpc>
                <a:spcPct val="250000"/>
              </a:lnSpc>
            </a:pPr>
            <a:r>
              <a:rPr lang="en-US" sz="1800" b="1" i="0" dirty="0">
                <a:solidFill>
                  <a:srgbClr val="202122"/>
                </a:solidFill>
                <a:effectLst/>
                <a:latin typeface="Avenir Next LT Pro" panose="020B0504020202020204" pitchFamily="34" charset="0"/>
              </a:rPr>
              <a:t>A           quick           brown           fox           jumped.</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98D3140-7B35-4C27-A39B-2BB13691DBFA}"/>
                  </a:ext>
                </a:extLst>
              </p:cNvPr>
              <p:cNvSpPr txBox="1"/>
              <p:nvPr/>
            </p:nvSpPr>
            <p:spPr>
              <a:xfrm>
                <a:off x="3140623" y="2618636"/>
                <a:ext cx="1054894" cy="4047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𝟏</m:t>
                              </m:r>
                            </m:e>
                          </m:acc>
                        </m:e>
                        <m:sub>
                          <m:r>
                            <a:rPr lang="en-US" sz="1800" b="0" i="1" smtClean="0">
                              <a:latin typeface="Cambria Math" panose="02040503050406030204" pitchFamily="18" charset="0"/>
                            </a:rPr>
                            <m:t>𝑎</m:t>
                          </m:r>
                        </m:sub>
                      </m:sSub>
                    </m:oMath>
                  </m:oMathPara>
                </a14:m>
                <a:endParaRPr lang="en-US" dirty="0"/>
              </a:p>
            </p:txBody>
          </p:sp>
        </mc:Choice>
        <mc:Fallback xmlns="">
          <p:sp>
            <p:nvSpPr>
              <p:cNvPr id="18" name="TextBox 17">
                <a:extLst>
                  <a:ext uri="{FF2B5EF4-FFF2-40B4-BE49-F238E27FC236}">
                    <a16:creationId xmlns:a16="http://schemas.microsoft.com/office/drawing/2014/main" id="{998D3140-7B35-4C27-A39B-2BB13691DBFA}"/>
                  </a:ext>
                </a:extLst>
              </p:cNvPr>
              <p:cNvSpPr txBox="1">
                <a:spLocks noRot="1" noChangeAspect="1" noMove="1" noResize="1" noEditPoints="1" noAdjustHandles="1" noChangeArrowheads="1" noChangeShapeType="1" noTextEdit="1"/>
              </p:cNvSpPr>
              <p:nvPr/>
            </p:nvSpPr>
            <p:spPr>
              <a:xfrm>
                <a:off x="3140623" y="2618636"/>
                <a:ext cx="1054894" cy="4047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C905D54-0556-45D6-84C8-65E1EEABA4A2}"/>
                  </a:ext>
                </a:extLst>
              </p:cNvPr>
              <p:cNvSpPr txBox="1"/>
              <p:nvPr/>
            </p:nvSpPr>
            <p:spPr>
              <a:xfrm>
                <a:off x="4135287" y="2604754"/>
                <a:ext cx="1054894" cy="432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𝟏</m:t>
                              </m:r>
                            </m:e>
                          </m:acc>
                        </m:e>
                        <m:sub>
                          <m:r>
                            <a:rPr lang="en-US" sz="1800" b="0" i="1" smtClean="0">
                              <a:latin typeface="Cambria Math" panose="02040503050406030204" pitchFamily="18" charset="0"/>
                            </a:rPr>
                            <m:t>𝑞𝑢𝑖𝑐𝑘</m:t>
                          </m:r>
                        </m:sub>
                      </m:sSub>
                    </m:oMath>
                  </m:oMathPara>
                </a14:m>
                <a:endParaRPr lang="en-US" dirty="0"/>
              </a:p>
            </p:txBody>
          </p:sp>
        </mc:Choice>
        <mc:Fallback xmlns="">
          <p:sp>
            <p:nvSpPr>
              <p:cNvPr id="19" name="TextBox 18">
                <a:extLst>
                  <a:ext uri="{FF2B5EF4-FFF2-40B4-BE49-F238E27FC236}">
                    <a16:creationId xmlns:a16="http://schemas.microsoft.com/office/drawing/2014/main" id="{2C905D54-0556-45D6-84C8-65E1EEABA4A2}"/>
                  </a:ext>
                </a:extLst>
              </p:cNvPr>
              <p:cNvSpPr txBox="1">
                <a:spLocks noRot="1" noChangeAspect="1" noMove="1" noResize="1" noEditPoints="1" noAdjustHandles="1" noChangeArrowheads="1" noChangeShapeType="1" noTextEdit="1"/>
              </p:cNvSpPr>
              <p:nvPr/>
            </p:nvSpPr>
            <p:spPr>
              <a:xfrm>
                <a:off x="4135287" y="2604754"/>
                <a:ext cx="1054894" cy="432554"/>
              </a:xfrm>
              <a:prstGeom prst="rect">
                <a:avLst/>
              </a:prstGeom>
              <a:blipFill>
                <a:blip r:embed="rId3"/>
                <a:stretch>
                  <a:fillRect b="-70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0E41ACA-E4E0-4AE7-AC0A-CA0329684825}"/>
                  </a:ext>
                </a:extLst>
              </p:cNvPr>
              <p:cNvSpPr txBox="1"/>
              <p:nvPr/>
            </p:nvSpPr>
            <p:spPr>
              <a:xfrm>
                <a:off x="5409707" y="2618636"/>
                <a:ext cx="1054894" cy="4047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𝟏</m:t>
                              </m:r>
                            </m:e>
                          </m:acc>
                        </m:e>
                        <m:sub>
                          <m:r>
                            <a:rPr lang="en-US" sz="1800" b="0" i="1" smtClean="0">
                              <a:latin typeface="Cambria Math" panose="02040503050406030204" pitchFamily="18" charset="0"/>
                            </a:rPr>
                            <m:t>𝑏𝑟𝑜𝑤𝑛</m:t>
                          </m:r>
                        </m:sub>
                      </m:sSub>
                    </m:oMath>
                  </m:oMathPara>
                </a14:m>
                <a:endParaRPr lang="en-US" dirty="0"/>
              </a:p>
            </p:txBody>
          </p:sp>
        </mc:Choice>
        <mc:Fallback xmlns="">
          <p:sp>
            <p:nvSpPr>
              <p:cNvPr id="20" name="TextBox 19">
                <a:extLst>
                  <a:ext uri="{FF2B5EF4-FFF2-40B4-BE49-F238E27FC236}">
                    <a16:creationId xmlns:a16="http://schemas.microsoft.com/office/drawing/2014/main" id="{D0E41ACA-E4E0-4AE7-AC0A-CA0329684825}"/>
                  </a:ext>
                </a:extLst>
              </p:cNvPr>
              <p:cNvSpPr txBox="1">
                <a:spLocks noRot="1" noChangeAspect="1" noMove="1" noResize="1" noEditPoints="1" noAdjustHandles="1" noChangeArrowheads="1" noChangeShapeType="1" noTextEdit="1"/>
              </p:cNvSpPr>
              <p:nvPr/>
            </p:nvSpPr>
            <p:spPr>
              <a:xfrm>
                <a:off x="5409707" y="2618636"/>
                <a:ext cx="1054894" cy="4047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3E9ADC1-3AAA-4AEF-830C-11364943C4D8}"/>
                  </a:ext>
                </a:extLst>
              </p:cNvPr>
              <p:cNvSpPr txBox="1"/>
              <p:nvPr/>
            </p:nvSpPr>
            <p:spPr>
              <a:xfrm>
                <a:off x="6607968" y="2604754"/>
                <a:ext cx="1054894" cy="432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𝟏</m:t>
                              </m:r>
                            </m:e>
                          </m:acc>
                        </m:e>
                        <m:sub>
                          <m:r>
                            <a:rPr lang="en-US" sz="1800" b="0" i="1" smtClean="0">
                              <a:latin typeface="Cambria Math" panose="02040503050406030204" pitchFamily="18" charset="0"/>
                            </a:rPr>
                            <m:t>𝑓𝑜𝑥</m:t>
                          </m:r>
                        </m:sub>
                      </m:sSub>
                    </m:oMath>
                  </m:oMathPara>
                </a14:m>
                <a:endParaRPr lang="en-US" dirty="0"/>
              </a:p>
            </p:txBody>
          </p:sp>
        </mc:Choice>
        <mc:Fallback xmlns="">
          <p:sp>
            <p:nvSpPr>
              <p:cNvPr id="21" name="TextBox 20">
                <a:extLst>
                  <a:ext uri="{FF2B5EF4-FFF2-40B4-BE49-F238E27FC236}">
                    <a16:creationId xmlns:a16="http://schemas.microsoft.com/office/drawing/2014/main" id="{E3E9ADC1-3AAA-4AEF-830C-11364943C4D8}"/>
                  </a:ext>
                </a:extLst>
              </p:cNvPr>
              <p:cNvSpPr txBox="1">
                <a:spLocks noRot="1" noChangeAspect="1" noMove="1" noResize="1" noEditPoints="1" noAdjustHandles="1" noChangeArrowheads="1" noChangeShapeType="1" noTextEdit="1"/>
              </p:cNvSpPr>
              <p:nvPr/>
            </p:nvSpPr>
            <p:spPr>
              <a:xfrm>
                <a:off x="6607968" y="2604754"/>
                <a:ext cx="1054894" cy="432554"/>
              </a:xfrm>
              <a:prstGeom prst="rect">
                <a:avLst/>
              </a:prstGeom>
              <a:blipFill>
                <a:blip r:embed="rId5"/>
                <a:stretch>
                  <a:fillRect b="-84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77B6BC5-1AA9-4E81-8FB2-78B8AB9E3B1C}"/>
                  </a:ext>
                </a:extLst>
              </p:cNvPr>
              <p:cNvSpPr txBox="1"/>
              <p:nvPr/>
            </p:nvSpPr>
            <p:spPr>
              <a:xfrm>
                <a:off x="7838128" y="2604754"/>
                <a:ext cx="1054894" cy="432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𝟏</m:t>
                              </m:r>
                            </m:e>
                          </m:acc>
                        </m:e>
                        <m:sub>
                          <m:r>
                            <a:rPr lang="en-US" sz="1800" b="0" i="1" smtClean="0">
                              <a:latin typeface="Cambria Math" panose="02040503050406030204" pitchFamily="18" charset="0"/>
                            </a:rPr>
                            <m:t>𝑗𝑢𝑚𝑝𝑒𝑑</m:t>
                          </m:r>
                        </m:sub>
                      </m:sSub>
                    </m:oMath>
                  </m:oMathPara>
                </a14:m>
                <a:endParaRPr lang="en-US" dirty="0"/>
              </a:p>
            </p:txBody>
          </p:sp>
        </mc:Choice>
        <mc:Fallback xmlns="">
          <p:sp>
            <p:nvSpPr>
              <p:cNvPr id="22" name="TextBox 21">
                <a:extLst>
                  <a:ext uri="{FF2B5EF4-FFF2-40B4-BE49-F238E27FC236}">
                    <a16:creationId xmlns:a16="http://schemas.microsoft.com/office/drawing/2014/main" id="{277B6BC5-1AA9-4E81-8FB2-78B8AB9E3B1C}"/>
                  </a:ext>
                </a:extLst>
              </p:cNvPr>
              <p:cNvSpPr txBox="1">
                <a:spLocks noRot="1" noChangeAspect="1" noMove="1" noResize="1" noEditPoints="1" noAdjustHandles="1" noChangeArrowheads="1" noChangeShapeType="1" noTextEdit="1"/>
              </p:cNvSpPr>
              <p:nvPr/>
            </p:nvSpPr>
            <p:spPr>
              <a:xfrm>
                <a:off x="7838128" y="2604754"/>
                <a:ext cx="1054894" cy="432554"/>
              </a:xfrm>
              <a:prstGeom prst="rect">
                <a:avLst/>
              </a:prstGeom>
              <a:blipFill>
                <a:blip r:embed="rId6"/>
                <a:stretch>
                  <a:fillRect b="-7042"/>
                </a:stretch>
              </a:blipFill>
            </p:spPr>
            <p:txBody>
              <a:bodyPr/>
              <a:lstStyle/>
              <a:p>
                <a:r>
                  <a:rPr lang="en-US">
                    <a:noFill/>
                  </a:rPr>
                  <a:t> </a:t>
                </a:r>
              </a:p>
            </p:txBody>
          </p:sp>
        </mc:Fallback>
      </mc:AlternateContent>
      <p:cxnSp>
        <p:nvCxnSpPr>
          <p:cNvPr id="49" name="Straight Connector 48">
            <a:extLst>
              <a:ext uri="{FF2B5EF4-FFF2-40B4-BE49-F238E27FC236}">
                <a16:creationId xmlns:a16="http://schemas.microsoft.com/office/drawing/2014/main" id="{08A03917-C9A8-464F-975B-A0F66E7676F5}"/>
              </a:ext>
            </a:extLst>
          </p:cNvPr>
          <p:cNvCxnSpPr>
            <a:cxnSpLocks/>
          </p:cNvCxnSpPr>
          <p:nvPr/>
        </p:nvCxnSpPr>
        <p:spPr>
          <a:xfrm>
            <a:off x="3643312" y="3090485"/>
            <a:ext cx="0" cy="1765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9FB5923-F696-4855-B522-0E9BA14AF08B}"/>
              </a:ext>
            </a:extLst>
          </p:cNvPr>
          <p:cNvCxnSpPr>
            <a:cxnSpLocks/>
          </p:cNvCxnSpPr>
          <p:nvPr/>
        </p:nvCxnSpPr>
        <p:spPr>
          <a:xfrm>
            <a:off x="4685601" y="3090485"/>
            <a:ext cx="0" cy="1765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944DF43-CBE6-4A37-849C-09103561EF88}"/>
              </a:ext>
            </a:extLst>
          </p:cNvPr>
          <p:cNvCxnSpPr>
            <a:cxnSpLocks/>
          </p:cNvCxnSpPr>
          <p:nvPr/>
        </p:nvCxnSpPr>
        <p:spPr>
          <a:xfrm>
            <a:off x="5960021" y="3090485"/>
            <a:ext cx="0" cy="1765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E92150D-2954-4DE9-B144-DF509C8227D4}"/>
              </a:ext>
            </a:extLst>
          </p:cNvPr>
          <p:cNvCxnSpPr>
            <a:cxnSpLocks/>
          </p:cNvCxnSpPr>
          <p:nvPr/>
        </p:nvCxnSpPr>
        <p:spPr>
          <a:xfrm>
            <a:off x="7158282" y="3090485"/>
            <a:ext cx="0" cy="1765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07C1B26-90C6-44F7-A7F5-5DB698D80FD9}"/>
              </a:ext>
            </a:extLst>
          </p:cNvPr>
          <p:cNvCxnSpPr>
            <a:cxnSpLocks/>
          </p:cNvCxnSpPr>
          <p:nvPr/>
        </p:nvCxnSpPr>
        <p:spPr>
          <a:xfrm>
            <a:off x="8388442" y="3090485"/>
            <a:ext cx="0" cy="1765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B96DD58-8AF1-41DF-9C95-2C95C3EEDB86}"/>
              </a:ext>
            </a:extLst>
          </p:cNvPr>
          <p:cNvCxnSpPr>
            <a:cxnSpLocks/>
          </p:cNvCxnSpPr>
          <p:nvPr/>
        </p:nvCxnSpPr>
        <p:spPr>
          <a:xfrm>
            <a:off x="6100761" y="5492473"/>
            <a:ext cx="0" cy="1765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71845102-6CA6-407F-8207-6ABF64D175FA}"/>
              </a:ext>
            </a:extLst>
          </p:cNvPr>
          <p:cNvSpPr txBox="1"/>
          <p:nvPr/>
        </p:nvSpPr>
        <p:spPr>
          <a:xfrm>
            <a:off x="3026568" y="5696358"/>
            <a:ext cx="6138862" cy="369332"/>
          </a:xfrm>
          <a:prstGeom prst="rect">
            <a:avLst/>
          </a:prstGeom>
          <a:noFill/>
        </p:spPr>
        <p:txBody>
          <a:bodyPr wrap="square">
            <a:spAutoFit/>
          </a:bodyPr>
          <a:lstStyle/>
          <a:p>
            <a:pPr algn="ctr"/>
            <a:r>
              <a:rPr lang="en-US" sz="1800" b="1" i="0" dirty="0">
                <a:solidFill>
                  <a:srgbClr val="202122"/>
                </a:solidFill>
                <a:effectLst/>
                <a:latin typeface="Avenir Next LT Pro" panose="020B0504020202020204" pitchFamily="34" charset="0"/>
              </a:rPr>
              <a:t>Output / Loss</a:t>
            </a:r>
            <a:endParaRPr lang="en-US" dirty="0"/>
          </a:p>
        </p:txBody>
      </p:sp>
      <p:cxnSp>
        <p:nvCxnSpPr>
          <p:cNvPr id="57" name="Straight Connector 56">
            <a:extLst>
              <a:ext uri="{FF2B5EF4-FFF2-40B4-BE49-F238E27FC236}">
                <a16:creationId xmlns:a16="http://schemas.microsoft.com/office/drawing/2014/main" id="{3F4C1DA0-F083-4E3A-BD69-3AA56BE876CF}"/>
              </a:ext>
            </a:extLst>
          </p:cNvPr>
          <p:cNvCxnSpPr>
            <a:cxnSpLocks/>
          </p:cNvCxnSpPr>
          <p:nvPr/>
        </p:nvCxnSpPr>
        <p:spPr>
          <a:xfrm>
            <a:off x="3620445" y="2416579"/>
            <a:ext cx="0" cy="1765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D874FAB-23A6-48A7-9B6D-C977489C4E8D}"/>
              </a:ext>
            </a:extLst>
          </p:cNvPr>
          <p:cNvCxnSpPr>
            <a:cxnSpLocks/>
          </p:cNvCxnSpPr>
          <p:nvPr/>
        </p:nvCxnSpPr>
        <p:spPr>
          <a:xfrm>
            <a:off x="4662734" y="2416579"/>
            <a:ext cx="0" cy="1765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84EF395-739C-4AE0-90CE-E476F30F3FD9}"/>
              </a:ext>
            </a:extLst>
          </p:cNvPr>
          <p:cNvCxnSpPr>
            <a:cxnSpLocks/>
          </p:cNvCxnSpPr>
          <p:nvPr/>
        </p:nvCxnSpPr>
        <p:spPr>
          <a:xfrm>
            <a:off x="5937154" y="2416579"/>
            <a:ext cx="0" cy="1765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D185BD2-A609-4676-85F9-5617171F0476}"/>
              </a:ext>
            </a:extLst>
          </p:cNvPr>
          <p:cNvCxnSpPr>
            <a:cxnSpLocks/>
          </p:cNvCxnSpPr>
          <p:nvPr/>
        </p:nvCxnSpPr>
        <p:spPr>
          <a:xfrm>
            <a:off x="7135415" y="2416579"/>
            <a:ext cx="0" cy="1765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7262FB7-CAA6-41C4-A120-B1B570726FA6}"/>
              </a:ext>
            </a:extLst>
          </p:cNvPr>
          <p:cNvCxnSpPr>
            <a:cxnSpLocks/>
          </p:cNvCxnSpPr>
          <p:nvPr/>
        </p:nvCxnSpPr>
        <p:spPr>
          <a:xfrm>
            <a:off x="8365575" y="2416579"/>
            <a:ext cx="0" cy="1765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05269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Flowchart: Merge 47">
            <a:extLst>
              <a:ext uri="{FF2B5EF4-FFF2-40B4-BE49-F238E27FC236}">
                <a16:creationId xmlns:a16="http://schemas.microsoft.com/office/drawing/2014/main" id="{207DC8EE-1A2A-49F0-904D-5CB0632F74E7}"/>
              </a:ext>
            </a:extLst>
          </p:cNvPr>
          <p:cNvSpPr/>
          <p:nvPr/>
        </p:nvSpPr>
        <p:spPr>
          <a:xfrm>
            <a:off x="3314805" y="3457219"/>
            <a:ext cx="5490956" cy="1758123"/>
          </a:xfrm>
          <a:prstGeom prst="flowChartMerg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65C5A4-299B-4D3B-82F1-FA1AE4F7B19F}"/>
              </a:ext>
            </a:extLst>
          </p:cNvPr>
          <p:cNvSpPr>
            <a:spLocks noGrp="1"/>
          </p:cNvSpPr>
          <p:nvPr>
            <p:ph type="title"/>
          </p:nvPr>
        </p:nvSpPr>
        <p:spPr/>
        <p:txBody>
          <a:bodyPr/>
          <a:lstStyle/>
          <a:p>
            <a:r>
              <a:rPr lang="en-US" dirty="0"/>
              <a:t>Evaluation in NLP</a:t>
            </a:r>
          </a:p>
        </p:txBody>
      </p:sp>
      <p:sp>
        <p:nvSpPr>
          <p:cNvPr id="3" name="Slide Number Placeholder 2">
            <a:extLst>
              <a:ext uri="{FF2B5EF4-FFF2-40B4-BE49-F238E27FC236}">
                <a16:creationId xmlns:a16="http://schemas.microsoft.com/office/drawing/2014/main" id="{B9A9A270-4D91-4190-96F6-ECDC455457C8}"/>
              </a:ext>
            </a:extLst>
          </p:cNvPr>
          <p:cNvSpPr>
            <a:spLocks noGrp="1"/>
          </p:cNvSpPr>
          <p:nvPr>
            <p:ph type="sldNum" sz="quarter" idx="4"/>
          </p:nvPr>
        </p:nvSpPr>
        <p:spPr/>
        <p:txBody>
          <a:bodyPr/>
          <a:lstStyle/>
          <a:p>
            <a:fld id="{02C8B7B2-9496-47E5-990F-169BD0B1DE6A}" type="slidenum">
              <a:rPr lang="en-US" smtClean="0"/>
              <a:t>47</a:t>
            </a:fld>
            <a:endParaRPr lang="en-US"/>
          </a:p>
        </p:txBody>
      </p:sp>
      <p:sp>
        <p:nvSpPr>
          <p:cNvPr id="7" name="TextBox 6">
            <a:extLst>
              <a:ext uri="{FF2B5EF4-FFF2-40B4-BE49-F238E27FC236}">
                <a16:creationId xmlns:a16="http://schemas.microsoft.com/office/drawing/2014/main" id="{A5D07418-EE5A-4741-9818-FD3D55A7E5D2}"/>
              </a:ext>
            </a:extLst>
          </p:cNvPr>
          <p:cNvSpPr txBox="1"/>
          <p:nvPr/>
        </p:nvSpPr>
        <p:spPr>
          <a:xfrm>
            <a:off x="1008791" y="712189"/>
            <a:ext cx="10435371" cy="954107"/>
          </a:xfrm>
          <a:prstGeom prst="rect">
            <a:avLst/>
          </a:prstGeom>
          <a:noFill/>
        </p:spPr>
        <p:txBody>
          <a:bodyPr wrap="square">
            <a:spAutoFit/>
          </a:bodyPr>
          <a:lstStyle/>
          <a:p>
            <a:r>
              <a:rPr lang="en-US" sz="2800" b="1" dirty="0">
                <a:latin typeface="Avenir Next LT Pro" panose="020B0504020202020204" pitchFamily="34" charset="0"/>
              </a:rPr>
              <a:t>Extrinsic Evaluation –</a:t>
            </a:r>
            <a:r>
              <a:rPr lang="en-US" sz="2800" dirty="0">
                <a:latin typeface="Avenir Next LT Pro" panose="020B0504020202020204" pitchFamily="34" charset="0"/>
              </a:rPr>
              <a:t> How useful is the result of an algorithm to other downstream tasks in NLP?</a:t>
            </a:r>
          </a:p>
        </p:txBody>
      </p:sp>
      <p:sp>
        <p:nvSpPr>
          <p:cNvPr id="17" name="Rectangle: Rounded Corners 16">
            <a:extLst>
              <a:ext uri="{FF2B5EF4-FFF2-40B4-BE49-F238E27FC236}">
                <a16:creationId xmlns:a16="http://schemas.microsoft.com/office/drawing/2014/main" id="{E6FBD17C-1AFA-455D-A3DA-B6B2063B48F9}"/>
              </a:ext>
            </a:extLst>
          </p:cNvPr>
          <p:cNvSpPr/>
          <p:nvPr/>
        </p:nvSpPr>
        <p:spPr>
          <a:xfrm>
            <a:off x="179464" y="846812"/>
            <a:ext cx="727051" cy="206383"/>
          </a:xfrm>
          <a:prstGeom prst="roundRect">
            <a:avLst>
              <a:gd name="adj" fmla="val 50000"/>
            </a:avLst>
          </a:prstGeom>
          <a:solidFill>
            <a:srgbClr val="D73F09"/>
          </a:solidFill>
          <a:ln>
            <a:no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lIns="0" tIns="0" rIns="0" bIns="27432" rtlCol="0" anchor="ctr" anchorCtr="1">
            <a:noAutofit/>
          </a:bodyPr>
          <a:lstStyle/>
          <a:p>
            <a:pPr algn="ctr"/>
            <a:r>
              <a:rPr lang="en-US" b="1" cap="small" spc="-150" dirty="0">
                <a:solidFill>
                  <a:schemeClr val="bg1"/>
                </a:solidFill>
                <a:latin typeface="Avenir Next LT Pro" panose="020B0504020202020204" pitchFamily="34" charset="0"/>
              </a:rPr>
              <a:t>vocab</a:t>
            </a:r>
          </a:p>
        </p:txBody>
      </p:sp>
      <p:sp>
        <p:nvSpPr>
          <p:cNvPr id="4" name="Rectangle: Rounded Corners 3">
            <a:extLst>
              <a:ext uri="{FF2B5EF4-FFF2-40B4-BE49-F238E27FC236}">
                <a16:creationId xmlns:a16="http://schemas.microsoft.com/office/drawing/2014/main" id="{2EB3DAF3-3E46-45AC-89EB-066A87B5A29C}"/>
              </a:ext>
            </a:extLst>
          </p:cNvPr>
          <p:cNvSpPr/>
          <p:nvPr/>
        </p:nvSpPr>
        <p:spPr>
          <a:xfrm>
            <a:off x="3614737" y="4035148"/>
            <a:ext cx="4962525" cy="145732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latin typeface="Avenir Next LT Pro" panose="020B0504020202020204" pitchFamily="34" charset="0"/>
              </a:rPr>
              <a:t>Task-Specific </a:t>
            </a:r>
          </a:p>
          <a:p>
            <a:pPr algn="ctr"/>
            <a:r>
              <a:rPr lang="en-US" sz="2400" dirty="0">
                <a:latin typeface="Avenir Next LT Pro" panose="020B0504020202020204" pitchFamily="34" charset="0"/>
              </a:rPr>
              <a:t>Machine Learning Algorithm</a:t>
            </a:r>
          </a:p>
        </p:txBody>
      </p:sp>
      <p:sp>
        <p:nvSpPr>
          <p:cNvPr id="11" name="TextBox 10">
            <a:extLst>
              <a:ext uri="{FF2B5EF4-FFF2-40B4-BE49-F238E27FC236}">
                <a16:creationId xmlns:a16="http://schemas.microsoft.com/office/drawing/2014/main" id="{A9C912F3-3578-4923-94E6-9A37C2657D20}"/>
              </a:ext>
            </a:extLst>
          </p:cNvPr>
          <p:cNvSpPr txBox="1"/>
          <p:nvPr/>
        </p:nvSpPr>
        <p:spPr>
          <a:xfrm>
            <a:off x="3140623" y="1776661"/>
            <a:ext cx="6070052" cy="668837"/>
          </a:xfrm>
          <a:prstGeom prst="rect">
            <a:avLst/>
          </a:prstGeom>
          <a:noFill/>
        </p:spPr>
        <p:txBody>
          <a:bodyPr wrap="square">
            <a:spAutoFit/>
          </a:bodyPr>
          <a:lstStyle/>
          <a:p>
            <a:pPr algn="ctr">
              <a:lnSpc>
                <a:spcPct val="250000"/>
              </a:lnSpc>
            </a:pPr>
            <a:r>
              <a:rPr lang="en-US" sz="1800" b="1" i="0" dirty="0">
                <a:solidFill>
                  <a:srgbClr val="202122"/>
                </a:solidFill>
                <a:effectLst/>
                <a:latin typeface="Avenir Next LT Pro" panose="020B0504020202020204" pitchFamily="34" charset="0"/>
              </a:rPr>
              <a:t>A           quick           brown           fox           jumped.</a:t>
            </a:r>
          </a:p>
        </p:txBody>
      </p:sp>
      <p:sp>
        <p:nvSpPr>
          <p:cNvPr id="6" name="Rectangle: Rounded Corners 5">
            <a:extLst>
              <a:ext uri="{FF2B5EF4-FFF2-40B4-BE49-F238E27FC236}">
                <a16:creationId xmlns:a16="http://schemas.microsoft.com/office/drawing/2014/main" id="{9C98A552-59A6-4B15-9223-A308632F549B}"/>
              </a:ext>
            </a:extLst>
          </p:cNvPr>
          <p:cNvSpPr/>
          <p:nvPr/>
        </p:nvSpPr>
        <p:spPr>
          <a:xfrm>
            <a:off x="1910463" y="2642610"/>
            <a:ext cx="7052559" cy="379201"/>
          </a:xfrm>
          <a:prstGeom prst="roundRect">
            <a:avLst/>
          </a:prstGeom>
          <a:solidFill>
            <a:srgbClr val="D73F09"/>
          </a:solidFill>
          <a:ln>
            <a:solidFill>
              <a:srgbClr val="D7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word2vec</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98D3140-7B35-4C27-A39B-2BB13691DBFA}"/>
                  </a:ext>
                </a:extLst>
              </p:cNvPr>
              <p:cNvSpPr txBox="1"/>
              <p:nvPr/>
            </p:nvSpPr>
            <p:spPr>
              <a:xfrm>
                <a:off x="3140623" y="2618636"/>
                <a:ext cx="10548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chemeClr val="bg1"/>
                              </a:solidFill>
                              <a:latin typeface="Cambria Math" panose="02040503050406030204" pitchFamily="18" charset="0"/>
                            </a:rPr>
                          </m:ctrlPr>
                        </m:sSubPr>
                        <m:e>
                          <m:acc>
                            <m:accPr>
                              <m:chr m:val="⃗"/>
                              <m:ctrlPr>
                                <a:rPr lang="en-US" sz="1800" b="1" i="1" smtClean="0">
                                  <a:solidFill>
                                    <a:schemeClr val="bg1"/>
                                  </a:solidFill>
                                  <a:latin typeface="Cambria Math" panose="02040503050406030204" pitchFamily="18" charset="0"/>
                                </a:rPr>
                              </m:ctrlPr>
                            </m:accPr>
                            <m:e>
                              <m:r>
                                <a:rPr lang="en-US" sz="1800" b="1" i="1" smtClean="0">
                                  <a:solidFill>
                                    <a:schemeClr val="bg1"/>
                                  </a:solidFill>
                                  <a:latin typeface="Cambria Math" panose="02040503050406030204" pitchFamily="18" charset="0"/>
                                </a:rPr>
                                <m:t>𝒘</m:t>
                              </m:r>
                            </m:e>
                          </m:acc>
                        </m:e>
                        <m:sub>
                          <m:r>
                            <a:rPr lang="en-US" sz="1800" b="0" i="1" smtClean="0">
                              <a:solidFill>
                                <a:schemeClr val="bg1"/>
                              </a:solidFill>
                              <a:latin typeface="Cambria Math" panose="02040503050406030204" pitchFamily="18" charset="0"/>
                            </a:rPr>
                            <m:t>𝑎</m:t>
                          </m:r>
                        </m:sub>
                      </m:sSub>
                    </m:oMath>
                  </m:oMathPara>
                </a14:m>
                <a:endParaRPr lang="en-US" dirty="0">
                  <a:solidFill>
                    <a:schemeClr val="bg1"/>
                  </a:solidFill>
                </a:endParaRPr>
              </a:p>
            </p:txBody>
          </p:sp>
        </mc:Choice>
        <mc:Fallback xmlns="">
          <p:sp>
            <p:nvSpPr>
              <p:cNvPr id="18" name="TextBox 17">
                <a:extLst>
                  <a:ext uri="{FF2B5EF4-FFF2-40B4-BE49-F238E27FC236}">
                    <a16:creationId xmlns:a16="http://schemas.microsoft.com/office/drawing/2014/main" id="{998D3140-7B35-4C27-A39B-2BB13691DBFA}"/>
                  </a:ext>
                </a:extLst>
              </p:cNvPr>
              <p:cNvSpPr txBox="1">
                <a:spLocks noRot="1" noChangeAspect="1" noMove="1" noResize="1" noEditPoints="1" noAdjustHandles="1" noChangeArrowheads="1" noChangeShapeType="1" noTextEdit="1"/>
              </p:cNvSpPr>
              <p:nvPr/>
            </p:nvSpPr>
            <p:spPr>
              <a:xfrm>
                <a:off x="3140623" y="2618636"/>
                <a:ext cx="1054894"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C905D54-0556-45D6-84C8-65E1EEABA4A2}"/>
                  </a:ext>
                </a:extLst>
              </p:cNvPr>
              <p:cNvSpPr txBox="1"/>
              <p:nvPr/>
            </p:nvSpPr>
            <p:spPr>
              <a:xfrm>
                <a:off x="4135287" y="2604754"/>
                <a:ext cx="1054894"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chemeClr val="bg1"/>
                              </a:solidFill>
                              <a:latin typeface="Cambria Math" panose="02040503050406030204" pitchFamily="18" charset="0"/>
                            </a:rPr>
                          </m:ctrlPr>
                        </m:sSubPr>
                        <m:e>
                          <m:acc>
                            <m:accPr>
                              <m:chr m:val="⃗"/>
                              <m:ctrlPr>
                                <a:rPr lang="en-US" sz="1800" b="1" i="1" smtClean="0">
                                  <a:solidFill>
                                    <a:schemeClr val="bg1"/>
                                  </a:solidFill>
                                  <a:latin typeface="Cambria Math" panose="02040503050406030204" pitchFamily="18" charset="0"/>
                                </a:rPr>
                              </m:ctrlPr>
                            </m:accPr>
                            <m:e>
                              <m:r>
                                <a:rPr lang="en-US" sz="1800" b="1" i="1" smtClean="0">
                                  <a:solidFill>
                                    <a:schemeClr val="bg1"/>
                                  </a:solidFill>
                                  <a:latin typeface="Cambria Math" panose="02040503050406030204" pitchFamily="18" charset="0"/>
                                </a:rPr>
                                <m:t>𝒘</m:t>
                              </m:r>
                            </m:e>
                          </m:acc>
                        </m:e>
                        <m:sub>
                          <m:r>
                            <a:rPr lang="en-US" sz="1800" b="0" i="1" smtClean="0">
                              <a:solidFill>
                                <a:schemeClr val="bg1"/>
                              </a:solidFill>
                              <a:latin typeface="Cambria Math" panose="02040503050406030204" pitchFamily="18" charset="0"/>
                            </a:rPr>
                            <m:t>𝑞𝑢𝑖𝑐𝑘</m:t>
                          </m:r>
                        </m:sub>
                      </m:sSub>
                    </m:oMath>
                  </m:oMathPara>
                </a14:m>
                <a:endParaRPr lang="en-US" dirty="0">
                  <a:solidFill>
                    <a:schemeClr val="bg1"/>
                  </a:solidFill>
                </a:endParaRPr>
              </a:p>
            </p:txBody>
          </p:sp>
        </mc:Choice>
        <mc:Fallback xmlns="">
          <p:sp>
            <p:nvSpPr>
              <p:cNvPr id="19" name="TextBox 18">
                <a:extLst>
                  <a:ext uri="{FF2B5EF4-FFF2-40B4-BE49-F238E27FC236}">
                    <a16:creationId xmlns:a16="http://schemas.microsoft.com/office/drawing/2014/main" id="{2C905D54-0556-45D6-84C8-65E1EEABA4A2}"/>
                  </a:ext>
                </a:extLst>
              </p:cNvPr>
              <p:cNvSpPr txBox="1">
                <a:spLocks noRot="1" noChangeAspect="1" noMove="1" noResize="1" noEditPoints="1" noAdjustHandles="1" noChangeArrowheads="1" noChangeShapeType="1" noTextEdit="1"/>
              </p:cNvSpPr>
              <p:nvPr/>
            </p:nvSpPr>
            <p:spPr>
              <a:xfrm>
                <a:off x="4135287" y="2604754"/>
                <a:ext cx="1054894" cy="390748"/>
              </a:xfrm>
              <a:prstGeom prst="rect">
                <a:avLst/>
              </a:prstGeom>
              <a:blipFill>
                <a:blip r:embed="rId3"/>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0E41ACA-E4E0-4AE7-AC0A-CA0329684825}"/>
                  </a:ext>
                </a:extLst>
              </p:cNvPr>
              <p:cNvSpPr txBox="1"/>
              <p:nvPr/>
            </p:nvSpPr>
            <p:spPr>
              <a:xfrm>
                <a:off x="5409707" y="2618636"/>
                <a:ext cx="10548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chemeClr val="bg1"/>
                              </a:solidFill>
                              <a:latin typeface="Cambria Math" panose="02040503050406030204" pitchFamily="18" charset="0"/>
                            </a:rPr>
                          </m:ctrlPr>
                        </m:sSubPr>
                        <m:e>
                          <m:acc>
                            <m:accPr>
                              <m:chr m:val="⃗"/>
                              <m:ctrlPr>
                                <a:rPr lang="en-US" sz="1800" b="1" i="1" smtClean="0">
                                  <a:solidFill>
                                    <a:schemeClr val="bg1"/>
                                  </a:solidFill>
                                  <a:latin typeface="Cambria Math" panose="02040503050406030204" pitchFamily="18" charset="0"/>
                                </a:rPr>
                              </m:ctrlPr>
                            </m:accPr>
                            <m:e>
                              <m:r>
                                <a:rPr lang="en-US" sz="1800" b="1" i="1" smtClean="0">
                                  <a:solidFill>
                                    <a:schemeClr val="bg1"/>
                                  </a:solidFill>
                                  <a:latin typeface="Cambria Math" panose="02040503050406030204" pitchFamily="18" charset="0"/>
                                </a:rPr>
                                <m:t>𝒘</m:t>
                              </m:r>
                            </m:e>
                          </m:acc>
                        </m:e>
                        <m:sub>
                          <m:r>
                            <a:rPr lang="en-US" sz="1800" b="0" i="1" smtClean="0">
                              <a:solidFill>
                                <a:schemeClr val="bg1"/>
                              </a:solidFill>
                              <a:latin typeface="Cambria Math" panose="02040503050406030204" pitchFamily="18" charset="0"/>
                            </a:rPr>
                            <m:t>𝑏𝑟𝑜𝑤𝑛</m:t>
                          </m:r>
                        </m:sub>
                      </m:sSub>
                    </m:oMath>
                  </m:oMathPara>
                </a14:m>
                <a:endParaRPr lang="en-US" dirty="0">
                  <a:solidFill>
                    <a:schemeClr val="bg1"/>
                  </a:solidFill>
                </a:endParaRPr>
              </a:p>
            </p:txBody>
          </p:sp>
        </mc:Choice>
        <mc:Fallback xmlns="">
          <p:sp>
            <p:nvSpPr>
              <p:cNvPr id="20" name="TextBox 19">
                <a:extLst>
                  <a:ext uri="{FF2B5EF4-FFF2-40B4-BE49-F238E27FC236}">
                    <a16:creationId xmlns:a16="http://schemas.microsoft.com/office/drawing/2014/main" id="{D0E41ACA-E4E0-4AE7-AC0A-CA0329684825}"/>
                  </a:ext>
                </a:extLst>
              </p:cNvPr>
              <p:cNvSpPr txBox="1">
                <a:spLocks noRot="1" noChangeAspect="1" noMove="1" noResize="1" noEditPoints="1" noAdjustHandles="1" noChangeArrowheads="1" noChangeShapeType="1" noTextEdit="1"/>
              </p:cNvSpPr>
              <p:nvPr/>
            </p:nvSpPr>
            <p:spPr>
              <a:xfrm>
                <a:off x="5409707" y="2618636"/>
                <a:ext cx="1054894"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3E9ADC1-3AAA-4AEF-830C-11364943C4D8}"/>
                  </a:ext>
                </a:extLst>
              </p:cNvPr>
              <p:cNvSpPr txBox="1"/>
              <p:nvPr/>
            </p:nvSpPr>
            <p:spPr>
              <a:xfrm>
                <a:off x="6607968" y="2604754"/>
                <a:ext cx="1054894" cy="3915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chemeClr val="bg1"/>
                              </a:solidFill>
                              <a:latin typeface="Cambria Math" panose="02040503050406030204" pitchFamily="18" charset="0"/>
                            </a:rPr>
                          </m:ctrlPr>
                        </m:sSubPr>
                        <m:e>
                          <m:acc>
                            <m:accPr>
                              <m:chr m:val="⃗"/>
                              <m:ctrlPr>
                                <a:rPr lang="en-US" sz="1800" b="1" i="1" smtClean="0">
                                  <a:solidFill>
                                    <a:schemeClr val="bg1"/>
                                  </a:solidFill>
                                  <a:latin typeface="Cambria Math" panose="02040503050406030204" pitchFamily="18" charset="0"/>
                                </a:rPr>
                              </m:ctrlPr>
                            </m:accPr>
                            <m:e>
                              <m:r>
                                <a:rPr lang="en-US" sz="1800" b="1" i="1" smtClean="0">
                                  <a:solidFill>
                                    <a:schemeClr val="bg1"/>
                                  </a:solidFill>
                                  <a:latin typeface="Cambria Math" panose="02040503050406030204" pitchFamily="18" charset="0"/>
                                </a:rPr>
                                <m:t>𝒘</m:t>
                              </m:r>
                            </m:e>
                          </m:acc>
                        </m:e>
                        <m:sub>
                          <m:r>
                            <a:rPr lang="en-US" sz="1800" b="0" i="1" smtClean="0">
                              <a:solidFill>
                                <a:schemeClr val="bg1"/>
                              </a:solidFill>
                              <a:latin typeface="Cambria Math" panose="02040503050406030204" pitchFamily="18" charset="0"/>
                            </a:rPr>
                            <m:t>𝑓𝑜𝑥</m:t>
                          </m:r>
                        </m:sub>
                      </m:sSub>
                    </m:oMath>
                  </m:oMathPara>
                </a14:m>
                <a:endParaRPr lang="en-US" dirty="0">
                  <a:solidFill>
                    <a:schemeClr val="bg1"/>
                  </a:solidFill>
                </a:endParaRPr>
              </a:p>
            </p:txBody>
          </p:sp>
        </mc:Choice>
        <mc:Fallback xmlns="">
          <p:sp>
            <p:nvSpPr>
              <p:cNvPr id="21" name="TextBox 20">
                <a:extLst>
                  <a:ext uri="{FF2B5EF4-FFF2-40B4-BE49-F238E27FC236}">
                    <a16:creationId xmlns:a16="http://schemas.microsoft.com/office/drawing/2014/main" id="{E3E9ADC1-3AAA-4AEF-830C-11364943C4D8}"/>
                  </a:ext>
                </a:extLst>
              </p:cNvPr>
              <p:cNvSpPr txBox="1">
                <a:spLocks noRot="1" noChangeAspect="1" noMove="1" noResize="1" noEditPoints="1" noAdjustHandles="1" noChangeArrowheads="1" noChangeShapeType="1" noTextEdit="1"/>
              </p:cNvSpPr>
              <p:nvPr/>
            </p:nvSpPr>
            <p:spPr>
              <a:xfrm>
                <a:off x="6607968" y="2604754"/>
                <a:ext cx="1054894" cy="391582"/>
              </a:xfrm>
              <a:prstGeom prst="rect">
                <a:avLst/>
              </a:prstGeom>
              <a:blipFill>
                <a:blip r:embed="rId5"/>
                <a:stretch>
                  <a:fillRect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77B6BC5-1AA9-4E81-8FB2-78B8AB9E3B1C}"/>
                  </a:ext>
                </a:extLst>
              </p:cNvPr>
              <p:cNvSpPr txBox="1"/>
              <p:nvPr/>
            </p:nvSpPr>
            <p:spPr>
              <a:xfrm>
                <a:off x="7838128" y="2604754"/>
                <a:ext cx="1054894"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chemeClr val="bg1"/>
                              </a:solidFill>
                              <a:latin typeface="Cambria Math" panose="02040503050406030204" pitchFamily="18" charset="0"/>
                            </a:rPr>
                          </m:ctrlPr>
                        </m:sSubPr>
                        <m:e>
                          <m:acc>
                            <m:accPr>
                              <m:chr m:val="⃗"/>
                              <m:ctrlPr>
                                <a:rPr lang="en-US" sz="1800" b="1" i="1" smtClean="0">
                                  <a:solidFill>
                                    <a:schemeClr val="bg1"/>
                                  </a:solidFill>
                                  <a:latin typeface="Cambria Math" panose="02040503050406030204" pitchFamily="18" charset="0"/>
                                </a:rPr>
                              </m:ctrlPr>
                            </m:accPr>
                            <m:e>
                              <m:r>
                                <a:rPr lang="en-US" sz="1800" b="1" i="1" smtClean="0">
                                  <a:solidFill>
                                    <a:schemeClr val="bg1"/>
                                  </a:solidFill>
                                  <a:latin typeface="Cambria Math" panose="02040503050406030204" pitchFamily="18" charset="0"/>
                                </a:rPr>
                                <m:t>𝒘</m:t>
                              </m:r>
                            </m:e>
                          </m:acc>
                        </m:e>
                        <m:sub>
                          <m:r>
                            <a:rPr lang="en-US" sz="1800" b="0" i="1" smtClean="0">
                              <a:solidFill>
                                <a:schemeClr val="bg1"/>
                              </a:solidFill>
                              <a:latin typeface="Cambria Math" panose="02040503050406030204" pitchFamily="18" charset="0"/>
                            </a:rPr>
                            <m:t>𝑗𝑢𝑚𝑝𝑒𝑑</m:t>
                          </m:r>
                        </m:sub>
                      </m:sSub>
                    </m:oMath>
                  </m:oMathPara>
                </a14:m>
                <a:endParaRPr lang="en-US" dirty="0">
                  <a:solidFill>
                    <a:schemeClr val="bg1"/>
                  </a:solidFill>
                </a:endParaRPr>
              </a:p>
            </p:txBody>
          </p:sp>
        </mc:Choice>
        <mc:Fallback xmlns="">
          <p:sp>
            <p:nvSpPr>
              <p:cNvPr id="22" name="TextBox 21">
                <a:extLst>
                  <a:ext uri="{FF2B5EF4-FFF2-40B4-BE49-F238E27FC236}">
                    <a16:creationId xmlns:a16="http://schemas.microsoft.com/office/drawing/2014/main" id="{277B6BC5-1AA9-4E81-8FB2-78B8AB9E3B1C}"/>
                  </a:ext>
                </a:extLst>
              </p:cNvPr>
              <p:cNvSpPr txBox="1">
                <a:spLocks noRot="1" noChangeAspect="1" noMove="1" noResize="1" noEditPoints="1" noAdjustHandles="1" noChangeArrowheads="1" noChangeShapeType="1" noTextEdit="1"/>
              </p:cNvSpPr>
              <p:nvPr/>
            </p:nvSpPr>
            <p:spPr>
              <a:xfrm>
                <a:off x="7838128" y="2604754"/>
                <a:ext cx="1054894" cy="391646"/>
              </a:xfrm>
              <a:prstGeom prst="rect">
                <a:avLst/>
              </a:prstGeom>
              <a:blipFill>
                <a:blip r:embed="rId6"/>
                <a:stretch>
                  <a:fillRect b="-7692"/>
                </a:stretch>
              </a:blipFill>
            </p:spPr>
            <p:txBody>
              <a:bodyPr/>
              <a:lstStyle/>
              <a:p>
                <a:r>
                  <a:rPr lang="en-US">
                    <a:noFill/>
                  </a:rPr>
                  <a:t> </a:t>
                </a:r>
              </a:p>
            </p:txBody>
          </p:sp>
        </mc:Fallback>
      </mc:AlternateContent>
      <p:cxnSp>
        <p:nvCxnSpPr>
          <p:cNvPr id="13" name="Straight Connector 12">
            <a:extLst>
              <a:ext uri="{FF2B5EF4-FFF2-40B4-BE49-F238E27FC236}">
                <a16:creationId xmlns:a16="http://schemas.microsoft.com/office/drawing/2014/main" id="{A89DE2B2-F001-4482-924E-18020020E716}"/>
              </a:ext>
            </a:extLst>
          </p:cNvPr>
          <p:cNvCxnSpPr>
            <a:cxnSpLocks/>
          </p:cNvCxnSpPr>
          <p:nvPr/>
        </p:nvCxnSpPr>
        <p:spPr>
          <a:xfrm>
            <a:off x="3620445" y="2416579"/>
            <a:ext cx="0" cy="1765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62141B-7661-4DA1-B322-8306AB6F33F9}"/>
              </a:ext>
            </a:extLst>
          </p:cNvPr>
          <p:cNvCxnSpPr>
            <a:cxnSpLocks/>
          </p:cNvCxnSpPr>
          <p:nvPr/>
        </p:nvCxnSpPr>
        <p:spPr>
          <a:xfrm>
            <a:off x="4662734" y="2416579"/>
            <a:ext cx="0" cy="1765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10B047C-B4FC-49CA-BC12-2EF33D9381C7}"/>
              </a:ext>
            </a:extLst>
          </p:cNvPr>
          <p:cNvCxnSpPr>
            <a:cxnSpLocks/>
          </p:cNvCxnSpPr>
          <p:nvPr/>
        </p:nvCxnSpPr>
        <p:spPr>
          <a:xfrm>
            <a:off x="5937154" y="2416579"/>
            <a:ext cx="0" cy="1765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CA6E541-605F-4634-97FF-3271FBE0A161}"/>
              </a:ext>
            </a:extLst>
          </p:cNvPr>
          <p:cNvCxnSpPr>
            <a:cxnSpLocks/>
          </p:cNvCxnSpPr>
          <p:nvPr/>
        </p:nvCxnSpPr>
        <p:spPr>
          <a:xfrm>
            <a:off x="7135415" y="2416579"/>
            <a:ext cx="0" cy="1765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FB2BAE1-061E-457D-A74C-CBF5A518AD6A}"/>
              </a:ext>
            </a:extLst>
          </p:cNvPr>
          <p:cNvCxnSpPr>
            <a:cxnSpLocks/>
          </p:cNvCxnSpPr>
          <p:nvPr/>
        </p:nvCxnSpPr>
        <p:spPr>
          <a:xfrm>
            <a:off x="8365575" y="2416579"/>
            <a:ext cx="0" cy="1765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8A03917-C9A8-464F-975B-A0F66E7676F5}"/>
              </a:ext>
            </a:extLst>
          </p:cNvPr>
          <p:cNvCxnSpPr>
            <a:cxnSpLocks/>
          </p:cNvCxnSpPr>
          <p:nvPr/>
        </p:nvCxnSpPr>
        <p:spPr>
          <a:xfrm>
            <a:off x="3643312" y="3090485"/>
            <a:ext cx="0" cy="1765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9FB5923-F696-4855-B522-0E9BA14AF08B}"/>
              </a:ext>
            </a:extLst>
          </p:cNvPr>
          <p:cNvCxnSpPr>
            <a:cxnSpLocks/>
          </p:cNvCxnSpPr>
          <p:nvPr/>
        </p:nvCxnSpPr>
        <p:spPr>
          <a:xfrm>
            <a:off x="4685601" y="3090485"/>
            <a:ext cx="0" cy="1765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944DF43-CBE6-4A37-849C-09103561EF88}"/>
              </a:ext>
            </a:extLst>
          </p:cNvPr>
          <p:cNvCxnSpPr>
            <a:cxnSpLocks/>
          </p:cNvCxnSpPr>
          <p:nvPr/>
        </p:nvCxnSpPr>
        <p:spPr>
          <a:xfrm>
            <a:off x="5960021" y="3090485"/>
            <a:ext cx="0" cy="1765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E92150D-2954-4DE9-B144-DF509C8227D4}"/>
              </a:ext>
            </a:extLst>
          </p:cNvPr>
          <p:cNvCxnSpPr>
            <a:cxnSpLocks/>
          </p:cNvCxnSpPr>
          <p:nvPr/>
        </p:nvCxnSpPr>
        <p:spPr>
          <a:xfrm>
            <a:off x="7158282" y="3090485"/>
            <a:ext cx="0" cy="1765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07C1B26-90C6-44F7-A7F5-5DB698D80FD9}"/>
              </a:ext>
            </a:extLst>
          </p:cNvPr>
          <p:cNvCxnSpPr>
            <a:cxnSpLocks/>
          </p:cNvCxnSpPr>
          <p:nvPr/>
        </p:nvCxnSpPr>
        <p:spPr>
          <a:xfrm>
            <a:off x="8388442" y="3090485"/>
            <a:ext cx="0" cy="1765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B96DD58-8AF1-41DF-9C95-2C95C3EEDB86}"/>
              </a:ext>
            </a:extLst>
          </p:cNvPr>
          <p:cNvCxnSpPr>
            <a:cxnSpLocks/>
          </p:cNvCxnSpPr>
          <p:nvPr/>
        </p:nvCxnSpPr>
        <p:spPr>
          <a:xfrm>
            <a:off x="6100761" y="5492473"/>
            <a:ext cx="0" cy="1765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71845102-6CA6-407F-8207-6ABF64D175FA}"/>
              </a:ext>
            </a:extLst>
          </p:cNvPr>
          <p:cNvSpPr txBox="1"/>
          <p:nvPr/>
        </p:nvSpPr>
        <p:spPr>
          <a:xfrm>
            <a:off x="3026568" y="5696358"/>
            <a:ext cx="6138862" cy="369332"/>
          </a:xfrm>
          <a:prstGeom prst="rect">
            <a:avLst/>
          </a:prstGeom>
          <a:noFill/>
        </p:spPr>
        <p:txBody>
          <a:bodyPr wrap="square">
            <a:spAutoFit/>
          </a:bodyPr>
          <a:lstStyle/>
          <a:p>
            <a:pPr algn="ctr"/>
            <a:r>
              <a:rPr lang="en-US" sz="1800" b="1" i="0" dirty="0">
                <a:solidFill>
                  <a:srgbClr val="202122"/>
                </a:solidFill>
                <a:effectLst/>
                <a:latin typeface="Avenir Next LT Pro" panose="020B0504020202020204" pitchFamily="34" charset="0"/>
              </a:rPr>
              <a:t>Output / Loss</a:t>
            </a:r>
            <a:endParaRPr lang="en-US" dirty="0"/>
          </a:p>
        </p:txBody>
      </p:sp>
    </p:spTree>
    <p:extLst>
      <p:ext uri="{BB962C8B-B14F-4D97-AF65-F5344CB8AC3E}">
        <p14:creationId xmlns:p14="http://schemas.microsoft.com/office/powerpoint/2010/main" val="7206980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5C5A4-299B-4D3B-82F1-FA1AE4F7B19F}"/>
              </a:ext>
            </a:extLst>
          </p:cNvPr>
          <p:cNvSpPr>
            <a:spLocks noGrp="1"/>
          </p:cNvSpPr>
          <p:nvPr>
            <p:ph type="title"/>
          </p:nvPr>
        </p:nvSpPr>
        <p:spPr>
          <a:xfrm>
            <a:off x="0" y="9192"/>
            <a:ext cx="11039475" cy="358604"/>
          </a:xfrm>
        </p:spPr>
        <p:txBody>
          <a:bodyPr/>
          <a:lstStyle/>
          <a:p>
            <a:r>
              <a:rPr lang="en-US" dirty="0"/>
              <a:t>Extrinsic Evaluation of Word Vector Algorithms: Some Downstream Tasks</a:t>
            </a:r>
          </a:p>
        </p:txBody>
      </p:sp>
      <p:sp>
        <p:nvSpPr>
          <p:cNvPr id="3" name="Slide Number Placeholder 2">
            <a:extLst>
              <a:ext uri="{FF2B5EF4-FFF2-40B4-BE49-F238E27FC236}">
                <a16:creationId xmlns:a16="http://schemas.microsoft.com/office/drawing/2014/main" id="{B9A9A270-4D91-4190-96F6-ECDC455457C8}"/>
              </a:ext>
            </a:extLst>
          </p:cNvPr>
          <p:cNvSpPr>
            <a:spLocks noGrp="1"/>
          </p:cNvSpPr>
          <p:nvPr>
            <p:ph type="sldNum" sz="quarter" idx="4"/>
          </p:nvPr>
        </p:nvSpPr>
        <p:spPr/>
        <p:txBody>
          <a:bodyPr/>
          <a:lstStyle/>
          <a:p>
            <a:fld id="{02C8B7B2-9496-47E5-990F-169BD0B1DE6A}" type="slidenum">
              <a:rPr lang="en-US" smtClean="0"/>
              <a:t>48</a:t>
            </a:fld>
            <a:endParaRPr lang="en-US"/>
          </a:p>
        </p:txBody>
      </p:sp>
      <p:sp>
        <p:nvSpPr>
          <p:cNvPr id="4" name="TextBox 3">
            <a:extLst>
              <a:ext uri="{FF2B5EF4-FFF2-40B4-BE49-F238E27FC236}">
                <a16:creationId xmlns:a16="http://schemas.microsoft.com/office/drawing/2014/main" id="{41A0C496-EE8E-4ABA-8490-E4EA5ECCB20A}"/>
              </a:ext>
            </a:extLst>
          </p:cNvPr>
          <p:cNvSpPr txBox="1"/>
          <p:nvPr/>
        </p:nvSpPr>
        <p:spPr>
          <a:xfrm>
            <a:off x="526191" y="712189"/>
            <a:ext cx="10764982" cy="461665"/>
          </a:xfrm>
          <a:prstGeom prst="rect">
            <a:avLst/>
          </a:prstGeom>
          <a:noFill/>
        </p:spPr>
        <p:txBody>
          <a:bodyPr wrap="square">
            <a:spAutoFit/>
          </a:bodyPr>
          <a:lstStyle/>
          <a:p>
            <a:r>
              <a:rPr lang="en-US" sz="2400" dirty="0">
                <a:latin typeface="Avenir Next LT Pro" panose="020B0504020202020204" pitchFamily="34" charset="0"/>
              </a:rPr>
              <a:t>Word vectors have been used in practically every NLP task, subset from [1]: </a:t>
            </a:r>
          </a:p>
        </p:txBody>
      </p:sp>
      <p:sp>
        <p:nvSpPr>
          <p:cNvPr id="5" name="TextBox 4">
            <a:extLst>
              <a:ext uri="{FF2B5EF4-FFF2-40B4-BE49-F238E27FC236}">
                <a16:creationId xmlns:a16="http://schemas.microsoft.com/office/drawing/2014/main" id="{5C6713B3-0832-43B6-831A-D39E739E565A}"/>
              </a:ext>
            </a:extLst>
          </p:cNvPr>
          <p:cNvSpPr txBox="1"/>
          <p:nvPr/>
        </p:nvSpPr>
        <p:spPr>
          <a:xfrm>
            <a:off x="1082732" y="6508916"/>
            <a:ext cx="11344795" cy="307777"/>
          </a:xfrm>
          <a:prstGeom prst="rect">
            <a:avLst/>
          </a:prstGeom>
          <a:noFill/>
        </p:spPr>
        <p:txBody>
          <a:bodyPr wrap="square">
            <a:spAutoFit/>
          </a:bodyPr>
          <a:lstStyle/>
          <a:p>
            <a:r>
              <a:rPr lang="en-US" sz="1400" dirty="0">
                <a:solidFill>
                  <a:schemeClr val="bg1">
                    <a:lumMod val="50000"/>
                  </a:schemeClr>
                </a:solidFill>
                <a:latin typeface="Avenir Next LT Pro" panose="020B0504020202020204" pitchFamily="34" charset="0"/>
              </a:rPr>
              <a:t>[1] Evaluating Word Embedding Models: Methods and Experimental Results (</a:t>
            </a:r>
            <a:r>
              <a:rPr lang="en-US" sz="1400" dirty="0">
                <a:solidFill>
                  <a:schemeClr val="bg1">
                    <a:lumMod val="50000"/>
                  </a:schemeClr>
                </a:solidFill>
                <a:latin typeface="Avenir Next LT Pro" panose="020B0504020202020204" pitchFamily="34" charset="0"/>
                <a:hlinkClick r:id="rId2"/>
              </a:rPr>
              <a:t>arxiv.org/pdf/1901.09785.pdf</a:t>
            </a:r>
            <a:r>
              <a:rPr lang="en-US" sz="1400" dirty="0">
                <a:solidFill>
                  <a:schemeClr val="bg1">
                    <a:lumMod val="50000"/>
                  </a:schemeClr>
                </a:solidFill>
                <a:latin typeface="Avenir Next LT Pro" panose="020B0504020202020204" pitchFamily="34" charset="0"/>
              </a:rPr>
              <a:t>)</a:t>
            </a:r>
          </a:p>
        </p:txBody>
      </p:sp>
      <p:grpSp>
        <p:nvGrpSpPr>
          <p:cNvPr id="6" name="Group 5">
            <a:extLst>
              <a:ext uri="{FF2B5EF4-FFF2-40B4-BE49-F238E27FC236}">
                <a16:creationId xmlns:a16="http://schemas.microsoft.com/office/drawing/2014/main" id="{F839E4F4-FBD1-4436-A85B-08F5156EE271}"/>
              </a:ext>
            </a:extLst>
          </p:cNvPr>
          <p:cNvGrpSpPr/>
          <p:nvPr/>
        </p:nvGrpSpPr>
        <p:grpSpPr>
          <a:xfrm>
            <a:off x="1523198" y="1722527"/>
            <a:ext cx="5020477" cy="523220"/>
            <a:chOff x="1523198" y="2593841"/>
            <a:chExt cx="5020477" cy="523220"/>
          </a:xfrm>
        </p:grpSpPr>
        <p:sp>
          <p:nvSpPr>
            <p:cNvPr id="7" name="TextBox 6">
              <a:extLst>
                <a:ext uri="{FF2B5EF4-FFF2-40B4-BE49-F238E27FC236}">
                  <a16:creationId xmlns:a16="http://schemas.microsoft.com/office/drawing/2014/main" id="{39009088-F752-484F-B192-396CFC2B4358}"/>
                </a:ext>
              </a:extLst>
            </p:cNvPr>
            <p:cNvSpPr txBox="1"/>
            <p:nvPr/>
          </p:nvSpPr>
          <p:spPr>
            <a:xfrm>
              <a:off x="2055495" y="2593841"/>
              <a:ext cx="4488180" cy="523220"/>
            </a:xfrm>
            <a:prstGeom prst="rect">
              <a:avLst/>
            </a:prstGeom>
            <a:noFill/>
          </p:spPr>
          <p:txBody>
            <a:bodyPr wrap="square">
              <a:spAutoFit/>
            </a:bodyPr>
            <a:lstStyle/>
            <a:p>
              <a:r>
                <a:rPr lang="en-US" sz="2800" b="1" dirty="0">
                  <a:latin typeface="Avenir Next LT Pro" panose="020B0504020202020204" pitchFamily="34" charset="0"/>
                </a:rPr>
                <a:t>Part-of-Speech Tagging</a:t>
              </a:r>
            </a:p>
          </p:txBody>
        </p:sp>
        <p:sp>
          <p:nvSpPr>
            <p:cNvPr id="8" name="Rectangle: Rounded Corners 7">
              <a:extLst>
                <a:ext uri="{FF2B5EF4-FFF2-40B4-BE49-F238E27FC236}">
                  <a16:creationId xmlns:a16="http://schemas.microsoft.com/office/drawing/2014/main" id="{F4AC56F1-8648-4D2F-84FF-28AE3397F6C2}"/>
                </a:ext>
              </a:extLst>
            </p:cNvPr>
            <p:cNvSpPr/>
            <p:nvPr/>
          </p:nvSpPr>
          <p:spPr>
            <a:xfrm>
              <a:off x="1523198" y="2636811"/>
              <a:ext cx="457200" cy="457200"/>
            </a:xfrm>
            <a:prstGeom prst="roundRect">
              <a:avLst>
                <a:gd name="adj" fmla="val 50000"/>
              </a:avLst>
            </a:prstGeom>
            <a:solidFill>
              <a:srgbClr val="6AA84F"/>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i="0" u="none" strike="noStrike" dirty="0">
                  <a:solidFill>
                    <a:schemeClr val="bg1"/>
                  </a:solidFill>
                  <a:effectLst/>
                  <a:latin typeface="Avenir Next LT Pro" panose="020B0504020202020204" pitchFamily="34" charset="0"/>
                </a:rPr>
                <a:t>⚑</a:t>
              </a:r>
              <a:endParaRPr lang="en-US" sz="2000" dirty="0">
                <a:solidFill>
                  <a:schemeClr val="bg1"/>
                </a:solidFill>
              </a:endParaRPr>
            </a:p>
          </p:txBody>
        </p:sp>
      </p:grpSp>
      <p:grpSp>
        <p:nvGrpSpPr>
          <p:cNvPr id="12" name="Group 11">
            <a:extLst>
              <a:ext uri="{FF2B5EF4-FFF2-40B4-BE49-F238E27FC236}">
                <a16:creationId xmlns:a16="http://schemas.microsoft.com/office/drawing/2014/main" id="{0E47FECA-08EB-40AD-9A9A-CB7EB33DBAFC}"/>
              </a:ext>
            </a:extLst>
          </p:cNvPr>
          <p:cNvGrpSpPr/>
          <p:nvPr/>
        </p:nvGrpSpPr>
        <p:grpSpPr>
          <a:xfrm>
            <a:off x="1523198" y="2923381"/>
            <a:ext cx="8127795" cy="523220"/>
            <a:chOff x="1523198" y="4213946"/>
            <a:chExt cx="8127795" cy="523220"/>
          </a:xfrm>
        </p:grpSpPr>
        <p:sp>
          <p:nvSpPr>
            <p:cNvPr id="13" name="TextBox 12">
              <a:extLst>
                <a:ext uri="{FF2B5EF4-FFF2-40B4-BE49-F238E27FC236}">
                  <a16:creationId xmlns:a16="http://schemas.microsoft.com/office/drawing/2014/main" id="{7365E9A7-F049-4679-A0E1-C7F4C2BA8819}"/>
                </a:ext>
              </a:extLst>
            </p:cNvPr>
            <p:cNvSpPr txBox="1"/>
            <p:nvPr/>
          </p:nvSpPr>
          <p:spPr>
            <a:xfrm>
              <a:off x="2055494" y="4213946"/>
              <a:ext cx="7595499" cy="523220"/>
            </a:xfrm>
            <a:prstGeom prst="rect">
              <a:avLst/>
            </a:prstGeom>
            <a:noFill/>
          </p:spPr>
          <p:txBody>
            <a:bodyPr wrap="square">
              <a:spAutoFit/>
            </a:bodyPr>
            <a:lstStyle/>
            <a:p>
              <a:r>
                <a:rPr lang="en-US" sz="2800" b="1" dirty="0">
                  <a:latin typeface="Avenir Next LT Pro" panose="020B0504020202020204" pitchFamily="34" charset="0"/>
                </a:rPr>
                <a:t>Sentiment Analysis</a:t>
              </a:r>
            </a:p>
          </p:txBody>
        </p:sp>
        <p:sp>
          <p:nvSpPr>
            <p:cNvPr id="14" name="Rectangle: Rounded Corners 13">
              <a:extLst>
                <a:ext uri="{FF2B5EF4-FFF2-40B4-BE49-F238E27FC236}">
                  <a16:creationId xmlns:a16="http://schemas.microsoft.com/office/drawing/2014/main" id="{FD813480-C0BB-4F95-BCB6-0AA36C8F20FE}"/>
                </a:ext>
              </a:extLst>
            </p:cNvPr>
            <p:cNvSpPr/>
            <p:nvPr/>
          </p:nvSpPr>
          <p:spPr>
            <a:xfrm>
              <a:off x="1523198" y="4256916"/>
              <a:ext cx="457200" cy="457200"/>
            </a:xfrm>
            <a:prstGeom prst="roundRect">
              <a:avLst>
                <a:gd name="adj" fmla="val 50000"/>
              </a:avLst>
            </a:prstGeom>
            <a:solidFill>
              <a:srgbClr val="6AA84F"/>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i="0" u="none" strike="noStrike" dirty="0">
                  <a:solidFill>
                    <a:schemeClr val="bg1"/>
                  </a:solidFill>
                  <a:effectLst/>
                  <a:latin typeface="Avenir Next LT Pro" panose="020B0504020202020204" pitchFamily="34" charset="0"/>
                </a:rPr>
                <a:t>⚑</a:t>
              </a:r>
              <a:endParaRPr lang="en-US" sz="2000" dirty="0">
                <a:solidFill>
                  <a:schemeClr val="bg1"/>
                </a:solidFill>
              </a:endParaRPr>
            </a:p>
          </p:txBody>
        </p:sp>
      </p:grpSp>
      <p:grpSp>
        <p:nvGrpSpPr>
          <p:cNvPr id="15" name="Group 14">
            <a:extLst>
              <a:ext uri="{FF2B5EF4-FFF2-40B4-BE49-F238E27FC236}">
                <a16:creationId xmlns:a16="http://schemas.microsoft.com/office/drawing/2014/main" id="{ED3B5C81-87CB-4449-A6B2-BB78D60B64FF}"/>
              </a:ext>
            </a:extLst>
          </p:cNvPr>
          <p:cNvGrpSpPr/>
          <p:nvPr/>
        </p:nvGrpSpPr>
        <p:grpSpPr>
          <a:xfrm>
            <a:off x="1523198" y="4124234"/>
            <a:ext cx="8127795" cy="523220"/>
            <a:chOff x="1523198" y="4213946"/>
            <a:chExt cx="8127795" cy="523220"/>
          </a:xfrm>
        </p:grpSpPr>
        <p:sp>
          <p:nvSpPr>
            <p:cNvPr id="16" name="TextBox 15">
              <a:extLst>
                <a:ext uri="{FF2B5EF4-FFF2-40B4-BE49-F238E27FC236}">
                  <a16:creationId xmlns:a16="http://schemas.microsoft.com/office/drawing/2014/main" id="{BC233EAF-3247-4286-873B-C0AE149174A5}"/>
                </a:ext>
              </a:extLst>
            </p:cNvPr>
            <p:cNvSpPr txBox="1"/>
            <p:nvPr/>
          </p:nvSpPr>
          <p:spPr>
            <a:xfrm>
              <a:off x="2055494" y="4213946"/>
              <a:ext cx="7595499" cy="523220"/>
            </a:xfrm>
            <a:prstGeom prst="rect">
              <a:avLst/>
            </a:prstGeom>
            <a:noFill/>
          </p:spPr>
          <p:txBody>
            <a:bodyPr wrap="square">
              <a:spAutoFit/>
            </a:bodyPr>
            <a:lstStyle/>
            <a:p>
              <a:r>
                <a:rPr lang="en-US" sz="2800" b="1" dirty="0">
                  <a:latin typeface="Avenir Next LT Pro" panose="020B0504020202020204" pitchFamily="34" charset="0"/>
                </a:rPr>
                <a:t>Machine Translation</a:t>
              </a:r>
            </a:p>
          </p:txBody>
        </p:sp>
        <p:sp>
          <p:nvSpPr>
            <p:cNvPr id="17" name="Rectangle: Rounded Corners 16">
              <a:extLst>
                <a:ext uri="{FF2B5EF4-FFF2-40B4-BE49-F238E27FC236}">
                  <a16:creationId xmlns:a16="http://schemas.microsoft.com/office/drawing/2014/main" id="{D43478A6-625C-49ED-AFFA-448B71EFBB65}"/>
                </a:ext>
              </a:extLst>
            </p:cNvPr>
            <p:cNvSpPr/>
            <p:nvPr/>
          </p:nvSpPr>
          <p:spPr>
            <a:xfrm>
              <a:off x="1523198" y="4256916"/>
              <a:ext cx="457200" cy="457200"/>
            </a:xfrm>
            <a:prstGeom prst="roundRect">
              <a:avLst>
                <a:gd name="adj" fmla="val 50000"/>
              </a:avLst>
            </a:prstGeom>
            <a:solidFill>
              <a:srgbClr val="6AA84F"/>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i="0" u="none" strike="noStrike" dirty="0">
                  <a:solidFill>
                    <a:schemeClr val="bg1"/>
                  </a:solidFill>
                  <a:effectLst/>
                  <a:latin typeface="Avenir Next LT Pro" panose="020B0504020202020204" pitchFamily="34" charset="0"/>
                </a:rPr>
                <a:t>⚑</a:t>
              </a:r>
              <a:endParaRPr lang="en-US" sz="2000" dirty="0">
                <a:solidFill>
                  <a:schemeClr val="bg1"/>
                </a:solidFill>
              </a:endParaRPr>
            </a:p>
          </p:txBody>
        </p:sp>
      </p:grpSp>
      <p:sp>
        <p:nvSpPr>
          <p:cNvPr id="18" name="TextBox 17">
            <a:extLst>
              <a:ext uri="{FF2B5EF4-FFF2-40B4-BE49-F238E27FC236}">
                <a16:creationId xmlns:a16="http://schemas.microsoft.com/office/drawing/2014/main" id="{C21B8B9A-8873-4386-9AAA-76CC8D6804C2}"/>
              </a:ext>
            </a:extLst>
          </p:cNvPr>
          <p:cNvSpPr txBox="1"/>
          <p:nvPr/>
        </p:nvSpPr>
        <p:spPr>
          <a:xfrm>
            <a:off x="713509" y="5590911"/>
            <a:ext cx="10764982" cy="369332"/>
          </a:xfrm>
          <a:prstGeom prst="rect">
            <a:avLst/>
          </a:prstGeom>
          <a:noFill/>
        </p:spPr>
        <p:txBody>
          <a:bodyPr wrap="square">
            <a:spAutoFit/>
          </a:bodyPr>
          <a:lstStyle/>
          <a:p>
            <a:pPr algn="ctr"/>
            <a:r>
              <a:rPr lang="en-US" b="1" dirty="0">
                <a:latin typeface="Avenir Next LT Pro" panose="020B0504020202020204" pitchFamily="34" charset="0"/>
              </a:rPr>
              <a:t>Note: </a:t>
            </a:r>
            <a:r>
              <a:rPr lang="en-US" dirty="0">
                <a:latin typeface="Avenir Next LT Pro" panose="020B0504020202020204" pitchFamily="34" charset="0"/>
              </a:rPr>
              <a:t>These are whole areas of study in their own rights. We are visiting briefly but will return.</a:t>
            </a:r>
          </a:p>
        </p:txBody>
      </p:sp>
    </p:spTree>
    <p:extLst>
      <p:ext uri="{BB962C8B-B14F-4D97-AF65-F5344CB8AC3E}">
        <p14:creationId xmlns:p14="http://schemas.microsoft.com/office/powerpoint/2010/main" val="18494591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4DEADEF6-7844-4767-AEAA-4C62C657021C}"/>
              </a:ext>
            </a:extLst>
          </p:cNvPr>
          <p:cNvSpPr>
            <a:spLocks noGrp="1"/>
          </p:cNvSpPr>
          <p:nvPr>
            <p:ph type="title"/>
          </p:nvPr>
        </p:nvSpPr>
        <p:spPr>
          <a:xfrm>
            <a:off x="0" y="9192"/>
            <a:ext cx="10858500" cy="358604"/>
          </a:xfrm>
        </p:spPr>
        <p:txBody>
          <a:bodyPr/>
          <a:lstStyle/>
          <a:p>
            <a:r>
              <a:rPr lang="en-US" dirty="0"/>
              <a:t>Extrinsic Evaluation of Word Vector Algorithms: Some Downstream Tasks</a:t>
            </a:r>
          </a:p>
        </p:txBody>
      </p:sp>
      <p:sp>
        <p:nvSpPr>
          <p:cNvPr id="3" name="Slide Number Placeholder 2">
            <a:extLst>
              <a:ext uri="{FF2B5EF4-FFF2-40B4-BE49-F238E27FC236}">
                <a16:creationId xmlns:a16="http://schemas.microsoft.com/office/drawing/2014/main" id="{B9A9A270-4D91-4190-96F6-ECDC455457C8}"/>
              </a:ext>
            </a:extLst>
          </p:cNvPr>
          <p:cNvSpPr>
            <a:spLocks noGrp="1"/>
          </p:cNvSpPr>
          <p:nvPr>
            <p:ph type="sldNum" sz="quarter" idx="4"/>
          </p:nvPr>
        </p:nvSpPr>
        <p:spPr/>
        <p:txBody>
          <a:bodyPr/>
          <a:lstStyle/>
          <a:p>
            <a:fld id="{02C8B7B2-9496-47E5-990F-169BD0B1DE6A}" type="slidenum">
              <a:rPr lang="en-US" smtClean="0"/>
              <a:t>49</a:t>
            </a:fld>
            <a:endParaRPr lang="en-US"/>
          </a:p>
        </p:txBody>
      </p:sp>
      <p:sp>
        <p:nvSpPr>
          <p:cNvPr id="5" name="TextBox 4">
            <a:extLst>
              <a:ext uri="{FF2B5EF4-FFF2-40B4-BE49-F238E27FC236}">
                <a16:creationId xmlns:a16="http://schemas.microsoft.com/office/drawing/2014/main" id="{5C6713B3-0832-43B6-831A-D39E739E565A}"/>
              </a:ext>
            </a:extLst>
          </p:cNvPr>
          <p:cNvSpPr txBox="1"/>
          <p:nvPr/>
        </p:nvSpPr>
        <p:spPr>
          <a:xfrm>
            <a:off x="1082732" y="6508916"/>
            <a:ext cx="11344795" cy="307777"/>
          </a:xfrm>
          <a:prstGeom prst="rect">
            <a:avLst/>
          </a:prstGeom>
          <a:noFill/>
        </p:spPr>
        <p:txBody>
          <a:bodyPr wrap="square">
            <a:spAutoFit/>
          </a:bodyPr>
          <a:lstStyle/>
          <a:p>
            <a:r>
              <a:rPr lang="en-US" sz="1400" dirty="0">
                <a:solidFill>
                  <a:schemeClr val="bg1">
                    <a:lumMod val="50000"/>
                  </a:schemeClr>
                </a:solidFill>
                <a:latin typeface="Avenir Next LT Pro" panose="020B0504020202020204" pitchFamily="34" charset="0"/>
              </a:rPr>
              <a:t>[1] Evaluating Word Embedding Models: Methods and Experimental Results (</a:t>
            </a:r>
            <a:r>
              <a:rPr lang="en-US" sz="1400" dirty="0">
                <a:solidFill>
                  <a:schemeClr val="bg1">
                    <a:lumMod val="50000"/>
                  </a:schemeClr>
                </a:solidFill>
                <a:latin typeface="Avenir Next LT Pro" panose="020B0504020202020204" pitchFamily="34" charset="0"/>
                <a:hlinkClick r:id="rId2"/>
              </a:rPr>
              <a:t>arxiv.org/pdf/1901.09785.pdf</a:t>
            </a:r>
            <a:r>
              <a:rPr lang="en-US" sz="1400" dirty="0">
                <a:solidFill>
                  <a:schemeClr val="bg1">
                    <a:lumMod val="50000"/>
                  </a:schemeClr>
                </a:solidFill>
                <a:latin typeface="Avenir Next LT Pro" panose="020B0504020202020204" pitchFamily="34" charset="0"/>
              </a:rPr>
              <a:t>)</a:t>
            </a:r>
          </a:p>
        </p:txBody>
      </p:sp>
      <p:grpSp>
        <p:nvGrpSpPr>
          <p:cNvPr id="6" name="Group 5">
            <a:extLst>
              <a:ext uri="{FF2B5EF4-FFF2-40B4-BE49-F238E27FC236}">
                <a16:creationId xmlns:a16="http://schemas.microsoft.com/office/drawing/2014/main" id="{F839E4F4-FBD1-4436-A85B-08F5156EE271}"/>
              </a:ext>
            </a:extLst>
          </p:cNvPr>
          <p:cNvGrpSpPr/>
          <p:nvPr/>
        </p:nvGrpSpPr>
        <p:grpSpPr>
          <a:xfrm>
            <a:off x="732623" y="797991"/>
            <a:ext cx="5020477" cy="523220"/>
            <a:chOff x="1523198" y="2593841"/>
            <a:chExt cx="5020477" cy="523220"/>
          </a:xfrm>
        </p:grpSpPr>
        <p:sp>
          <p:nvSpPr>
            <p:cNvPr id="7" name="TextBox 6">
              <a:extLst>
                <a:ext uri="{FF2B5EF4-FFF2-40B4-BE49-F238E27FC236}">
                  <a16:creationId xmlns:a16="http://schemas.microsoft.com/office/drawing/2014/main" id="{39009088-F752-484F-B192-396CFC2B4358}"/>
                </a:ext>
              </a:extLst>
            </p:cNvPr>
            <p:cNvSpPr txBox="1"/>
            <p:nvPr/>
          </p:nvSpPr>
          <p:spPr>
            <a:xfrm>
              <a:off x="2055495" y="2593841"/>
              <a:ext cx="4488180" cy="523220"/>
            </a:xfrm>
            <a:prstGeom prst="rect">
              <a:avLst/>
            </a:prstGeom>
            <a:noFill/>
          </p:spPr>
          <p:txBody>
            <a:bodyPr wrap="square">
              <a:spAutoFit/>
            </a:bodyPr>
            <a:lstStyle/>
            <a:p>
              <a:r>
                <a:rPr lang="en-US" sz="2800" b="1" dirty="0">
                  <a:latin typeface="Avenir Next LT Pro" panose="020B0504020202020204" pitchFamily="34" charset="0"/>
                </a:rPr>
                <a:t>Part-of-Speech Tagging</a:t>
              </a:r>
            </a:p>
          </p:txBody>
        </p:sp>
        <p:sp>
          <p:nvSpPr>
            <p:cNvPr id="8" name="Rectangle: Rounded Corners 7">
              <a:extLst>
                <a:ext uri="{FF2B5EF4-FFF2-40B4-BE49-F238E27FC236}">
                  <a16:creationId xmlns:a16="http://schemas.microsoft.com/office/drawing/2014/main" id="{F4AC56F1-8648-4D2F-84FF-28AE3397F6C2}"/>
                </a:ext>
              </a:extLst>
            </p:cNvPr>
            <p:cNvSpPr/>
            <p:nvPr/>
          </p:nvSpPr>
          <p:spPr>
            <a:xfrm>
              <a:off x="1523198" y="2636811"/>
              <a:ext cx="457200" cy="457200"/>
            </a:xfrm>
            <a:prstGeom prst="roundRect">
              <a:avLst>
                <a:gd name="adj" fmla="val 50000"/>
              </a:avLst>
            </a:prstGeom>
            <a:solidFill>
              <a:srgbClr val="6AA84F"/>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i="0" u="none" strike="noStrike" dirty="0">
                  <a:solidFill>
                    <a:schemeClr val="bg1"/>
                  </a:solidFill>
                  <a:effectLst/>
                  <a:latin typeface="Avenir Next LT Pro" panose="020B0504020202020204" pitchFamily="34" charset="0"/>
                </a:rPr>
                <a:t>⚑</a:t>
              </a:r>
              <a:endParaRPr lang="en-US" sz="2000" dirty="0">
                <a:solidFill>
                  <a:schemeClr val="bg1"/>
                </a:solidFill>
              </a:endParaRPr>
            </a:p>
          </p:txBody>
        </p:sp>
      </p:grpSp>
      <p:graphicFrame>
        <p:nvGraphicFramePr>
          <p:cNvPr id="22" name="Table 22">
            <a:extLst>
              <a:ext uri="{FF2B5EF4-FFF2-40B4-BE49-F238E27FC236}">
                <a16:creationId xmlns:a16="http://schemas.microsoft.com/office/drawing/2014/main" id="{BC13A470-703A-496A-B018-63DD8BDC5675}"/>
              </a:ext>
            </a:extLst>
          </p:cNvPr>
          <p:cNvGraphicFramePr>
            <a:graphicFrameLocks noGrp="1"/>
          </p:cNvGraphicFramePr>
          <p:nvPr>
            <p:extLst>
              <p:ext uri="{D42A27DB-BD31-4B8C-83A1-F6EECF244321}">
                <p14:modId xmlns:p14="http://schemas.microsoft.com/office/powerpoint/2010/main" val="3968539131"/>
              </p:ext>
            </p:extLst>
          </p:nvPr>
        </p:nvGraphicFramePr>
        <p:xfrm>
          <a:off x="2310664" y="2966406"/>
          <a:ext cx="7570672" cy="2225040"/>
        </p:xfrm>
        <a:graphic>
          <a:graphicData uri="http://schemas.openxmlformats.org/drawingml/2006/table">
            <a:tbl>
              <a:tblPr firstRow="1">
                <a:tableStyleId>{073A0DAA-6AF3-43AB-8588-CEC1D06C72B9}</a:tableStyleId>
              </a:tblPr>
              <a:tblGrid>
                <a:gridCol w="1020379">
                  <a:extLst>
                    <a:ext uri="{9D8B030D-6E8A-4147-A177-3AD203B41FA5}">
                      <a16:colId xmlns:a16="http://schemas.microsoft.com/office/drawing/2014/main" val="2449386253"/>
                    </a:ext>
                  </a:extLst>
                </a:gridCol>
                <a:gridCol w="947578">
                  <a:extLst>
                    <a:ext uri="{9D8B030D-6E8A-4147-A177-3AD203B41FA5}">
                      <a16:colId xmlns:a16="http://schemas.microsoft.com/office/drawing/2014/main" val="3140390338"/>
                    </a:ext>
                  </a:extLst>
                </a:gridCol>
                <a:gridCol w="743970">
                  <a:extLst>
                    <a:ext uri="{9D8B030D-6E8A-4147-A177-3AD203B41FA5}">
                      <a16:colId xmlns:a16="http://schemas.microsoft.com/office/drawing/2014/main" val="1297413223"/>
                    </a:ext>
                  </a:extLst>
                </a:gridCol>
                <a:gridCol w="4858745">
                  <a:extLst>
                    <a:ext uri="{9D8B030D-6E8A-4147-A177-3AD203B41FA5}">
                      <a16:colId xmlns:a16="http://schemas.microsoft.com/office/drawing/2014/main" val="4159963426"/>
                    </a:ext>
                  </a:extLst>
                </a:gridCol>
              </a:tblGrid>
              <a:tr h="370840">
                <a:tc>
                  <a:txBody>
                    <a:bodyPr/>
                    <a:lstStyle/>
                    <a:p>
                      <a:pPr algn="ctr"/>
                      <a:r>
                        <a:rPr lang="en-US" dirty="0"/>
                        <a:t>Sent.</a:t>
                      </a:r>
                    </a:p>
                  </a:txBody>
                  <a:tcPr/>
                </a:tc>
                <a:tc gridSpan="2">
                  <a:txBody>
                    <a:bodyPr/>
                    <a:lstStyle/>
                    <a:p>
                      <a:pPr algn="ctr"/>
                      <a:r>
                        <a:rPr lang="en-US" dirty="0"/>
                        <a:t>POS</a:t>
                      </a:r>
                    </a:p>
                  </a:txBody>
                  <a:tcPr/>
                </a:tc>
                <a:tc hMerge="1">
                  <a:txBody>
                    <a:bodyPr/>
                    <a:lstStyle/>
                    <a:p>
                      <a:pPr algn="ctr"/>
                      <a:endParaRPr lang="en-US" dirty="0"/>
                    </a:p>
                  </a:txBody>
                  <a:tcPr/>
                </a:tc>
                <a:tc>
                  <a:txBody>
                    <a:bodyPr/>
                    <a:lstStyle/>
                    <a:p>
                      <a:pPr algn="ctr"/>
                      <a:r>
                        <a:rPr lang="en-US" dirty="0"/>
                        <a:t>POS Explanation</a:t>
                      </a:r>
                    </a:p>
                  </a:txBody>
                  <a:tcPr/>
                </a:tc>
                <a:extLst>
                  <a:ext uri="{0D108BD9-81ED-4DB2-BD59-A6C34878D82A}">
                    <a16:rowId xmlns:a16="http://schemas.microsoft.com/office/drawing/2014/main" val="2506858661"/>
                  </a:ext>
                </a:extLst>
              </a:tr>
              <a:tr h="370840">
                <a:tc>
                  <a:txBody>
                    <a:bodyPr/>
                    <a:lstStyle/>
                    <a:p>
                      <a:pPr algn="ctr"/>
                      <a:r>
                        <a:rPr lang="en-US" dirty="0"/>
                        <a:t>I</a:t>
                      </a:r>
                    </a:p>
                  </a:txBody>
                  <a:tcPr>
                    <a:solidFill>
                      <a:schemeClr val="bg1"/>
                    </a:solidFill>
                  </a:tcPr>
                </a:tc>
                <a:tc>
                  <a:txBody>
                    <a:bodyPr/>
                    <a:lstStyle/>
                    <a:p>
                      <a:pPr algn="ctr"/>
                      <a:r>
                        <a:rPr lang="en-US" dirty="0"/>
                        <a:t>PRON</a:t>
                      </a:r>
                    </a:p>
                  </a:txBody>
                  <a:tcPr>
                    <a:solidFill>
                      <a:schemeClr val="bg1"/>
                    </a:solidFill>
                  </a:tcPr>
                </a:tc>
                <a:tc>
                  <a:txBody>
                    <a:bodyPr/>
                    <a:lstStyle/>
                    <a:p>
                      <a:pPr algn="ctr"/>
                      <a:r>
                        <a:rPr lang="en-US" dirty="0"/>
                        <a:t>PRP</a:t>
                      </a:r>
                    </a:p>
                  </a:txBody>
                  <a:tcPr>
                    <a:solidFill>
                      <a:schemeClr val="bg1"/>
                    </a:solidFill>
                  </a:tcPr>
                </a:tc>
                <a:tc>
                  <a:txBody>
                    <a:bodyPr/>
                    <a:lstStyle/>
                    <a:p>
                      <a:pPr algn="r"/>
                      <a:r>
                        <a:rPr lang="en-US" dirty="0"/>
                        <a:t>Pronoun, personal</a:t>
                      </a:r>
                    </a:p>
                  </a:txBody>
                  <a:tcPr>
                    <a:solidFill>
                      <a:schemeClr val="bg1"/>
                    </a:solidFill>
                  </a:tcPr>
                </a:tc>
                <a:extLst>
                  <a:ext uri="{0D108BD9-81ED-4DB2-BD59-A6C34878D82A}">
                    <a16:rowId xmlns:a16="http://schemas.microsoft.com/office/drawing/2014/main" val="3724564653"/>
                  </a:ext>
                </a:extLst>
              </a:tr>
              <a:tr h="370840">
                <a:tc>
                  <a:txBody>
                    <a:bodyPr/>
                    <a:lstStyle/>
                    <a:p>
                      <a:pPr algn="ctr"/>
                      <a:r>
                        <a:rPr lang="en-US" dirty="0"/>
                        <a:t>like</a:t>
                      </a:r>
                    </a:p>
                  </a:txBody>
                  <a:tcPr>
                    <a:solidFill>
                      <a:schemeClr val="bg1"/>
                    </a:solidFill>
                  </a:tcPr>
                </a:tc>
                <a:tc>
                  <a:txBody>
                    <a:bodyPr/>
                    <a:lstStyle/>
                    <a:p>
                      <a:pPr algn="ctr"/>
                      <a:r>
                        <a:rPr lang="en-US" dirty="0"/>
                        <a:t>VERB</a:t>
                      </a:r>
                    </a:p>
                  </a:txBody>
                  <a:tcPr>
                    <a:solidFill>
                      <a:schemeClr val="bg1"/>
                    </a:solidFill>
                  </a:tcPr>
                </a:tc>
                <a:tc>
                  <a:txBody>
                    <a:bodyPr/>
                    <a:lstStyle/>
                    <a:p>
                      <a:pPr algn="ctr"/>
                      <a:r>
                        <a:rPr lang="en-US" dirty="0"/>
                        <a:t>VBP</a:t>
                      </a:r>
                    </a:p>
                  </a:txBody>
                  <a:tcPr>
                    <a:solidFill>
                      <a:schemeClr val="bg1"/>
                    </a:solidFill>
                  </a:tcPr>
                </a:tc>
                <a:tc>
                  <a:txBody>
                    <a:bodyPr/>
                    <a:lstStyle/>
                    <a:p>
                      <a:pPr algn="r"/>
                      <a:r>
                        <a:rPr lang="en-US" dirty="0"/>
                        <a:t>Verb, non-3</a:t>
                      </a:r>
                      <a:r>
                        <a:rPr lang="en-US" baseline="30000" dirty="0"/>
                        <a:t>rd</a:t>
                      </a:r>
                      <a:r>
                        <a:rPr lang="en-US" dirty="0"/>
                        <a:t> person singular present</a:t>
                      </a:r>
                    </a:p>
                  </a:txBody>
                  <a:tcPr>
                    <a:solidFill>
                      <a:schemeClr val="bg1"/>
                    </a:solidFill>
                  </a:tcPr>
                </a:tc>
                <a:extLst>
                  <a:ext uri="{0D108BD9-81ED-4DB2-BD59-A6C34878D82A}">
                    <a16:rowId xmlns:a16="http://schemas.microsoft.com/office/drawing/2014/main" val="146937580"/>
                  </a:ext>
                </a:extLst>
              </a:tr>
              <a:tr h="370840">
                <a:tc>
                  <a:txBody>
                    <a:bodyPr/>
                    <a:lstStyle/>
                    <a:p>
                      <a:pPr algn="ctr"/>
                      <a:r>
                        <a:rPr lang="en-US" dirty="0"/>
                        <a:t>to</a:t>
                      </a:r>
                    </a:p>
                  </a:txBody>
                  <a:tcPr>
                    <a:solidFill>
                      <a:schemeClr val="bg1"/>
                    </a:solidFill>
                  </a:tcPr>
                </a:tc>
                <a:tc>
                  <a:txBody>
                    <a:bodyPr/>
                    <a:lstStyle/>
                    <a:p>
                      <a:pPr algn="ctr"/>
                      <a:r>
                        <a:rPr lang="en-US" dirty="0"/>
                        <a:t>PART</a:t>
                      </a:r>
                    </a:p>
                  </a:txBody>
                  <a:tcPr>
                    <a:solidFill>
                      <a:schemeClr val="bg1"/>
                    </a:solidFill>
                  </a:tcPr>
                </a:tc>
                <a:tc>
                  <a:txBody>
                    <a:bodyPr/>
                    <a:lstStyle/>
                    <a:p>
                      <a:pPr algn="ctr"/>
                      <a:r>
                        <a:rPr lang="en-US" dirty="0"/>
                        <a:t>TO</a:t>
                      </a:r>
                    </a:p>
                  </a:txBody>
                  <a:tcPr>
                    <a:solidFill>
                      <a:schemeClr val="bg1"/>
                    </a:solidFill>
                  </a:tcPr>
                </a:tc>
                <a:tc>
                  <a:txBody>
                    <a:bodyPr/>
                    <a:lstStyle/>
                    <a:p>
                      <a:pPr algn="r"/>
                      <a:r>
                        <a:rPr lang="en-US" dirty="0"/>
                        <a:t>Infinitival to</a:t>
                      </a:r>
                    </a:p>
                  </a:txBody>
                  <a:tcPr>
                    <a:solidFill>
                      <a:schemeClr val="bg1"/>
                    </a:solidFill>
                  </a:tcPr>
                </a:tc>
                <a:extLst>
                  <a:ext uri="{0D108BD9-81ED-4DB2-BD59-A6C34878D82A}">
                    <a16:rowId xmlns:a16="http://schemas.microsoft.com/office/drawing/2014/main" val="712583052"/>
                  </a:ext>
                </a:extLst>
              </a:tr>
              <a:tr h="370840">
                <a:tc>
                  <a:txBody>
                    <a:bodyPr/>
                    <a:lstStyle/>
                    <a:p>
                      <a:pPr algn="ctr"/>
                      <a:r>
                        <a:rPr lang="en-US" dirty="0"/>
                        <a:t>play</a:t>
                      </a:r>
                    </a:p>
                  </a:txBody>
                  <a:tcPr>
                    <a:solidFill>
                      <a:schemeClr val="bg1"/>
                    </a:solidFill>
                  </a:tcPr>
                </a:tc>
                <a:tc>
                  <a:txBody>
                    <a:bodyPr/>
                    <a:lstStyle/>
                    <a:p>
                      <a:pPr algn="ctr"/>
                      <a:r>
                        <a:rPr lang="en-US" dirty="0"/>
                        <a:t>VERB</a:t>
                      </a:r>
                    </a:p>
                  </a:txBody>
                  <a:tcPr>
                    <a:solidFill>
                      <a:schemeClr val="bg1"/>
                    </a:solidFill>
                  </a:tcPr>
                </a:tc>
                <a:tc>
                  <a:txBody>
                    <a:bodyPr/>
                    <a:lstStyle/>
                    <a:p>
                      <a:pPr algn="ctr"/>
                      <a:r>
                        <a:rPr lang="en-US" dirty="0"/>
                        <a:t>VB</a:t>
                      </a:r>
                    </a:p>
                  </a:txBody>
                  <a:tcPr>
                    <a:solidFill>
                      <a:schemeClr val="bg1"/>
                    </a:solidFill>
                  </a:tcPr>
                </a:tc>
                <a:tc>
                  <a:txBody>
                    <a:bodyPr/>
                    <a:lstStyle/>
                    <a:p>
                      <a:pPr algn="r"/>
                      <a:r>
                        <a:rPr lang="en-US" dirty="0"/>
                        <a:t>Verb, base form</a:t>
                      </a:r>
                    </a:p>
                  </a:txBody>
                  <a:tcPr>
                    <a:solidFill>
                      <a:schemeClr val="bg1"/>
                    </a:solidFill>
                  </a:tcPr>
                </a:tc>
                <a:extLst>
                  <a:ext uri="{0D108BD9-81ED-4DB2-BD59-A6C34878D82A}">
                    <a16:rowId xmlns:a16="http://schemas.microsoft.com/office/drawing/2014/main" val="3101452208"/>
                  </a:ext>
                </a:extLst>
              </a:tr>
              <a:tr h="370840">
                <a:tc>
                  <a:txBody>
                    <a:bodyPr/>
                    <a:lstStyle/>
                    <a:p>
                      <a:pPr algn="ctr"/>
                      <a:r>
                        <a:rPr lang="en-US" dirty="0"/>
                        <a:t>soccer</a:t>
                      </a:r>
                    </a:p>
                  </a:txBody>
                  <a:tcPr>
                    <a:solidFill>
                      <a:schemeClr val="bg1"/>
                    </a:solidFill>
                  </a:tcPr>
                </a:tc>
                <a:tc>
                  <a:txBody>
                    <a:bodyPr/>
                    <a:lstStyle/>
                    <a:p>
                      <a:pPr algn="ctr"/>
                      <a:r>
                        <a:rPr lang="en-US" dirty="0"/>
                        <a:t>noun</a:t>
                      </a:r>
                    </a:p>
                  </a:txBody>
                  <a:tcPr>
                    <a:solidFill>
                      <a:schemeClr val="bg1"/>
                    </a:solidFill>
                  </a:tcPr>
                </a:tc>
                <a:tc>
                  <a:txBody>
                    <a:bodyPr/>
                    <a:lstStyle/>
                    <a:p>
                      <a:pPr algn="ctr"/>
                      <a:r>
                        <a:rPr lang="en-US" dirty="0"/>
                        <a:t>NN</a:t>
                      </a:r>
                    </a:p>
                  </a:txBody>
                  <a:tcPr>
                    <a:solidFill>
                      <a:schemeClr val="bg1"/>
                    </a:solidFill>
                  </a:tcPr>
                </a:tc>
                <a:tc>
                  <a:txBody>
                    <a:bodyPr/>
                    <a:lstStyle/>
                    <a:p>
                      <a:pPr algn="r"/>
                      <a:r>
                        <a:rPr lang="en-US" dirty="0"/>
                        <a:t>Noun, singular or mass</a:t>
                      </a:r>
                    </a:p>
                  </a:txBody>
                  <a:tcPr>
                    <a:solidFill>
                      <a:schemeClr val="bg1"/>
                    </a:solidFill>
                  </a:tcPr>
                </a:tc>
                <a:extLst>
                  <a:ext uri="{0D108BD9-81ED-4DB2-BD59-A6C34878D82A}">
                    <a16:rowId xmlns:a16="http://schemas.microsoft.com/office/drawing/2014/main" val="1010993848"/>
                  </a:ext>
                </a:extLst>
              </a:tr>
            </a:tbl>
          </a:graphicData>
        </a:graphic>
      </p:graphicFrame>
      <p:sp>
        <p:nvSpPr>
          <p:cNvPr id="23" name="TextBox 22">
            <a:extLst>
              <a:ext uri="{FF2B5EF4-FFF2-40B4-BE49-F238E27FC236}">
                <a16:creationId xmlns:a16="http://schemas.microsoft.com/office/drawing/2014/main" id="{A91EA3DF-9E76-407C-9CC1-7FC65E02AA30}"/>
              </a:ext>
            </a:extLst>
          </p:cNvPr>
          <p:cNvSpPr txBox="1"/>
          <p:nvPr/>
        </p:nvSpPr>
        <p:spPr>
          <a:xfrm>
            <a:off x="732623" y="1523679"/>
            <a:ext cx="10764982" cy="830997"/>
          </a:xfrm>
          <a:prstGeom prst="rect">
            <a:avLst/>
          </a:prstGeom>
          <a:noFill/>
        </p:spPr>
        <p:txBody>
          <a:bodyPr wrap="square">
            <a:spAutoFit/>
          </a:bodyPr>
          <a:lstStyle/>
          <a:p>
            <a:r>
              <a:rPr lang="en-US" sz="2400" dirty="0">
                <a:latin typeface="Avenir Next LT Pro" panose="020B0504020202020204" pitchFamily="34" charset="0"/>
              </a:rPr>
              <a:t>Predict the part of speech for each word in a text</a:t>
            </a:r>
          </a:p>
          <a:p>
            <a:pPr marL="800100" lvl="1" indent="-342900">
              <a:buFont typeface="Arial" panose="020B0604020202020204" pitchFamily="34" charset="0"/>
              <a:buChar char="•"/>
            </a:pPr>
            <a:r>
              <a:rPr lang="en-US" sz="2400" dirty="0">
                <a:latin typeface="Avenir Next LT Pro" panose="020B0504020202020204" pitchFamily="34" charset="0"/>
              </a:rPr>
              <a:t>Many, many more parts of speech than you learned in school</a:t>
            </a:r>
          </a:p>
        </p:txBody>
      </p:sp>
    </p:spTree>
    <p:extLst>
      <p:ext uri="{BB962C8B-B14F-4D97-AF65-F5344CB8AC3E}">
        <p14:creationId xmlns:p14="http://schemas.microsoft.com/office/powerpoint/2010/main" val="2248208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715B8-993C-4844-A594-65E5ACA6B2F0}"/>
              </a:ext>
            </a:extLst>
          </p:cNvPr>
          <p:cNvSpPr>
            <a:spLocks noGrp="1"/>
          </p:cNvSpPr>
          <p:nvPr>
            <p:ph type="title"/>
          </p:nvPr>
        </p:nvSpPr>
        <p:spPr/>
        <p:txBody>
          <a:bodyPr/>
          <a:lstStyle/>
          <a:p>
            <a:r>
              <a:rPr lang="en-US" dirty="0"/>
              <a:t>Distributed Word Vector Ideas</a:t>
            </a:r>
          </a:p>
        </p:txBody>
      </p:sp>
      <p:sp>
        <p:nvSpPr>
          <p:cNvPr id="3" name="Slide Number Placeholder 2">
            <a:extLst>
              <a:ext uri="{FF2B5EF4-FFF2-40B4-BE49-F238E27FC236}">
                <a16:creationId xmlns:a16="http://schemas.microsoft.com/office/drawing/2014/main" id="{371967E5-7163-44AD-83B8-7E20F28B9F35}"/>
              </a:ext>
            </a:extLst>
          </p:cNvPr>
          <p:cNvSpPr>
            <a:spLocks noGrp="1"/>
          </p:cNvSpPr>
          <p:nvPr>
            <p:ph type="sldNum" sz="quarter" idx="4"/>
          </p:nvPr>
        </p:nvSpPr>
        <p:spPr/>
        <p:txBody>
          <a:bodyPr/>
          <a:lstStyle/>
          <a:p>
            <a:fld id="{02C8B7B2-9496-47E5-990F-169BD0B1DE6A}" type="slidenum">
              <a:rPr lang="en-US" smtClean="0"/>
              <a:t>5</a:t>
            </a:fld>
            <a:endParaRPr lang="en-US"/>
          </a:p>
        </p:txBody>
      </p:sp>
      <p:sp>
        <p:nvSpPr>
          <p:cNvPr id="16" name="TextBox 15">
            <a:extLst>
              <a:ext uri="{FF2B5EF4-FFF2-40B4-BE49-F238E27FC236}">
                <a16:creationId xmlns:a16="http://schemas.microsoft.com/office/drawing/2014/main" id="{A53D11D4-98E9-4285-8BC6-CE10D9F27A9E}"/>
              </a:ext>
            </a:extLst>
          </p:cNvPr>
          <p:cNvSpPr txBox="1"/>
          <p:nvPr/>
        </p:nvSpPr>
        <p:spPr>
          <a:xfrm>
            <a:off x="747795" y="2013727"/>
            <a:ext cx="11038821" cy="954107"/>
          </a:xfrm>
          <a:prstGeom prst="rect">
            <a:avLst/>
          </a:prstGeom>
          <a:noFill/>
        </p:spPr>
        <p:txBody>
          <a:bodyPr wrap="square">
            <a:spAutoFit/>
          </a:bodyPr>
          <a:lstStyle/>
          <a:p>
            <a:pPr marL="0" lvl="1">
              <a:lnSpc>
                <a:spcPct val="100000"/>
              </a:lnSpc>
            </a:pPr>
            <a:r>
              <a:rPr lang="en-US" sz="2800" b="1" dirty="0">
                <a:latin typeface="Avenir Next LT Pro" panose="020B0504020202020204" pitchFamily="34" charset="0"/>
              </a:rPr>
              <a:t>Idea 1: </a:t>
            </a:r>
            <a:r>
              <a:rPr lang="en-US" sz="2800" dirty="0">
                <a:latin typeface="Avenir Next LT Pro" panose="020B0504020202020204" pitchFamily="34" charset="0"/>
              </a:rPr>
              <a:t>Represent words as vectors of co-occurrence with other words in a corpus of text. </a:t>
            </a:r>
            <a:r>
              <a:rPr lang="en-US" sz="2800" b="1" dirty="0">
                <a:latin typeface="Avenir Next LT Pro" panose="020B0504020202020204" pitchFamily="34" charset="0"/>
              </a:rPr>
              <a:t> </a:t>
            </a:r>
            <a:r>
              <a:rPr lang="en-US" sz="2800" b="1" dirty="0">
                <a:latin typeface="Avenir Next LT Pro" panose="020B0504020202020204" pitchFamily="34" charset="0"/>
                <a:sym typeface="Wingdings" panose="05000000000000000000" pitchFamily="2" charset="2"/>
              </a:rPr>
              <a:t>  Frequency-based word vectors</a:t>
            </a:r>
            <a:endParaRPr lang="en-US" sz="2800" b="1" dirty="0">
              <a:latin typeface="Avenir Next LT Pro" panose="020B0504020202020204" pitchFamily="34" charset="0"/>
            </a:endParaRPr>
          </a:p>
        </p:txBody>
      </p:sp>
      <p:sp>
        <p:nvSpPr>
          <p:cNvPr id="21" name="TextBox 20">
            <a:extLst>
              <a:ext uri="{FF2B5EF4-FFF2-40B4-BE49-F238E27FC236}">
                <a16:creationId xmlns:a16="http://schemas.microsoft.com/office/drawing/2014/main" id="{6AD8F2F3-80E8-40FF-AE54-0E7AA1B8418F}"/>
              </a:ext>
            </a:extLst>
          </p:cNvPr>
          <p:cNvSpPr txBox="1"/>
          <p:nvPr/>
        </p:nvSpPr>
        <p:spPr>
          <a:xfrm>
            <a:off x="570329" y="790983"/>
            <a:ext cx="11051343" cy="523220"/>
          </a:xfrm>
          <a:prstGeom prst="rect">
            <a:avLst/>
          </a:prstGeom>
          <a:noFill/>
        </p:spPr>
        <p:txBody>
          <a:bodyPr wrap="square">
            <a:spAutoFit/>
          </a:bodyPr>
          <a:lstStyle/>
          <a:p>
            <a:pPr marL="0" lvl="1">
              <a:lnSpc>
                <a:spcPct val="100000"/>
              </a:lnSpc>
            </a:pPr>
            <a:r>
              <a:rPr lang="en-US" sz="2800" b="1" dirty="0">
                <a:latin typeface="Avenir Next LT Pro" panose="020B0504020202020204" pitchFamily="34" charset="0"/>
              </a:rPr>
              <a:t>How to apply the Distributional Hypothesis computational?</a:t>
            </a:r>
          </a:p>
        </p:txBody>
      </p:sp>
      <p:sp>
        <p:nvSpPr>
          <p:cNvPr id="6" name="TextBox 5">
            <a:extLst>
              <a:ext uri="{FF2B5EF4-FFF2-40B4-BE49-F238E27FC236}">
                <a16:creationId xmlns:a16="http://schemas.microsoft.com/office/drawing/2014/main" id="{5356EFDF-F7E2-4D32-9BD4-6E1E2B092910}"/>
              </a:ext>
            </a:extLst>
          </p:cNvPr>
          <p:cNvSpPr txBox="1"/>
          <p:nvPr/>
        </p:nvSpPr>
        <p:spPr>
          <a:xfrm>
            <a:off x="747795" y="3548360"/>
            <a:ext cx="11038821" cy="1384995"/>
          </a:xfrm>
          <a:prstGeom prst="rect">
            <a:avLst/>
          </a:prstGeom>
          <a:noFill/>
        </p:spPr>
        <p:txBody>
          <a:bodyPr wrap="square">
            <a:spAutoFit/>
          </a:bodyPr>
          <a:lstStyle/>
          <a:p>
            <a:pPr marL="0" lvl="1">
              <a:lnSpc>
                <a:spcPct val="100000"/>
              </a:lnSpc>
            </a:pPr>
            <a:r>
              <a:rPr lang="en-US" sz="2800" b="1" dirty="0">
                <a:latin typeface="Avenir Next LT Pro" panose="020B0504020202020204" pitchFamily="34" charset="0"/>
              </a:rPr>
              <a:t>Idea 2: </a:t>
            </a:r>
            <a:r>
              <a:rPr lang="en-US" sz="2800" dirty="0">
                <a:latin typeface="Avenir Next LT Pro" panose="020B0504020202020204" pitchFamily="34" charset="0"/>
              </a:rPr>
              <a:t>Assume a model of word co-occurrence that depends on word vectors. Then learn word vectors to maximize the likelihood of the model on a corpus of text. </a:t>
            </a:r>
            <a:r>
              <a:rPr lang="en-US" sz="2800" b="1" dirty="0">
                <a:latin typeface="Avenir Next LT Pro" panose="020B0504020202020204" pitchFamily="34" charset="0"/>
                <a:sym typeface="Wingdings" panose="05000000000000000000" pitchFamily="2" charset="2"/>
              </a:rPr>
              <a:t> Learning-based word vectors</a:t>
            </a:r>
            <a:endParaRPr lang="en-US" sz="2800" b="1" dirty="0">
              <a:latin typeface="Avenir Next LT Pro" panose="020B0504020202020204" pitchFamily="34" charset="0"/>
            </a:endParaRPr>
          </a:p>
        </p:txBody>
      </p:sp>
    </p:spTree>
    <p:extLst>
      <p:ext uri="{BB962C8B-B14F-4D97-AF65-F5344CB8AC3E}">
        <p14:creationId xmlns:p14="http://schemas.microsoft.com/office/powerpoint/2010/main" val="340887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4DEADEF6-7844-4767-AEAA-4C62C657021C}"/>
              </a:ext>
            </a:extLst>
          </p:cNvPr>
          <p:cNvSpPr>
            <a:spLocks noGrp="1"/>
          </p:cNvSpPr>
          <p:nvPr>
            <p:ph type="title"/>
          </p:nvPr>
        </p:nvSpPr>
        <p:spPr>
          <a:xfrm>
            <a:off x="0" y="9192"/>
            <a:ext cx="10915650" cy="358604"/>
          </a:xfrm>
        </p:spPr>
        <p:txBody>
          <a:bodyPr/>
          <a:lstStyle/>
          <a:p>
            <a:r>
              <a:rPr lang="en-US" dirty="0"/>
              <a:t>Extrinsic Evaluation of Word Vector Algorithms: Some Downstream Tasks</a:t>
            </a:r>
          </a:p>
        </p:txBody>
      </p:sp>
      <p:sp>
        <p:nvSpPr>
          <p:cNvPr id="3" name="Slide Number Placeholder 2">
            <a:extLst>
              <a:ext uri="{FF2B5EF4-FFF2-40B4-BE49-F238E27FC236}">
                <a16:creationId xmlns:a16="http://schemas.microsoft.com/office/drawing/2014/main" id="{B9A9A270-4D91-4190-96F6-ECDC455457C8}"/>
              </a:ext>
            </a:extLst>
          </p:cNvPr>
          <p:cNvSpPr>
            <a:spLocks noGrp="1"/>
          </p:cNvSpPr>
          <p:nvPr>
            <p:ph type="sldNum" sz="quarter" idx="4"/>
          </p:nvPr>
        </p:nvSpPr>
        <p:spPr/>
        <p:txBody>
          <a:bodyPr/>
          <a:lstStyle/>
          <a:p>
            <a:fld id="{02C8B7B2-9496-47E5-990F-169BD0B1DE6A}" type="slidenum">
              <a:rPr lang="en-US" smtClean="0"/>
              <a:t>50</a:t>
            </a:fld>
            <a:endParaRPr lang="en-US"/>
          </a:p>
        </p:txBody>
      </p:sp>
      <p:sp>
        <p:nvSpPr>
          <p:cNvPr id="5" name="TextBox 4">
            <a:extLst>
              <a:ext uri="{FF2B5EF4-FFF2-40B4-BE49-F238E27FC236}">
                <a16:creationId xmlns:a16="http://schemas.microsoft.com/office/drawing/2014/main" id="{5C6713B3-0832-43B6-831A-D39E739E565A}"/>
              </a:ext>
            </a:extLst>
          </p:cNvPr>
          <p:cNvSpPr txBox="1"/>
          <p:nvPr/>
        </p:nvSpPr>
        <p:spPr>
          <a:xfrm>
            <a:off x="1082732" y="6508916"/>
            <a:ext cx="11344795" cy="307777"/>
          </a:xfrm>
          <a:prstGeom prst="rect">
            <a:avLst/>
          </a:prstGeom>
          <a:noFill/>
        </p:spPr>
        <p:txBody>
          <a:bodyPr wrap="square">
            <a:spAutoFit/>
          </a:bodyPr>
          <a:lstStyle/>
          <a:p>
            <a:r>
              <a:rPr lang="en-US" sz="1400" dirty="0">
                <a:solidFill>
                  <a:schemeClr val="bg1">
                    <a:lumMod val="50000"/>
                  </a:schemeClr>
                </a:solidFill>
                <a:latin typeface="Avenir Next LT Pro" panose="020B0504020202020204" pitchFamily="34" charset="0"/>
              </a:rPr>
              <a:t>[1] Evaluating Word Embedding Models: Methods and Experimental Results (</a:t>
            </a:r>
            <a:r>
              <a:rPr lang="en-US" sz="1400" dirty="0">
                <a:solidFill>
                  <a:schemeClr val="bg1">
                    <a:lumMod val="50000"/>
                  </a:schemeClr>
                </a:solidFill>
                <a:latin typeface="Avenir Next LT Pro" panose="020B0504020202020204" pitchFamily="34" charset="0"/>
                <a:hlinkClick r:id="rId2"/>
              </a:rPr>
              <a:t>arxiv.org/pdf/1901.09785.pdf</a:t>
            </a:r>
            <a:r>
              <a:rPr lang="en-US" sz="1400" dirty="0">
                <a:solidFill>
                  <a:schemeClr val="bg1">
                    <a:lumMod val="50000"/>
                  </a:schemeClr>
                </a:solidFill>
                <a:latin typeface="Avenir Next LT Pro" panose="020B0504020202020204" pitchFamily="34" charset="0"/>
              </a:rPr>
              <a:t>)</a:t>
            </a:r>
          </a:p>
        </p:txBody>
      </p:sp>
      <p:grpSp>
        <p:nvGrpSpPr>
          <p:cNvPr id="6" name="Group 5">
            <a:extLst>
              <a:ext uri="{FF2B5EF4-FFF2-40B4-BE49-F238E27FC236}">
                <a16:creationId xmlns:a16="http://schemas.microsoft.com/office/drawing/2014/main" id="{F839E4F4-FBD1-4436-A85B-08F5156EE271}"/>
              </a:ext>
            </a:extLst>
          </p:cNvPr>
          <p:cNvGrpSpPr/>
          <p:nvPr/>
        </p:nvGrpSpPr>
        <p:grpSpPr>
          <a:xfrm>
            <a:off x="732623" y="797991"/>
            <a:ext cx="5020477" cy="523220"/>
            <a:chOff x="1523198" y="2593841"/>
            <a:chExt cx="5020477" cy="523220"/>
          </a:xfrm>
        </p:grpSpPr>
        <p:sp>
          <p:nvSpPr>
            <p:cNvPr id="7" name="TextBox 6">
              <a:extLst>
                <a:ext uri="{FF2B5EF4-FFF2-40B4-BE49-F238E27FC236}">
                  <a16:creationId xmlns:a16="http://schemas.microsoft.com/office/drawing/2014/main" id="{39009088-F752-484F-B192-396CFC2B4358}"/>
                </a:ext>
              </a:extLst>
            </p:cNvPr>
            <p:cNvSpPr txBox="1"/>
            <p:nvPr/>
          </p:nvSpPr>
          <p:spPr>
            <a:xfrm>
              <a:off x="2055495" y="2593841"/>
              <a:ext cx="4488180" cy="523220"/>
            </a:xfrm>
            <a:prstGeom prst="rect">
              <a:avLst/>
            </a:prstGeom>
            <a:noFill/>
          </p:spPr>
          <p:txBody>
            <a:bodyPr wrap="square">
              <a:spAutoFit/>
            </a:bodyPr>
            <a:lstStyle/>
            <a:p>
              <a:r>
                <a:rPr lang="en-US" sz="2800" b="1" dirty="0">
                  <a:latin typeface="Avenir Next LT Pro" panose="020B0504020202020204" pitchFamily="34" charset="0"/>
                </a:rPr>
                <a:t>Sentiment Analysis</a:t>
              </a:r>
            </a:p>
          </p:txBody>
        </p:sp>
        <p:sp>
          <p:nvSpPr>
            <p:cNvPr id="8" name="Rectangle: Rounded Corners 7">
              <a:extLst>
                <a:ext uri="{FF2B5EF4-FFF2-40B4-BE49-F238E27FC236}">
                  <a16:creationId xmlns:a16="http://schemas.microsoft.com/office/drawing/2014/main" id="{F4AC56F1-8648-4D2F-84FF-28AE3397F6C2}"/>
                </a:ext>
              </a:extLst>
            </p:cNvPr>
            <p:cNvSpPr/>
            <p:nvPr/>
          </p:nvSpPr>
          <p:spPr>
            <a:xfrm>
              <a:off x="1523198" y="2636811"/>
              <a:ext cx="457200" cy="457200"/>
            </a:xfrm>
            <a:prstGeom prst="roundRect">
              <a:avLst>
                <a:gd name="adj" fmla="val 50000"/>
              </a:avLst>
            </a:prstGeom>
            <a:solidFill>
              <a:srgbClr val="6AA84F"/>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i="0" u="none" strike="noStrike" dirty="0">
                  <a:solidFill>
                    <a:schemeClr val="bg1"/>
                  </a:solidFill>
                  <a:effectLst/>
                  <a:latin typeface="Avenir Next LT Pro" panose="020B0504020202020204" pitchFamily="34" charset="0"/>
                </a:rPr>
                <a:t>⚑</a:t>
              </a:r>
              <a:endParaRPr lang="en-US" sz="2000" dirty="0">
                <a:solidFill>
                  <a:schemeClr val="bg1"/>
                </a:solidFill>
              </a:endParaRPr>
            </a:p>
          </p:txBody>
        </p:sp>
      </p:grpSp>
      <p:sp>
        <p:nvSpPr>
          <p:cNvPr id="23" name="TextBox 22">
            <a:extLst>
              <a:ext uri="{FF2B5EF4-FFF2-40B4-BE49-F238E27FC236}">
                <a16:creationId xmlns:a16="http://schemas.microsoft.com/office/drawing/2014/main" id="{A91EA3DF-9E76-407C-9CC1-7FC65E02AA30}"/>
              </a:ext>
            </a:extLst>
          </p:cNvPr>
          <p:cNvSpPr txBox="1"/>
          <p:nvPr/>
        </p:nvSpPr>
        <p:spPr>
          <a:xfrm>
            <a:off x="732623" y="1523679"/>
            <a:ext cx="10764982" cy="830997"/>
          </a:xfrm>
          <a:prstGeom prst="rect">
            <a:avLst/>
          </a:prstGeom>
          <a:noFill/>
        </p:spPr>
        <p:txBody>
          <a:bodyPr wrap="square">
            <a:spAutoFit/>
          </a:bodyPr>
          <a:lstStyle/>
          <a:p>
            <a:r>
              <a:rPr lang="en-US" sz="2400" dirty="0">
                <a:latin typeface="Avenir Next LT Pro" panose="020B0504020202020204" pitchFamily="34" charset="0"/>
              </a:rPr>
              <a:t>Given a bit of text, predict the affective state of the writer</a:t>
            </a:r>
          </a:p>
          <a:p>
            <a:pPr marL="800100" lvl="1" indent="-342900">
              <a:buFont typeface="Arial" panose="020B0604020202020204" pitchFamily="34" charset="0"/>
              <a:buChar char="•"/>
            </a:pPr>
            <a:r>
              <a:rPr lang="en-US" sz="2400" dirty="0">
                <a:latin typeface="Avenir Next LT Pro" panose="020B0504020202020204" pitchFamily="34" charset="0"/>
              </a:rPr>
              <a:t>E.g., polarity - positive or negative opinion being expressed</a:t>
            </a:r>
          </a:p>
        </p:txBody>
      </p:sp>
      <p:sp>
        <p:nvSpPr>
          <p:cNvPr id="11" name="TextBox 10">
            <a:extLst>
              <a:ext uri="{FF2B5EF4-FFF2-40B4-BE49-F238E27FC236}">
                <a16:creationId xmlns:a16="http://schemas.microsoft.com/office/drawing/2014/main" id="{BF0D8EE8-7B12-4F15-B813-DA53EF2471DB}"/>
              </a:ext>
            </a:extLst>
          </p:cNvPr>
          <p:cNvSpPr txBox="1"/>
          <p:nvPr/>
        </p:nvSpPr>
        <p:spPr>
          <a:xfrm>
            <a:off x="1475542" y="2704019"/>
            <a:ext cx="9240916" cy="3041154"/>
          </a:xfrm>
          <a:prstGeom prst="rect">
            <a:avLst/>
          </a:prstGeom>
          <a:noFill/>
        </p:spPr>
        <p:txBody>
          <a:bodyPr wrap="square">
            <a:spAutoFit/>
          </a:bodyPr>
          <a:lstStyle/>
          <a:p>
            <a:pPr>
              <a:lnSpc>
                <a:spcPct val="250000"/>
              </a:lnSpc>
            </a:pPr>
            <a:r>
              <a:rPr lang="en-US" sz="2000" b="0" i="0" dirty="0">
                <a:solidFill>
                  <a:srgbClr val="202122"/>
                </a:solidFill>
                <a:effectLst/>
                <a:latin typeface="Avenir Next LT Pro" panose="020B0504020202020204" pitchFamily="34" charset="0"/>
              </a:rPr>
              <a:t>The movie is surprising with plenty of unsettling plot twists.       		(+)</a:t>
            </a:r>
          </a:p>
          <a:p>
            <a:pPr>
              <a:lnSpc>
                <a:spcPct val="250000"/>
              </a:lnSpc>
            </a:pPr>
            <a:r>
              <a:rPr lang="en-US" sz="2000" dirty="0">
                <a:solidFill>
                  <a:srgbClr val="202122"/>
                </a:solidFill>
                <a:latin typeface="Avenir Next LT Pro" panose="020B0504020202020204" pitchFamily="34" charset="0"/>
              </a:rPr>
              <a:t>I just love having to wait two hours for my food.				( - )</a:t>
            </a:r>
          </a:p>
          <a:p>
            <a:pPr>
              <a:lnSpc>
                <a:spcPct val="250000"/>
              </a:lnSpc>
            </a:pPr>
            <a:r>
              <a:rPr lang="en-US" sz="2000" dirty="0">
                <a:solidFill>
                  <a:srgbClr val="202122"/>
                </a:solidFill>
                <a:latin typeface="Avenir Next LT Pro" panose="020B0504020202020204" pitchFamily="34" charset="0"/>
              </a:rPr>
              <a:t>I’m a big fan of RPGs in general, but this one just wasn’t for me. 		( - )</a:t>
            </a:r>
          </a:p>
          <a:p>
            <a:pPr>
              <a:lnSpc>
                <a:spcPct val="250000"/>
              </a:lnSpc>
            </a:pPr>
            <a:r>
              <a:rPr lang="en-US" sz="2000" dirty="0">
                <a:solidFill>
                  <a:srgbClr val="202122"/>
                </a:solidFill>
                <a:latin typeface="Avenir Next LT Pro" panose="020B0504020202020204" pitchFamily="34" charset="0"/>
              </a:rPr>
              <a:t>Super fun class but I didn’t learn anything from the lectures.		( ? )</a:t>
            </a:r>
            <a:endParaRPr lang="en-US" sz="2000" dirty="0">
              <a:latin typeface="Avenir Next LT Pro" panose="020B0504020202020204" pitchFamily="34" charset="0"/>
            </a:endParaRPr>
          </a:p>
        </p:txBody>
      </p:sp>
    </p:spTree>
    <p:extLst>
      <p:ext uri="{BB962C8B-B14F-4D97-AF65-F5344CB8AC3E}">
        <p14:creationId xmlns:p14="http://schemas.microsoft.com/office/powerpoint/2010/main" val="15809969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4DEADEF6-7844-4767-AEAA-4C62C657021C}"/>
              </a:ext>
            </a:extLst>
          </p:cNvPr>
          <p:cNvSpPr>
            <a:spLocks noGrp="1"/>
          </p:cNvSpPr>
          <p:nvPr>
            <p:ph type="title"/>
          </p:nvPr>
        </p:nvSpPr>
        <p:spPr>
          <a:xfrm>
            <a:off x="0" y="9192"/>
            <a:ext cx="10991850" cy="358604"/>
          </a:xfrm>
        </p:spPr>
        <p:txBody>
          <a:bodyPr/>
          <a:lstStyle/>
          <a:p>
            <a:r>
              <a:rPr lang="en-US" dirty="0"/>
              <a:t>Extrinsic Evaluation of Word Vector Algorithms: Some Downstream Tasks</a:t>
            </a:r>
          </a:p>
        </p:txBody>
      </p:sp>
      <p:sp>
        <p:nvSpPr>
          <p:cNvPr id="3" name="Slide Number Placeholder 2">
            <a:extLst>
              <a:ext uri="{FF2B5EF4-FFF2-40B4-BE49-F238E27FC236}">
                <a16:creationId xmlns:a16="http://schemas.microsoft.com/office/drawing/2014/main" id="{B9A9A270-4D91-4190-96F6-ECDC455457C8}"/>
              </a:ext>
            </a:extLst>
          </p:cNvPr>
          <p:cNvSpPr>
            <a:spLocks noGrp="1"/>
          </p:cNvSpPr>
          <p:nvPr>
            <p:ph type="sldNum" sz="quarter" idx="4"/>
          </p:nvPr>
        </p:nvSpPr>
        <p:spPr/>
        <p:txBody>
          <a:bodyPr/>
          <a:lstStyle/>
          <a:p>
            <a:fld id="{02C8B7B2-9496-47E5-990F-169BD0B1DE6A}" type="slidenum">
              <a:rPr lang="en-US" smtClean="0"/>
              <a:t>51</a:t>
            </a:fld>
            <a:endParaRPr lang="en-US"/>
          </a:p>
        </p:txBody>
      </p:sp>
      <p:sp>
        <p:nvSpPr>
          <p:cNvPr id="5" name="TextBox 4">
            <a:extLst>
              <a:ext uri="{FF2B5EF4-FFF2-40B4-BE49-F238E27FC236}">
                <a16:creationId xmlns:a16="http://schemas.microsoft.com/office/drawing/2014/main" id="{5C6713B3-0832-43B6-831A-D39E739E565A}"/>
              </a:ext>
            </a:extLst>
          </p:cNvPr>
          <p:cNvSpPr txBox="1"/>
          <p:nvPr/>
        </p:nvSpPr>
        <p:spPr>
          <a:xfrm>
            <a:off x="1082732" y="6508916"/>
            <a:ext cx="11344795" cy="307777"/>
          </a:xfrm>
          <a:prstGeom prst="rect">
            <a:avLst/>
          </a:prstGeom>
          <a:noFill/>
        </p:spPr>
        <p:txBody>
          <a:bodyPr wrap="square">
            <a:spAutoFit/>
          </a:bodyPr>
          <a:lstStyle/>
          <a:p>
            <a:r>
              <a:rPr lang="en-US" sz="1400" dirty="0">
                <a:solidFill>
                  <a:schemeClr val="bg1">
                    <a:lumMod val="50000"/>
                  </a:schemeClr>
                </a:solidFill>
                <a:latin typeface="Avenir Next LT Pro" panose="020B0504020202020204" pitchFamily="34" charset="0"/>
              </a:rPr>
              <a:t>[1] Evaluating Word Embedding Models: Methods and Experimental Results (</a:t>
            </a:r>
            <a:r>
              <a:rPr lang="en-US" sz="1400" dirty="0">
                <a:solidFill>
                  <a:schemeClr val="bg1">
                    <a:lumMod val="50000"/>
                  </a:schemeClr>
                </a:solidFill>
                <a:latin typeface="Avenir Next LT Pro" panose="020B0504020202020204" pitchFamily="34" charset="0"/>
                <a:hlinkClick r:id="rId2"/>
              </a:rPr>
              <a:t>arxiv.org/pdf/1901.09785.pdf</a:t>
            </a:r>
            <a:r>
              <a:rPr lang="en-US" sz="1400" dirty="0">
                <a:solidFill>
                  <a:schemeClr val="bg1">
                    <a:lumMod val="50000"/>
                  </a:schemeClr>
                </a:solidFill>
                <a:latin typeface="Avenir Next LT Pro" panose="020B0504020202020204" pitchFamily="34" charset="0"/>
              </a:rPr>
              <a:t>)</a:t>
            </a:r>
          </a:p>
        </p:txBody>
      </p:sp>
      <p:grpSp>
        <p:nvGrpSpPr>
          <p:cNvPr id="6" name="Group 5">
            <a:extLst>
              <a:ext uri="{FF2B5EF4-FFF2-40B4-BE49-F238E27FC236}">
                <a16:creationId xmlns:a16="http://schemas.microsoft.com/office/drawing/2014/main" id="{F839E4F4-FBD1-4436-A85B-08F5156EE271}"/>
              </a:ext>
            </a:extLst>
          </p:cNvPr>
          <p:cNvGrpSpPr/>
          <p:nvPr/>
        </p:nvGrpSpPr>
        <p:grpSpPr>
          <a:xfrm>
            <a:off x="732623" y="797991"/>
            <a:ext cx="5020477" cy="523220"/>
            <a:chOff x="1523198" y="2593841"/>
            <a:chExt cx="5020477" cy="523220"/>
          </a:xfrm>
        </p:grpSpPr>
        <p:sp>
          <p:nvSpPr>
            <p:cNvPr id="7" name="TextBox 6">
              <a:extLst>
                <a:ext uri="{FF2B5EF4-FFF2-40B4-BE49-F238E27FC236}">
                  <a16:creationId xmlns:a16="http://schemas.microsoft.com/office/drawing/2014/main" id="{39009088-F752-484F-B192-396CFC2B4358}"/>
                </a:ext>
              </a:extLst>
            </p:cNvPr>
            <p:cNvSpPr txBox="1"/>
            <p:nvPr/>
          </p:nvSpPr>
          <p:spPr>
            <a:xfrm>
              <a:off x="2055495" y="2593841"/>
              <a:ext cx="4488180" cy="523220"/>
            </a:xfrm>
            <a:prstGeom prst="rect">
              <a:avLst/>
            </a:prstGeom>
            <a:noFill/>
          </p:spPr>
          <p:txBody>
            <a:bodyPr wrap="square">
              <a:spAutoFit/>
            </a:bodyPr>
            <a:lstStyle/>
            <a:p>
              <a:r>
                <a:rPr lang="en-US" sz="2800" b="1" dirty="0">
                  <a:latin typeface="Avenir Next LT Pro" panose="020B0504020202020204" pitchFamily="34" charset="0"/>
                </a:rPr>
                <a:t>Machine Translation</a:t>
              </a:r>
            </a:p>
          </p:txBody>
        </p:sp>
        <p:sp>
          <p:nvSpPr>
            <p:cNvPr id="8" name="Rectangle: Rounded Corners 7">
              <a:extLst>
                <a:ext uri="{FF2B5EF4-FFF2-40B4-BE49-F238E27FC236}">
                  <a16:creationId xmlns:a16="http://schemas.microsoft.com/office/drawing/2014/main" id="{F4AC56F1-8648-4D2F-84FF-28AE3397F6C2}"/>
                </a:ext>
              </a:extLst>
            </p:cNvPr>
            <p:cNvSpPr/>
            <p:nvPr/>
          </p:nvSpPr>
          <p:spPr>
            <a:xfrm>
              <a:off x="1523198" y="2636811"/>
              <a:ext cx="457200" cy="457200"/>
            </a:xfrm>
            <a:prstGeom prst="roundRect">
              <a:avLst>
                <a:gd name="adj" fmla="val 50000"/>
              </a:avLst>
            </a:prstGeom>
            <a:solidFill>
              <a:srgbClr val="6AA84F"/>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i="0" u="none" strike="noStrike" dirty="0">
                  <a:solidFill>
                    <a:schemeClr val="bg1"/>
                  </a:solidFill>
                  <a:effectLst/>
                  <a:latin typeface="Avenir Next LT Pro" panose="020B0504020202020204" pitchFamily="34" charset="0"/>
                </a:rPr>
                <a:t>⚑</a:t>
              </a:r>
              <a:endParaRPr lang="en-US" sz="2000" dirty="0">
                <a:solidFill>
                  <a:schemeClr val="bg1"/>
                </a:solidFill>
              </a:endParaRPr>
            </a:p>
          </p:txBody>
        </p:sp>
      </p:grpSp>
      <p:sp>
        <p:nvSpPr>
          <p:cNvPr id="23" name="TextBox 22">
            <a:extLst>
              <a:ext uri="{FF2B5EF4-FFF2-40B4-BE49-F238E27FC236}">
                <a16:creationId xmlns:a16="http://schemas.microsoft.com/office/drawing/2014/main" id="{A91EA3DF-9E76-407C-9CC1-7FC65E02AA30}"/>
              </a:ext>
            </a:extLst>
          </p:cNvPr>
          <p:cNvSpPr txBox="1"/>
          <p:nvPr/>
        </p:nvSpPr>
        <p:spPr>
          <a:xfrm>
            <a:off x="732623" y="1523679"/>
            <a:ext cx="10764982" cy="830997"/>
          </a:xfrm>
          <a:prstGeom prst="rect">
            <a:avLst/>
          </a:prstGeom>
          <a:noFill/>
        </p:spPr>
        <p:txBody>
          <a:bodyPr wrap="square">
            <a:spAutoFit/>
          </a:bodyPr>
          <a:lstStyle/>
          <a:p>
            <a:r>
              <a:rPr lang="en-US" sz="2400" dirty="0">
                <a:latin typeface="Avenir Next LT Pro" panose="020B0504020202020204" pitchFamily="34" charset="0"/>
              </a:rPr>
              <a:t>Given text in a source language, produce semantically identical text in a target language. </a:t>
            </a:r>
          </a:p>
        </p:txBody>
      </p:sp>
      <p:sp>
        <p:nvSpPr>
          <p:cNvPr id="11" name="TextBox 10">
            <a:extLst>
              <a:ext uri="{FF2B5EF4-FFF2-40B4-BE49-F238E27FC236}">
                <a16:creationId xmlns:a16="http://schemas.microsoft.com/office/drawing/2014/main" id="{BF0D8EE8-7B12-4F15-B813-DA53EF2471DB}"/>
              </a:ext>
            </a:extLst>
          </p:cNvPr>
          <p:cNvSpPr txBox="1"/>
          <p:nvPr/>
        </p:nvSpPr>
        <p:spPr>
          <a:xfrm>
            <a:off x="1475542" y="2580194"/>
            <a:ext cx="9240916" cy="3041154"/>
          </a:xfrm>
          <a:prstGeom prst="rect">
            <a:avLst/>
          </a:prstGeom>
          <a:noFill/>
        </p:spPr>
        <p:txBody>
          <a:bodyPr wrap="square">
            <a:spAutoFit/>
          </a:bodyPr>
          <a:lstStyle/>
          <a:p>
            <a:pPr>
              <a:lnSpc>
                <a:spcPct val="250000"/>
              </a:lnSpc>
            </a:pPr>
            <a:r>
              <a:rPr lang="en-US" sz="2000" b="0" i="0" dirty="0">
                <a:solidFill>
                  <a:srgbClr val="202122"/>
                </a:solidFill>
                <a:effectLst/>
                <a:latin typeface="Avenir Next LT Pro" panose="020B0504020202020204" pitchFamily="34" charset="0"/>
              </a:rPr>
              <a:t>To my surprise, the computer can translate well</a:t>
            </a:r>
          </a:p>
          <a:p>
            <a:pPr>
              <a:lnSpc>
                <a:spcPct val="250000"/>
              </a:lnSpc>
            </a:pPr>
            <a:r>
              <a:rPr lang="zh-CN" altLang="en-US" sz="2000" b="0" i="0" dirty="0">
                <a:solidFill>
                  <a:srgbClr val="202124"/>
                </a:solidFill>
                <a:effectLst/>
                <a:latin typeface="Google Sans"/>
              </a:rPr>
              <a:t>令我惊讶的是，计算机可以很好地翻译</a:t>
            </a:r>
            <a:endParaRPr lang="en-US" altLang="zh-CN" sz="2000" b="0" i="0" dirty="0">
              <a:solidFill>
                <a:srgbClr val="202124"/>
              </a:solidFill>
              <a:effectLst/>
              <a:latin typeface="Avenir Next LT Pro" panose="020B0504020202020204" pitchFamily="34" charset="0"/>
            </a:endParaRPr>
          </a:p>
          <a:p>
            <a:pPr>
              <a:lnSpc>
                <a:spcPct val="250000"/>
              </a:lnSpc>
            </a:pPr>
            <a:r>
              <a:rPr lang="hi-IN" sz="2000" b="0" i="0" dirty="0">
                <a:solidFill>
                  <a:srgbClr val="202122"/>
                </a:solidFill>
                <a:effectLst/>
                <a:latin typeface="Avenir Next LT Pro" panose="020B0504020202020204" pitchFamily="34" charset="0"/>
              </a:rPr>
              <a:t>मेरे आश्चर्य के लिए, कंप्यूटर अच्छी तरह से अनुवाद कर सकता है।</a:t>
            </a:r>
            <a:endParaRPr lang="en-US" sz="2000" b="0" i="0" dirty="0">
              <a:solidFill>
                <a:srgbClr val="202122"/>
              </a:solidFill>
              <a:effectLst/>
              <a:latin typeface="Avenir Next LT Pro" panose="020B0504020202020204" pitchFamily="34" charset="0"/>
            </a:endParaRPr>
          </a:p>
          <a:p>
            <a:pPr>
              <a:lnSpc>
                <a:spcPct val="250000"/>
              </a:lnSpc>
            </a:pPr>
            <a:r>
              <a:rPr lang="es-ES" sz="2000" dirty="0">
                <a:solidFill>
                  <a:srgbClr val="202122"/>
                </a:solidFill>
                <a:latin typeface="Avenir Next LT Pro" panose="020B0504020202020204" pitchFamily="34" charset="0"/>
              </a:rPr>
              <a:t>Para mi sorpresa, la computadora puede traducir bien</a:t>
            </a:r>
            <a:endParaRPr lang="en-US" sz="2000" dirty="0">
              <a:solidFill>
                <a:srgbClr val="202122"/>
              </a:solidFill>
              <a:latin typeface="Avenir Next LT Pro" panose="020B0504020202020204" pitchFamily="34" charset="0"/>
            </a:endParaRPr>
          </a:p>
        </p:txBody>
      </p:sp>
    </p:spTree>
    <p:extLst>
      <p:ext uri="{BB962C8B-B14F-4D97-AF65-F5344CB8AC3E}">
        <p14:creationId xmlns:p14="http://schemas.microsoft.com/office/powerpoint/2010/main" val="30441589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5C5A4-299B-4D3B-82F1-FA1AE4F7B19F}"/>
              </a:ext>
            </a:extLst>
          </p:cNvPr>
          <p:cNvSpPr>
            <a:spLocks noGrp="1"/>
          </p:cNvSpPr>
          <p:nvPr>
            <p:ph type="title"/>
          </p:nvPr>
        </p:nvSpPr>
        <p:spPr>
          <a:xfrm>
            <a:off x="0" y="9192"/>
            <a:ext cx="10925175" cy="358604"/>
          </a:xfrm>
        </p:spPr>
        <p:txBody>
          <a:bodyPr/>
          <a:lstStyle/>
          <a:p>
            <a:r>
              <a:rPr lang="en-US" dirty="0"/>
              <a:t>Relationship between Intrinsic and Extrinsic Evaluations of Word Vectors</a:t>
            </a:r>
          </a:p>
        </p:txBody>
      </p:sp>
      <p:sp>
        <p:nvSpPr>
          <p:cNvPr id="3" name="Slide Number Placeholder 2">
            <a:extLst>
              <a:ext uri="{FF2B5EF4-FFF2-40B4-BE49-F238E27FC236}">
                <a16:creationId xmlns:a16="http://schemas.microsoft.com/office/drawing/2014/main" id="{B9A9A270-4D91-4190-96F6-ECDC455457C8}"/>
              </a:ext>
            </a:extLst>
          </p:cNvPr>
          <p:cNvSpPr>
            <a:spLocks noGrp="1"/>
          </p:cNvSpPr>
          <p:nvPr>
            <p:ph type="sldNum" sz="quarter" idx="4"/>
          </p:nvPr>
        </p:nvSpPr>
        <p:spPr/>
        <p:txBody>
          <a:bodyPr/>
          <a:lstStyle/>
          <a:p>
            <a:fld id="{02C8B7B2-9496-47E5-990F-169BD0B1DE6A}" type="slidenum">
              <a:rPr lang="en-US" smtClean="0"/>
              <a:t>52</a:t>
            </a:fld>
            <a:endParaRPr lang="en-US"/>
          </a:p>
        </p:txBody>
      </p:sp>
      <p:sp>
        <p:nvSpPr>
          <p:cNvPr id="11" name="TextBox 10">
            <a:extLst>
              <a:ext uri="{FF2B5EF4-FFF2-40B4-BE49-F238E27FC236}">
                <a16:creationId xmlns:a16="http://schemas.microsoft.com/office/drawing/2014/main" id="{DC72A217-8AD9-4C36-9979-AA45266D6814}"/>
              </a:ext>
            </a:extLst>
          </p:cNvPr>
          <p:cNvSpPr txBox="1"/>
          <p:nvPr/>
        </p:nvSpPr>
        <p:spPr>
          <a:xfrm>
            <a:off x="1082732" y="6508916"/>
            <a:ext cx="11344795" cy="307777"/>
          </a:xfrm>
          <a:prstGeom prst="rect">
            <a:avLst/>
          </a:prstGeom>
          <a:noFill/>
        </p:spPr>
        <p:txBody>
          <a:bodyPr wrap="square">
            <a:spAutoFit/>
          </a:bodyPr>
          <a:lstStyle/>
          <a:p>
            <a:r>
              <a:rPr lang="en-US" sz="1400" dirty="0">
                <a:solidFill>
                  <a:schemeClr val="bg1">
                    <a:lumMod val="50000"/>
                  </a:schemeClr>
                </a:solidFill>
                <a:latin typeface="Avenir Next LT Pro" panose="020B0504020202020204" pitchFamily="34" charset="0"/>
              </a:rPr>
              <a:t>[1] Evaluating Word Embedding Models: Methods and Experimental Results (</a:t>
            </a:r>
            <a:r>
              <a:rPr lang="en-US" sz="1400" dirty="0">
                <a:solidFill>
                  <a:schemeClr val="bg1">
                    <a:lumMod val="50000"/>
                  </a:schemeClr>
                </a:solidFill>
                <a:latin typeface="Avenir Next LT Pro" panose="020B0504020202020204" pitchFamily="34" charset="0"/>
                <a:hlinkClick r:id="rId2"/>
              </a:rPr>
              <a:t>arxiv.org/pdf/1901.09785.pdf</a:t>
            </a:r>
            <a:r>
              <a:rPr lang="en-US" sz="1400" dirty="0">
                <a:solidFill>
                  <a:schemeClr val="bg1">
                    <a:lumMod val="50000"/>
                  </a:schemeClr>
                </a:solidFill>
                <a:latin typeface="Avenir Next LT Pro" panose="020B0504020202020204" pitchFamily="34" charset="0"/>
              </a:rPr>
              <a:t>)</a:t>
            </a:r>
          </a:p>
        </p:txBody>
      </p:sp>
      <p:grpSp>
        <p:nvGrpSpPr>
          <p:cNvPr id="9" name="Group 8">
            <a:extLst>
              <a:ext uri="{FF2B5EF4-FFF2-40B4-BE49-F238E27FC236}">
                <a16:creationId xmlns:a16="http://schemas.microsoft.com/office/drawing/2014/main" id="{C4370C5B-E0D9-4B47-9932-2C754D715C15}"/>
              </a:ext>
            </a:extLst>
          </p:cNvPr>
          <p:cNvGrpSpPr/>
          <p:nvPr/>
        </p:nvGrpSpPr>
        <p:grpSpPr>
          <a:xfrm>
            <a:off x="338675" y="523873"/>
            <a:ext cx="5347750" cy="5810252"/>
            <a:chOff x="582085" y="367794"/>
            <a:chExt cx="5561540" cy="6042532"/>
          </a:xfrm>
        </p:grpSpPr>
        <p:grpSp>
          <p:nvGrpSpPr>
            <p:cNvPr id="8" name="Group 7">
              <a:extLst>
                <a:ext uri="{FF2B5EF4-FFF2-40B4-BE49-F238E27FC236}">
                  <a16:creationId xmlns:a16="http://schemas.microsoft.com/office/drawing/2014/main" id="{03BB18B3-A571-495D-A26D-2D40493AFA47}"/>
                </a:ext>
              </a:extLst>
            </p:cNvPr>
            <p:cNvGrpSpPr/>
            <p:nvPr/>
          </p:nvGrpSpPr>
          <p:grpSpPr>
            <a:xfrm>
              <a:off x="582085" y="618233"/>
              <a:ext cx="5561540" cy="5792093"/>
              <a:chOff x="1515535" y="456308"/>
              <a:chExt cx="5561540" cy="5792093"/>
            </a:xfrm>
          </p:grpSpPr>
          <p:pic>
            <p:nvPicPr>
              <p:cNvPr id="5" name="Picture 4">
                <a:extLst>
                  <a:ext uri="{FF2B5EF4-FFF2-40B4-BE49-F238E27FC236}">
                    <a16:creationId xmlns:a16="http://schemas.microsoft.com/office/drawing/2014/main" id="{4ECD77B9-0C6C-461D-BB7B-F8050EAF5A03}"/>
                  </a:ext>
                </a:extLst>
              </p:cNvPr>
              <p:cNvPicPr>
                <a:picLocks noChangeAspect="1"/>
              </p:cNvPicPr>
              <p:nvPr/>
            </p:nvPicPr>
            <p:blipFill rotWithShape="1">
              <a:blip r:embed="rId3"/>
              <a:srcRect r="78909" b="3959"/>
              <a:stretch/>
            </p:blipFill>
            <p:spPr>
              <a:xfrm>
                <a:off x="1752884" y="456309"/>
                <a:ext cx="1914241" cy="5792092"/>
              </a:xfrm>
              <a:prstGeom prst="rect">
                <a:avLst/>
              </a:prstGeom>
            </p:spPr>
          </p:pic>
          <p:sp>
            <p:nvSpPr>
              <p:cNvPr id="6" name="Rectangle 5">
                <a:extLst>
                  <a:ext uri="{FF2B5EF4-FFF2-40B4-BE49-F238E27FC236}">
                    <a16:creationId xmlns:a16="http://schemas.microsoft.com/office/drawing/2014/main" id="{6CE5D0EC-0733-4822-AB3D-298FDECDEDEE}"/>
                  </a:ext>
                </a:extLst>
              </p:cNvPr>
              <p:cNvSpPr/>
              <p:nvPr/>
            </p:nvSpPr>
            <p:spPr>
              <a:xfrm rot="16200000">
                <a:off x="865909" y="1340044"/>
                <a:ext cx="2577715" cy="1278464"/>
              </a:xfrm>
              <a:prstGeom prst="rect">
                <a:avLst/>
              </a:prstGeom>
              <a:solidFill>
                <a:schemeClr val="bg1">
                  <a:lumMod val="95000"/>
                  <a:alpha val="74902"/>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t"/>
              <a:lstStyle/>
              <a:p>
                <a:pPr algn="ctr"/>
                <a:r>
                  <a:rPr lang="en-US" sz="1200" b="1" dirty="0">
                    <a:solidFill>
                      <a:schemeClr val="tx1"/>
                    </a:solidFill>
                    <a:latin typeface="Avenir Next LT Pro" panose="020B0504020202020204" pitchFamily="34" charset="0"/>
                  </a:rPr>
                  <a:t>Word Similarity</a:t>
                </a:r>
              </a:p>
            </p:txBody>
          </p:sp>
          <p:sp>
            <p:nvSpPr>
              <p:cNvPr id="15" name="Rectangle 14">
                <a:extLst>
                  <a:ext uri="{FF2B5EF4-FFF2-40B4-BE49-F238E27FC236}">
                    <a16:creationId xmlns:a16="http://schemas.microsoft.com/office/drawing/2014/main" id="{16E46433-0F96-4443-A407-3CFF72B62473}"/>
                  </a:ext>
                </a:extLst>
              </p:cNvPr>
              <p:cNvSpPr/>
              <p:nvPr/>
            </p:nvSpPr>
            <p:spPr>
              <a:xfrm rot="16200000">
                <a:off x="1363134" y="3420535"/>
                <a:ext cx="1583268" cy="1278464"/>
              </a:xfrm>
              <a:prstGeom prst="rect">
                <a:avLst/>
              </a:prstGeom>
              <a:solidFill>
                <a:schemeClr val="bg1">
                  <a:lumMod val="75000"/>
                  <a:alpha val="74902"/>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t"/>
              <a:lstStyle/>
              <a:p>
                <a:pPr algn="ctr"/>
                <a:r>
                  <a:rPr lang="en-US" sz="1200" b="1" dirty="0">
                    <a:solidFill>
                      <a:schemeClr val="tx1"/>
                    </a:solidFill>
                    <a:latin typeface="Avenir Next LT Pro" panose="020B0504020202020204" pitchFamily="34" charset="0"/>
                  </a:rPr>
                  <a:t>Analogies</a:t>
                </a:r>
              </a:p>
            </p:txBody>
          </p:sp>
          <p:sp>
            <p:nvSpPr>
              <p:cNvPr id="18" name="Rectangle 17">
                <a:extLst>
                  <a:ext uri="{FF2B5EF4-FFF2-40B4-BE49-F238E27FC236}">
                    <a16:creationId xmlns:a16="http://schemas.microsoft.com/office/drawing/2014/main" id="{18C8369F-9DF4-4C5E-A6F0-6CC5096BE729}"/>
                  </a:ext>
                </a:extLst>
              </p:cNvPr>
              <p:cNvSpPr/>
              <p:nvPr/>
            </p:nvSpPr>
            <p:spPr>
              <a:xfrm rot="16200000">
                <a:off x="1854202" y="4512735"/>
                <a:ext cx="601131" cy="1278464"/>
              </a:xfrm>
              <a:prstGeom prst="rect">
                <a:avLst/>
              </a:prstGeom>
              <a:solidFill>
                <a:schemeClr val="bg2">
                  <a:lumMod val="75000"/>
                  <a:alpha val="74902"/>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t"/>
              <a:lstStyle/>
              <a:p>
                <a:pPr algn="ctr"/>
                <a:r>
                  <a:rPr lang="en-US" sz="1200" b="1" dirty="0">
                    <a:solidFill>
                      <a:schemeClr val="tx1"/>
                    </a:solidFill>
                    <a:latin typeface="Avenir Next LT Pro" panose="020B0504020202020204" pitchFamily="34" charset="0"/>
                  </a:rPr>
                  <a:t>Context Categorization</a:t>
                </a:r>
              </a:p>
            </p:txBody>
          </p:sp>
          <p:sp>
            <p:nvSpPr>
              <p:cNvPr id="19" name="Rectangle 18">
                <a:extLst>
                  <a:ext uri="{FF2B5EF4-FFF2-40B4-BE49-F238E27FC236}">
                    <a16:creationId xmlns:a16="http://schemas.microsoft.com/office/drawing/2014/main" id="{CB2406EE-673A-41AA-889D-0CB01DD172AC}"/>
                  </a:ext>
                </a:extLst>
              </p:cNvPr>
              <p:cNvSpPr/>
              <p:nvPr/>
            </p:nvSpPr>
            <p:spPr>
              <a:xfrm rot="16200000">
                <a:off x="1756833" y="5211234"/>
                <a:ext cx="795867" cy="1278464"/>
              </a:xfrm>
              <a:prstGeom prst="rect">
                <a:avLst/>
              </a:prstGeom>
              <a:solidFill>
                <a:schemeClr val="tx1">
                  <a:lumMod val="65000"/>
                  <a:lumOff val="35000"/>
                  <a:alpha val="74902"/>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t"/>
              <a:lstStyle/>
              <a:p>
                <a:pPr algn="ctr"/>
                <a:r>
                  <a:rPr lang="en-US" sz="1200" b="1" dirty="0">
                    <a:solidFill>
                      <a:schemeClr val="bg1"/>
                    </a:solidFill>
                    <a:latin typeface="Avenir Next LT Pro" panose="020B0504020202020204" pitchFamily="34" charset="0"/>
                  </a:rPr>
                  <a:t>Outlier Detection</a:t>
                </a:r>
              </a:p>
            </p:txBody>
          </p:sp>
          <p:pic>
            <p:nvPicPr>
              <p:cNvPr id="20" name="Picture 19">
                <a:extLst>
                  <a:ext uri="{FF2B5EF4-FFF2-40B4-BE49-F238E27FC236}">
                    <a16:creationId xmlns:a16="http://schemas.microsoft.com/office/drawing/2014/main" id="{9D6C3A9D-70AA-4AE2-8288-88A4A5A7A89E}"/>
                  </a:ext>
                </a:extLst>
              </p:cNvPr>
              <p:cNvPicPr>
                <a:picLocks noChangeAspect="1"/>
              </p:cNvPicPr>
              <p:nvPr/>
            </p:nvPicPr>
            <p:blipFill rotWithShape="1">
              <a:blip r:embed="rId3"/>
              <a:srcRect l="41346" r="48684" b="3959"/>
              <a:stretch/>
            </p:blipFill>
            <p:spPr>
              <a:xfrm>
                <a:off x="3667125" y="456309"/>
                <a:ext cx="904876" cy="5792092"/>
              </a:xfrm>
              <a:prstGeom prst="rect">
                <a:avLst/>
              </a:prstGeom>
            </p:spPr>
          </p:pic>
          <p:pic>
            <p:nvPicPr>
              <p:cNvPr id="21" name="Picture 20">
                <a:extLst>
                  <a:ext uri="{FF2B5EF4-FFF2-40B4-BE49-F238E27FC236}">
                    <a16:creationId xmlns:a16="http://schemas.microsoft.com/office/drawing/2014/main" id="{746BB44A-5B8C-4B28-BFA8-2BA9AF319205}"/>
                  </a:ext>
                </a:extLst>
              </p:cNvPr>
              <p:cNvPicPr>
                <a:picLocks noChangeAspect="1"/>
              </p:cNvPicPr>
              <p:nvPr/>
            </p:nvPicPr>
            <p:blipFill rotWithShape="1">
              <a:blip r:embed="rId3"/>
              <a:srcRect l="61286" r="28849" b="3959"/>
              <a:stretch/>
            </p:blipFill>
            <p:spPr>
              <a:xfrm>
                <a:off x="4572001" y="456308"/>
                <a:ext cx="895350" cy="5792092"/>
              </a:xfrm>
              <a:prstGeom prst="rect">
                <a:avLst/>
              </a:prstGeom>
            </p:spPr>
          </p:pic>
          <p:pic>
            <p:nvPicPr>
              <p:cNvPr id="22" name="Picture 21">
                <a:extLst>
                  <a:ext uri="{FF2B5EF4-FFF2-40B4-BE49-F238E27FC236}">
                    <a16:creationId xmlns:a16="http://schemas.microsoft.com/office/drawing/2014/main" id="{B60E00E7-DEC5-4D32-9EC0-587690185354}"/>
                  </a:ext>
                </a:extLst>
              </p:cNvPr>
              <p:cNvPicPr>
                <a:picLocks noChangeAspect="1"/>
              </p:cNvPicPr>
              <p:nvPr/>
            </p:nvPicPr>
            <p:blipFill rotWithShape="1">
              <a:blip r:embed="rId3"/>
              <a:srcRect l="81437" r="827" b="3959"/>
              <a:stretch/>
            </p:blipFill>
            <p:spPr>
              <a:xfrm>
                <a:off x="5467351" y="456308"/>
                <a:ext cx="1609724" cy="5792092"/>
              </a:xfrm>
              <a:prstGeom prst="rect">
                <a:avLst/>
              </a:prstGeom>
            </p:spPr>
          </p:pic>
        </p:grpSp>
        <p:sp>
          <p:nvSpPr>
            <p:cNvPr id="23" name="Rectangle 22">
              <a:extLst>
                <a:ext uri="{FF2B5EF4-FFF2-40B4-BE49-F238E27FC236}">
                  <a16:creationId xmlns:a16="http://schemas.microsoft.com/office/drawing/2014/main" id="{D864A75D-1517-43F4-9CCE-A7E8155C961A}"/>
                </a:ext>
              </a:extLst>
            </p:cNvPr>
            <p:cNvSpPr/>
            <p:nvPr/>
          </p:nvSpPr>
          <p:spPr>
            <a:xfrm rot="16200000">
              <a:off x="3386584" y="-285114"/>
              <a:ext cx="494407" cy="1800226"/>
            </a:xfrm>
            <a:prstGeom prst="rect">
              <a:avLst/>
            </a:prstGeom>
            <a:solidFill>
              <a:schemeClr val="bg1">
                <a:lumMod val="95000"/>
                <a:alpha val="74902"/>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t"/>
            <a:lstStyle/>
            <a:p>
              <a:pPr algn="ctr"/>
              <a:r>
                <a:rPr lang="en-US" sz="1100" b="1" dirty="0">
                  <a:solidFill>
                    <a:schemeClr val="tx1"/>
                  </a:solidFill>
                  <a:latin typeface="Avenir Next LT Pro" panose="020B0504020202020204" pitchFamily="34" charset="0"/>
                </a:rPr>
                <a:t>Sentiment</a:t>
              </a:r>
            </a:p>
          </p:txBody>
        </p:sp>
        <p:sp>
          <p:nvSpPr>
            <p:cNvPr id="24" name="Rectangle 23">
              <a:extLst>
                <a:ext uri="{FF2B5EF4-FFF2-40B4-BE49-F238E27FC236}">
                  <a16:creationId xmlns:a16="http://schemas.microsoft.com/office/drawing/2014/main" id="{87C61F12-1AFA-401D-AB19-A93B892D2661}"/>
                </a:ext>
              </a:extLst>
            </p:cNvPr>
            <p:cNvSpPr/>
            <p:nvPr/>
          </p:nvSpPr>
          <p:spPr>
            <a:xfrm rot="16200000">
              <a:off x="4734374" y="167323"/>
              <a:ext cx="494407" cy="895351"/>
            </a:xfrm>
            <a:prstGeom prst="rect">
              <a:avLst/>
            </a:prstGeom>
            <a:solidFill>
              <a:schemeClr val="bg1">
                <a:lumMod val="95000"/>
                <a:alpha val="74902"/>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t"/>
            <a:lstStyle/>
            <a:p>
              <a:pPr algn="ctr"/>
              <a:r>
                <a:rPr lang="en-US" sz="1100" b="1" dirty="0">
                  <a:solidFill>
                    <a:schemeClr val="tx1"/>
                  </a:solidFill>
                  <a:latin typeface="Avenir Next LT Pro" panose="020B0504020202020204" pitchFamily="34" charset="0"/>
                </a:rPr>
                <a:t>Translation</a:t>
              </a:r>
            </a:p>
          </p:txBody>
        </p:sp>
        <p:sp>
          <p:nvSpPr>
            <p:cNvPr id="25" name="Rectangle 24">
              <a:extLst>
                <a:ext uri="{FF2B5EF4-FFF2-40B4-BE49-F238E27FC236}">
                  <a16:creationId xmlns:a16="http://schemas.microsoft.com/office/drawing/2014/main" id="{1CB6B6C8-5241-4188-8468-39454D12325A}"/>
                </a:ext>
              </a:extLst>
            </p:cNvPr>
            <p:cNvSpPr/>
            <p:nvPr/>
          </p:nvSpPr>
          <p:spPr>
            <a:xfrm rot="16200000">
              <a:off x="2052290" y="180816"/>
              <a:ext cx="494407" cy="868364"/>
            </a:xfrm>
            <a:prstGeom prst="rect">
              <a:avLst/>
            </a:prstGeom>
            <a:solidFill>
              <a:schemeClr val="bg1">
                <a:lumMod val="95000"/>
                <a:alpha val="74902"/>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t"/>
            <a:lstStyle/>
            <a:p>
              <a:pPr algn="ctr"/>
              <a:r>
                <a:rPr lang="en-US" sz="1100" b="1" dirty="0">
                  <a:solidFill>
                    <a:schemeClr val="tx1"/>
                  </a:solidFill>
                  <a:latin typeface="Avenir Next LT Pro" panose="020B0504020202020204" pitchFamily="34" charset="0"/>
                </a:rPr>
                <a:t>POS</a:t>
              </a:r>
            </a:p>
          </p:txBody>
        </p:sp>
      </p:grpSp>
      <p:sp>
        <p:nvSpPr>
          <p:cNvPr id="26" name="TextBox 25">
            <a:extLst>
              <a:ext uri="{FF2B5EF4-FFF2-40B4-BE49-F238E27FC236}">
                <a16:creationId xmlns:a16="http://schemas.microsoft.com/office/drawing/2014/main" id="{1955CA79-C412-4AC2-921F-9D4F91220B0D}"/>
              </a:ext>
            </a:extLst>
          </p:cNvPr>
          <p:cNvSpPr txBox="1"/>
          <p:nvPr/>
        </p:nvSpPr>
        <p:spPr>
          <a:xfrm>
            <a:off x="6410324" y="1312347"/>
            <a:ext cx="5443001" cy="2308324"/>
          </a:xfrm>
          <a:prstGeom prst="rect">
            <a:avLst/>
          </a:prstGeom>
          <a:noFill/>
        </p:spPr>
        <p:txBody>
          <a:bodyPr wrap="square">
            <a:spAutoFit/>
          </a:bodyPr>
          <a:lstStyle/>
          <a:p>
            <a:r>
              <a:rPr lang="en-US" sz="2400" dirty="0">
                <a:latin typeface="Avenir Next LT Pro" panose="020B0504020202020204" pitchFamily="34" charset="0"/>
              </a:rPr>
              <a:t>[1] measure </a:t>
            </a:r>
            <a:r>
              <a:rPr lang="en-US" sz="2400" b="1" dirty="0">
                <a:latin typeface="Avenir Next LT Pro" panose="020B0504020202020204" pitchFamily="34" charset="0"/>
              </a:rPr>
              <a:t>correlation</a:t>
            </a:r>
            <a:r>
              <a:rPr lang="en-US" sz="2400" dirty="0">
                <a:latin typeface="Avenir Next LT Pro" panose="020B0504020202020204" pitchFamily="34" charset="0"/>
              </a:rPr>
              <a:t> </a:t>
            </a:r>
            <a:r>
              <a:rPr lang="en-US" sz="2400" b="1" dirty="0">
                <a:latin typeface="Avenir Next LT Pro" panose="020B0504020202020204" pitchFamily="34" charset="0"/>
              </a:rPr>
              <a:t>between</a:t>
            </a:r>
            <a:r>
              <a:rPr lang="en-US" sz="2400" dirty="0">
                <a:latin typeface="Avenir Next LT Pro" panose="020B0504020202020204" pitchFamily="34" charset="0"/>
              </a:rPr>
              <a:t> </a:t>
            </a:r>
            <a:r>
              <a:rPr lang="en-US" sz="2400" b="1" dirty="0">
                <a:latin typeface="Avenir Next LT Pro" panose="020B0504020202020204" pitchFamily="34" charset="0"/>
              </a:rPr>
              <a:t>intrinsic</a:t>
            </a:r>
            <a:r>
              <a:rPr lang="en-US" sz="2400" dirty="0">
                <a:latin typeface="Avenir Next LT Pro" panose="020B0504020202020204" pitchFamily="34" charset="0"/>
              </a:rPr>
              <a:t> task performance and </a:t>
            </a:r>
            <a:r>
              <a:rPr lang="en-US" sz="2400" b="1" dirty="0">
                <a:latin typeface="Avenir Next LT Pro" panose="020B0504020202020204" pitchFamily="34" charset="0"/>
              </a:rPr>
              <a:t>extrinsic</a:t>
            </a:r>
            <a:r>
              <a:rPr lang="en-US" sz="2400" dirty="0">
                <a:latin typeface="Avenir Next LT Pro" panose="020B0504020202020204" pitchFamily="34" charset="0"/>
              </a:rPr>
              <a:t> task performance.</a:t>
            </a:r>
          </a:p>
          <a:p>
            <a:endParaRPr lang="en-US" sz="2400" dirty="0">
              <a:latin typeface="Avenir Next LT Pro" panose="020B0504020202020204" pitchFamily="34" charset="0"/>
            </a:endParaRPr>
          </a:p>
          <a:p>
            <a:pPr marL="342900" indent="-342900">
              <a:buFont typeface="Arial" panose="020B0604020202020204" pitchFamily="34" charset="0"/>
              <a:buChar char="•"/>
            </a:pPr>
            <a:r>
              <a:rPr lang="en-US" sz="2400" dirty="0">
                <a:latin typeface="Avenir Next LT Pro" panose="020B0504020202020204" pitchFamily="34" charset="0"/>
              </a:rPr>
              <a:t>Results are inconsistent across tasks and even datasets in a task</a:t>
            </a:r>
          </a:p>
        </p:txBody>
      </p:sp>
    </p:spTree>
    <p:extLst>
      <p:ext uri="{BB962C8B-B14F-4D97-AF65-F5344CB8AC3E}">
        <p14:creationId xmlns:p14="http://schemas.microsoft.com/office/powerpoint/2010/main" val="25660862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F47C49-3B74-4269-AE84-AD36FAD33BF5}"/>
              </a:ext>
            </a:extLst>
          </p:cNvPr>
          <p:cNvSpPr>
            <a:spLocks noGrp="1"/>
          </p:cNvSpPr>
          <p:nvPr>
            <p:ph type="sldNum" sz="quarter" idx="11"/>
          </p:nvPr>
        </p:nvSpPr>
        <p:spPr/>
        <p:txBody>
          <a:bodyPr/>
          <a:lstStyle/>
          <a:p>
            <a:fld id="{02C8B7B2-9496-47E5-990F-169BD0B1DE6A}" type="slidenum">
              <a:rPr lang="en-US" smtClean="0"/>
              <a:t>53</a:t>
            </a:fld>
            <a:endParaRPr lang="en-US"/>
          </a:p>
        </p:txBody>
      </p:sp>
      <p:sp>
        <p:nvSpPr>
          <p:cNvPr id="3" name="Text Placeholder 2">
            <a:extLst>
              <a:ext uri="{FF2B5EF4-FFF2-40B4-BE49-F238E27FC236}">
                <a16:creationId xmlns:a16="http://schemas.microsoft.com/office/drawing/2014/main" id="{F83298C5-B034-4E9D-9B0A-D4656B85506A}"/>
              </a:ext>
            </a:extLst>
          </p:cNvPr>
          <p:cNvSpPr>
            <a:spLocks noGrp="1"/>
          </p:cNvSpPr>
          <p:nvPr>
            <p:ph type="body" sz="quarter" idx="12"/>
          </p:nvPr>
        </p:nvSpPr>
        <p:spPr>
          <a:xfrm>
            <a:off x="2968625" y="390525"/>
            <a:ext cx="9084830" cy="5961063"/>
          </a:xfrm>
        </p:spPr>
        <p:txBody>
          <a:bodyPr/>
          <a:lstStyle/>
          <a:p>
            <a:r>
              <a:rPr lang="en-US" b="1" dirty="0"/>
              <a:t>Be able to answer:</a:t>
            </a:r>
            <a:endParaRPr lang="en-US" dirty="0"/>
          </a:p>
          <a:p>
            <a:pPr marL="914400" lvl="1" indent="-457200">
              <a:buFont typeface="Arial" panose="020B0604020202020204" pitchFamily="34" charset="0"/>
              <a:buChar char="•"/>
            </a:pPr>
            <a:r>
              <a:rPr lang="en-US" sz="3200" strike="sngStrike" dirty="0"/>
              <a:t>How is word2vec optimized?</a:t>
            </a:r>
          </a:p>
          <a:p>
            <a:pPr marL="1371600" lvl="2" indent="-457200">
              <a:buFont typeface="Arial" panose="020B0604020202020204" pitchFamily="34" charset="0"/>
              <a:buChar char="•"/>
            </a:pPr>
            <a:r>
              <a:rPr lang="en-US" sz="3200" strike="sngStrike" dirty="0"/>
              <a:t>What is Stochastic Gradient Descent?</a:t>
            </a:r>
          </a:p>
          <a:p>
            <a:pPr marL="1371600" lvl="2" indent="-457200">
              <a:buFont typeface="Arial" panose="020B0604020202020204" pitchFamily="34" charset="0"/>
              <a:buChar char="•"/>
            </a:pPr>
            <a:r>
              <a:rPr lang="en-US" sz="3200" strike="sngStrike" dirty="0"/>
              <a:t>Why is the word2vec objective inefficient and how can this shortcoming be mitigated? </a:t>
            </a:r>
          </a:p>
          <a:p>
            <a:pPr marL="914400" lvl="1" indent="-457200">
              <a:buFont typeface="Arial" panose="020B0604020202020204" pitchFamily="34" charset="0"/>
              <a:buChar char="•"/>
            </a:pPr>
            <a:endParaRPr lang="en-US" sz="3200" dirty="0"/>
          </a:p>
          <a:p>
            <a:pPr marL="914400" lvl="1" indent="-457200">
              <a:buFont typeface="Arial" panose="020B0604020202020204" pitchFamily="34" charset="0"/>
              <a:buChar char="•"/>
            </a:pPr>
            <a:r>
              <a:rPr lang="en-US" sz="3200" strike="sngStrike" dirty="0"/>
              <a:t>How are word vectors evaluated?</a:t>
            </a:r>
          </a:p>
          <a:p>
            <a:pPr marL="1371600" lvl="2" indent="-457200">
              <a:buFont typeface="Arial" panose="020B0604020202020204" pitchFamily="34" charset="0"/>
              <a:buChar char="•"/>
            </a:pPr>
            <a:r>
              <a:rPr lang="en-US" sz="2800" strike="sngStrike" dirty="0"/>
              <a:t>Describe intrinsic vs extrinsic evaluation in NLP </a:t>
            </a:r>
          </a:p>
          <a:p>
            <a:pPr marL="1371600" lvl="2" indent="-457200">
              <a:buFont typeface="Arial" panose="020B0604020202020204" pitchFamily="34" charset="0"/>
              <a:buChar char="•"/>
            </a:pPr>
            <a:endParaRPr lang="en-US" sz="2800" dirty="0"/>
          </a:p>
          <a:p>
            <a:pPr marL="914400" lvl="1" indent="-457200">
              <a:buFont typeface="Arial" panose="020B0604020202020204" pitchFamily="34" charset="0"/>
              <a:buChar char="•"/>
            </a:pPr>
            <a:r>
              <a:rPr lang="en-US" sz="3200" dirty="0"/>
              <a:t>What are the dangers of learning from historic data and large corpuses?</a:t>
            </a:r>
            <a:endParaRPr lang="en-US" sz="3600" dirty="0"/>
          </a:p>
        </p:txBody>
      </p:sp>
    </p:spTree>
    <p:extLst>
      <p:ext uri="{BB962C8B-B14F-4D97-AF65-F5344CB8AC3E}">
        <p14:creationId xmlns:p14="http://schemas.microsoft.com/office/powerpoint/2010/main" val="2986078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5C5A4-299B-4D3B-82F1-FA1AE4F7B19F}"/>
              </a:ext>
            </a:extLst>
          </p:cNvPr>
          <p:cNvSpPr>
            <a:spLocks noGrp="1"/>
          </p:cNvSpPr>
          <p:nvPr>
            <p:ph type="title"/>
          </p:nvPr>
        </p:nvSpPr>
        <p:spPr>
          <a:xfrm>
            <a:off x="0" y="9192"/>
            <a:ext cx="10764982" cy="358604"/>
          </a:xfrm>
        </p:spPr>
        <p:txBody>
          <a:bodyPr/>
          <a:lstStyle/>
          <a:p>
            <a:r>
              <a:rPr lang="en-US" dirty="0"/>
              <a:t>A Brief Preface on Ethics in NLP</a:t>
            </a:r>
          </a:p>
        </p:txBody>
      </p:sp>
      <p:sp>
        <p:nvSpPr>
          <p:cNvPr id="3" name="Slide Number Placeholder 2">
            <a:extLst>
              <a:ext uri="{FF2B5EF4-FFF2-40B4-BE49-F238E27FC236}">
                <a16:creationId xmlns:a16="http://schemas.microsoft.com/office/drawing/2014/main" id="{B9A9A270-4D91-4190-96F6-ECDC455457C8}"/>
              </a:ext>
            </a:extLst>
          </p:cNvPr>
          <p:cNvSpPr>
            <a:spLocks noGrp="1"/>
          </p:cNvSpPr>
          <p:nvPr>
            <p:ph type="sldNum" sz="quarter" idx="4"/>
          </p:nvPr>
        </p:nvSpPr>
        <p:spPr/>
        <p:txBody>
          <a:bodyPr/>
          <a:lstStyle/>
          <a:p>
            <a:fld id="{02C8B7B2-9496-47E5-990F-169BD0B1DE6A}" type="slidenum">
              <a:rPr lang="en-US" smtClean="0"/>
              <a:t>54</a:t>
            </a:fld>
            <a:endParaRPr lang="en-US" dirty="0"/>
          </a:p>
        </p:txBody>
      </p:sp>
      <p:grpSp>
        <p:nvGrpSpPr>
          <p:cNvPr id="29" name="Group 28">
            <a:extLst>
              <a:ext uri="{FF2B5EF4-FFF2-40B4-BE49-F238E27FC236}">
                <a16:creationId xmlns:a16="http://schemas.microsoft.com/office/drawing/2014/main" id="{4C23E6A4-FA3D-4026-BA2C-420152FB1DE1}"/>
              </a:ext>
            </a:extLst>
          </p:cNvPr>
          <p:cNvGrpSpPr/>
          <p:nvPr/>
        </p:nvGrpSpPr>
        <p:grpSpPr>
          <a:xfrm>
            <a:off x="3432175" y="1137577"/>
            <a:ext cx="5727700" cy="5134337"/>
            <a:chOff x="3432175" y="1137577"/>
            <a:chExt cx="5727700" cy="5134337"/>
          </a:xfrm>
        </p:grpSpPr>
        <p:pic>
          <p:nvPicPr>
            <p:cNvPr id="41988" name="Picture 4" descr="Deep learning, AI &amp; the Blackbox. Will deep learning be the next… | by  Thiago de Faria | ITNEXT">
              <a:extLst>
                <a:ext uri="{FF2B5EF4-FFF2-40B4-BE49-F238E27FC236}">
                  <a16:creationId xmlns:a16="http://schemas.microsoft.com/office/drawing/2014/main" id="{7FD078A4-0C59-4582-99BC-22DBF42DFE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2175" y="1137577"/>
              <a:ext cx="5727700" cy="4758397"/>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7990365F-8A0E-4891-8B1D-AE78EF3B209D}"/>
                </a:ext>
              </a:extLst>
            </p:cNvPr>
            <p:cNvSpPr txBox="1"/>
            <p:nvPr/>
          </p:nvSpPr>
          <p:spPr>
            <a:xfrm>
              <a:off x="5153025" y="5810249"/>
              <a:ext cx="2743199" cy="461665"/>
            </a:xfrm>
            <a:prstGeom prst="rect">
              <a:avLst/>
            </a:prstGeom>
            <a:noFill/>
          </p:spPr>
          <p:txBody>
            <a:bodyPr wrap="square">
              <a:spAutoFit/>
            </a:bodyPr>
            <a:lstStyle/>
            <a:p>
              <a:pPr algn="ctr"/>
              <a:r>
                <a:rPr lang="en-US" sz="2400" dirty="0">
                  <a:latin typeface="Avenir Next LT Pro" panose="020B0504020202020204" pitchFamily="34" charset="0"/>
                </a:rPr>
                <a:t>Commercial NLP</a:t>
              </a:r>
            </a:p>
          </p:txBody>
        </p:sp>
        <p:sp>
          <p:nvSpPr>
            <p:cNvPr id="32" name="TextBox 31">
              <a:extLst>
                <a:ext uri="{FF2B5EF4-FFF2-40B4-BE49-F238E27FC236}">
                  <a16:creationId xmlns:a16="http://schemas.microsoft.com/office/drawing/2014/main" id="{295127DC-6972-44F4-ACFD-098ED344CD8A}"/>
                </a:ext>
              </a:extLst>
            </p:cNvPr>
            <p:cNvSpPr txBox="1"/>
            <p:nvPr/>
          </p:nvSpPr>
          <p:spPr>
            <a:xfrm>
              <a:off x="4343401" y="3829049"/>
              <a:ext cx="914400" cy="461665"/>
            </a:xfrm>
            <a:prstGeom prst="rect">
              <a:avLst/>
            </a:prstGeom>
            <a:noFill/>
          </p:spPr>
          <p:txBody>
            <a:bodyPr wrap="square">
              <a:spAutoFit/>
            </a:bodyPr>
            <a:lstStyle/>
            <a:p>
              <a:pPr algn="ctr"/>
              <a:r>
                <a:rPr lang="en-US" sz="2400" dirty="0">
                  <a:latin typeface="Avenir Next LT Pro" panose="020B0504020202020204" pitchFamily="34" charset="0"/>
                </a:rPr>
                <a:t>Us</a:t>
              </a:r>
            </a:p>
          </p:txBody>
        </p:sp>
      </p:grpSp>
    </p:spTree>
    <p:extLst>
      <p:ext uri="{BB962C8B-B14F-4D97-AF65-F5344CB8AC3E}">
        <p14:creationId xmlns:p14="http://schemas.microsoft.com/office/powerpoint/2010/main" val="4460981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F130489B-BB92-424B-AFA3-FBF1A29B6C93}"/>
              </a:ext>
            </a:extLst>
          </p:cNvPr>
          <p:cNvGrpSpPr/>
          <p:nvPr/>
        </p:nvGrpSpPr>
        <p:grpSpPr>
          <a:xfrm>
            <a:off x="334312" y="1137577"/>
            <a:ext cx="5727700" cy="5134337"/>
            <a:chOff x="3432175" y="1137577"/>
            <a:chExt cx="5727700" cy="5134337"/>
          </a:xfrm>
        </p:grpSpPr>
        <p:pic>
          <p:nvPicPr>
            <p:cNvPr id="16" name="Picture 4" descr="Deep learning, AI &amp; the Blackbox. Will deep learning be the next… | by  Thiago de Faria | ITNEXT">
              <a:extLst>
                <a:ext uri="{FF2B5EF4-FFF2-40B4-BE49-F238E27FC236}">
                  <a16:creationId xmlns:a16="http://schemas.microsoft.com/office/drawing/2014/main" id="{EB5AFF74-5C59-4B40-A970-F5E4B68F7C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2175" y="1137577"/>
              <a:ext cx="5727700" cy="475839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5FF851BE-075D-4431-8157-EEF489AC390A}"/>
                </a:ext>
              </a:extLst>
            </p:cNvPr>
            <p:cNvSpPr txBox="1"/>
            <p:nvPr/>
          </p:nvSpPr>
          <p:spPr>
            <a:xfrm>
              <a:off x="5153025" y="5810249"/>
              <a:ext cx="2743199" cy="461665"/>
            </a:xfrm>
            <a:prstGeom prst="rect">
              <a:avLst/>
            </a:prstGeom>
            <a:noFill/>
          </p:spPr>
          <p:txBody>
            <a:bodyPr wrap="square">
              <a:spAutoFit/>
            </a:bodyPr>
            <a:lstStyle/>
            <a:p>
              <a:pPr algn="ctr"/>
              <a:r>
                <a:rPr lang="en-US" sz="2400" dirty="0">
                  <a:latin typeface="Avenir Next LT Pro" panose="020B0504020202020204" pitchFamily="34" charset="0"/>
                </a:rPr>
                <a:t>Commercial NLP</a:t>
              </a:r>
            </a:p>
          </p:txBody>
        </p:sp>
        <p:sp>
          <p:nvSpPr>
            <p:cNvPr id="18" name="TextBox 17">
              <a:extLst>
                <a:ext uri="{FF2B5EF4-FFF2-40B4-BE49-F238E27FC236}">
                  <a16:creationId xmlns:a16="http://schemas.microsoft.com/office/drawing/2014/main" id="{5A279DFD-6132-432A-9B36-49CBCCE9E4DD}"/>
                </a:ext>
              </a:extLst>
            </p:cNvPr>
            <p:cNvSpPr txBox="1"/>
            <p:nvPr/>
          </p:nvSpPr>
          <p:spPr>
            <a:xfrm>
              <a:off x="4343401" y="3829049"/>
              <a:ext cx="914400" cy="461665"/>
            </a:xfrm>
            <a:prstGeom prst="rect">
              <a:avLst/>
            </a:prstGeom>
            <a:noFill/>
          </p:spPr>
          <p:txBody>
            <a:bodyPr wrap="square">
              <a:spAutoFit/>
            </a:bodyPr>
            <a:lstStyle/>
            <a:p>
              <a:pPr algn="ctr"/>
              <a:r>
                <a:rPr lang="en-US" sz="2400" dirty="0">
                  <a:latin typeface="Avenir Next LT Pro" panose="020B0504020202020204" pitchFamily="34" charset="0"/>
                </a:rPr>
                <a:t>Us</a:t>
              </a:r>
            </a:p>
          </p:txBody>
        </p:sp>
      </p:grpSp>
      <p:sp>
        <p:nvSpPr>
          <p:cNvPr id="2" name="Title 1">
            <a:extLst>
              <a:ext uri="{FF2B5EF4-FFF2-40B4-BE49-F238E27FC236}">
                <a16:creationId xmlns:a16="http://schemas.microsoft.com/office/drawing/2014/main" id="{7E65C5A4-299B-4D3B-82F1-FA1AE4F7B19F}"/>
              </a:ext>
            </a:extLst>
          </p:cNvPr>
          <p:cNvSpPr>
            <a:spLocks noGrp="1"/>
          </p:cNvSpPr>
          <p:nvPr>
            <p:ph type="title"/>
          </p:nvPr>
        </p:nvSpPr>
        <p:spPr>
          <a:xfrm>
            <a:off x="0" y="9192"/>
            <a:ext cx="10764982" cy="358604"/>
          </a:xfrm>
        </p:spPr>
        <p:txBody>
          <a:bodyPr/>
          <a:lstStyle/>
          <a:p>
            <a:r>
              <a:rPr lang="en-US" dirty="0"/>
              <a:t>A Brief Preface on Ethics in NLP</a:t>
            </a:r>
          </a:p>
        </p:txBody>
      </p:sp>
      <p:sp>
        <p:nvSpPr>
          <p:cNvPr id="3" name="Slide Number Placeholder 2">
            <a:extLst>
              <a:ext uri="{FF2B5EF4-FFF2-40B4-BE49-F238E27FC236}">
                <a16:creationId xmlns:a16="http://schemas.microsoft.com/office/drawing/2014/main" id="{B9A9A270-4D91-4190-96F6-ECDC455457C8}"/>
              </a:ext>
            </a:extLst>
          </p:cNvPr>
          <p:cNvSpPr>
            <a:spLocks noGrp="1"/>
          </p:cNvSpPr>
          <p:nvPr>
            <p:ph type="sldNum" sz="quarter" idx="4"/>
          </p:nvPr>
        </p:nvSpPr>
        <p:spPr/>
        <p:txBody>
          <a:bodyPr/>
          <a:lstStyle/>
          <a:p>
            <a:fld id="{02C8B7B2-9496-47E5-990F-169BD0B1DE6A}" type="slidenum">
              <a:rPr lang="en-US" smtClean="0"/>
              <a:t>55</a:t>
            </a:fld>
            <a:endParaRPr lang="en-US" dirty="0"/>
          </a:p>
        </p:txBody>
      </p:sp>
      <p:sp>
        <p:nvSpPr>
          <p:cNvPr id="8" name="TextBox 7">
            <a:extLst>
              <a:ext uri="{FF2B5EF4-FFF2-40B4-BE49-F238E27FC236}">
                <a16:creationId xmlns:a16="http://schemas.microsoft.com/office/drawing/2014/main" id="{EA9D61CD-E5B1-43A7-A956-B3008DFC9AE4}"/>
              </a:ext>
            </a:extLst>
          </p:cNvPr>
          <p:cNvSpPr txBox="1"/>
          <p:nvPr/>
        </p:nvSpPr>
        <p:spPr>
          <a:xfrm>
            <a:off x="6062012" y="2110322"/>
            <a:ext cx="5914739" cy="3785652"/>
          </a:xfrm>
          <a:prstGeom prst="rect">
            <a:avLst/>
          </a:prstGeom>
          <a:noFill/>
        </p:spPr>
        <p:txBody>
          <a:bodyPr wrap="square">
            <a:spAutoFit/>
          </a:bodyPr>
          <a:lstStyle/>
          <a:p>
            <a:pPr algn="ctr"/>
            <a:r>
              <a:rPr lang="en-US" sz="2400" dirty="0">
                <a:latin typeface="Avenir Next LT Pro" panose="020B0504020202020204" pitchFamily="34" charset="0"/>
              </a:rPr>
              <a:t>The box is open. NLP works well enough to be profitable. No shutting it now.</a:t>
            </a:r>
            <a:br>
              <a:rPr lang="en-US" sz="2400" dirty="0">
                <a:latin typeface="Avenir Next LT Pro" panose="020B0504020202020204" pitchFamily="34" charset="0"/>
              </a:rPr>
            </a:br>
            <a:endParaRPr lang="en-US" sz="2400" dirty="0">
              <a:latin typeface="Avenir Next LT Pro" panose="020B0504020202020204" pitchFamily="34" charset="0"/>
            </a:endParaRPr>
          </a:p>
          <a:p>
            <a:pPr algn="ctr"/>
            <a:br>
              <a:rPr lang="en-US" sz="2400" dirty="0">
                <a:latin typeface="Avenir Next LT Pro" panose="020B0504020202020204" pitchFamily="34" charset="0"/>
              </a:rPr>
            </a:br>
            <a:r>
              <a:rPr lang="en-US" sz="2400" dirty="0">
                <a:latin typeface="Avenir Next LT Pro" panose="020B0504020202020204" pitchFamily="34" charset="0"/>
              </a:rPr>
              <a:t>The things we build </a:t>
            </a:r>
            <a:r>
              <a:rPr lang="en-US" sz="2400" i="1" dirty="0">
                <a:latin typeface="Avenir Next LT Pro" panose="020B0504020202020204" pitchFamily="34" charset="0"/>
              </a:rPr>
              <a:t>or refuse to build </a:t>
            </a:r>
            <a:br>
              <a:rPr lang="en-US" sz="2400" dirty="0">
                <a:latin typeface="Avenir Next LT Pro" panose="020B0504020202020204" pitchFamily="34" charset="0"/>
              </a:rPr>
            </a:br>
            <a:r>
              <a:rPr lang="en-US" sz="2400" dirty="0">
                <a:latin typeface="Avenir Next LT Pro" panose="020B0504020202020204" pitchFamily="34" charset="0"/>
              </a:rPr>
              <a:t>will impact real people’s lives.</a:t>
            </a:r>
          </a:p>
          <a:p>
            <a:pPr algn="ctr"/>
            <a:endParaRPr lang="en-US" sz="2400" dirty="0">
              <a:latin typeface="Avenir Next LT Pro" panose="020B0504020202020204" pitchFamily="34" charset="0"/>
            </a:endParaRPr>
          </a:p>
          <a:p>
            <a:pPr algn="ctr"/>
            <a:endParaRPr lang="en-US" sz="2400" dirty="0">
              <a:latin typeface="Avenir Next LT Pro" panose="020B0504020202020204" pitchFamily="34" charset="0"/>
            </a:endParaRPr>
          </a:p>
          <a:p>
            <a:pPr algn="ctr"/>
            <a:r>
              <a:rPr lang="en-US" sz="2400" dirty="0">
                <a:latin typeface="Avenir Next LT Pro" panose="020B0504020202020204" pitchFamily="34" charset="0"/>
              </a:rPr>
              <a:t>How we build them will affect whether that impact is positive or negative.</a:t>
            </a:r>
          </a:p>
        </p:txBody>
      </p:sp>
      <p:sp>
        <p:nvSpPr>
          <p:cNvPr id="10" name="TextBox 9">
            <a:extLst>
              <a:ext uri="{FF2B5EF4-FFF2-40B4-BE49-F238E27FC236}">
                <a16:creationId xmlns:a16="http://schemas.microsoft.com/office/drawing/2014/main" id="{F16F10B5-B999-46C5-BD4B-6E88F223DD83}"/>
              </a:ext>
            </a:extLst>
          </p:cNvPr>
          <p:cNvSpPr txBox="1"/>
          <p:nvPr/>
        </p:nvSpPr>
        <p:spPr>
          <a:xfrm>
            <a:off x="5949950" y="1467477"/>
            <a:ext cx="6138862" cy="461665"/>
          </a:xfrm>
          <a:prstGeom prst="rect">
            <a:avLst/>
          </a:prstGeom>
          <a:noFill/>
        </p:spPr>
        <p:txBody>
          <a:bodyPr wrap="square">
            <a:spAutoFit/>
          </a:bodyPr>
          <a:lstStyle/>
          <a:p>
            <a:pPr algn="ctr"/>
            <a:r>
              <a:rPr lang="en-US" sz="2400" b="1" u="sng" dirty="0">
                <a:latin typeface="Avenir Next LT Pro" panose="020B0504020202020204" pitchFamily="34" charset="0"/>
              </a:rPr>
              <a:t>Why Talk About Ethics in NLP?</a:t>
            </a:r>
            <a:endParaRPr lang="en-US" sz="2400" b="1" u="sng" dirty="0"/>
          </a:p>
        </p:txBody>
      </p:sp>
      <p:sp>
        <p:nvSpPr>
          <p:cNvPr id="11" name="TextBox 10">
            <a:extLst>
              <a:ext uri="{FF2B5EF4-FFF2-40B4-BE49-F238E27FC236}">
                <a16:creationId xmlns:a16="http://schemas.microsoft.com/office/drawing/2014/main" id="{D83EDB0E-CB71-420E-8652-F2E4E221C8DE}"/>
              </a:ext>
            </a:extLst>
          </p:cNvPr>
          <p:cNvSpPr txBox="1"/>
          <p:nvPr/>
        </p:nvSpPr>
        <p:spPr>
          <a:xfrm>
            <a:off x="2078355" y="6471075"/>
            <a:ext cx="9892665" cy="369332"/>
          </a:xfrm>
          <a:prstGeom prst="rect">
            <a:avLst/>
          </a:prstGeom>
          <a:noFill/>
        </p:spPr>
        <p:txBody>
          <a:bodyPr wrap="square">
            <a:spAutoFit/>
          </a:bodyPr>
          <a:lstStyle/>
          <a:p>
            <a:r>
              <a:rPr lang="en-US" dirty="0"/>
              <a:t>Recommend Dan </a:t>
            </a:r>
            <a:r>
              <a:rPr lang="en-US" dirty="0" err="1"/>
              <a:t>Jurafsky’s</a:t>
            </a:r>
            <a:r>
              <a:rPr lang="en-US" dirty="0"/>
              <a:t> Course on NLP Ethics: </a:t>
            </a:r>
            <a:r>
              <a:rPr lang="en-US" dirty="0">
                <a:hlinkClick r:id="rId4"/>
              </a:rPr>
              <a:t>https://web.stanford.edu/class/cs384/</a:t>
            </a:r>
            <a:r>
              <a:rPr lang="en-US" dirty="0"/>
              <a:t>  </a:t>
            </a:r>
          </a:p>
        </p:txBody>
      </p:sp>
    </p:spTree>
    <p:extLst>
      <p:ext uri="{BB962C8B-B14F-4D97-AF65-F5344CB8AC3E}">
        <p14:creationId xmlns:p14="http://schemas.microsoft.com/office/powerpoint/2010/main" val="39468407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5C5A4-299B-4D3B-82F1-FA1AE4F7B19F}"/>
              </a:ext>
            </a:extLst>
          </p:cNvPr>
          <p:cNvSpPr>
            <a:spLocks noGrp="1"/>
          </p:cNvSpPr>
          <p:nvPr>
            <p:ph type="title"/>
          </p:nvPr>
        </p:nvSpPr>
        <p:spPr>
          <a:xfrm>
            <a:off x="0" y="9192"/>
            <a:ext cx="10764982" cy="358604"/>
          </a:xfrm>
        </p:spPr>
        <p:txBody>
          <a:bodyPr/>
          <a:lstStyle/>
          <a:p>
            <a:r>
              <a:rPr lang="en-US" dirty="0"/>
              <a:t>Dangers of Learning from a Large, Historical Corpus</a:t>
            </a:r>
          </a:p>
        </p:txBody>
      </p:sp>
      <p:sp>
        <p:nvSpPr>
          <p:cNvPr id="3" name="Slide Number Placeholder 2">
            <a:extLst>
              <a:ext uri="{FF2B5EF4-FFF2-40B4-BE49-F238E27FC236}">
                <a16:creationId xmlns:a16="http://schemas.microsoft.com/office/drawing/2014/main" id="{B9A9A270-4D91-4190-96F6-ECDC455457C8}"/>
              </a:ext>
            </a:extLst>
          </p:cNvPr>
          <p:cNvSpPr>
            <a:spLocks noGrp="1"/>
          </p:cNvSpPr>
          <p:nvPr>
            <p:ph type="sldNum" sz="quarter" idx="4"/>
          </p:nvPr>
        </p:nvSpPr>
        <p:spPr/>
        <p:txBody>
          <a:bodyPr/>
          <a:lstStyle/>
          <a:p>
            <a:fld id="{02C8B7B2-9496-47E5-990F-169BD0B1DE6A}" type="slidenum">
              <a:rPr lang="en-US" smtClean="0"/>
              <a:t>56</a:t>
            </a:fld>
            <a:endParaRPr lang="en-US"/>
          </a:p>
        </p:txBody>
      </p:sp>
      <p:pic>
        <p:nvPicPr>
          <p:cNvPr id="6" name="Graphic 5" descr="Web design with solid fill">
            <a:extLst>
              <a:ext uri="{FF2B5EF4-FFF2-40B4-BE49-F238E27FC236}">
                <a16:creationId xmlns:a16="http://schemas.microsoft.com/office/drawing/2014/main" id="{4D90155F-80D7-4893-9562-09D4C9CCE3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0876" y="2815358"/>
            <a:ext cx="914400" cy="914400"/>
          </a:xfrm>
          <a:prstGeom prst="rect">
            <a:avLst/>
          </a:prstGeom>
        </p:spPr>
      </p:pic>
      <p:pic>
        <p:nvPicPr>
          <p:cNvPr id="10" name="Graphic 9" descr="Newspaper with solid fill">
            <a:extLst>
              <a:ext uri="{FF2B5EF4-FFF2-40B4-BE49-F238E27FC236}">
                <a16:creationId xmlns:a16="http://schemas.microsoft.com/office/drawing/2014/main" id="{7FC6B0D4-6517-4159-B91B-6CF37D6FE0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59702" y="1854481"/>
            <a:ext cx="914400" cy="914400"/>
          </a:xfrm>
          <a:prstGeom prst="rect">
            <a:avLst/>
          </a:prstGeom>
        </p:spPr>
      </p:pic>
      <p:pic>
        <p:nvPicPr>
          <p:cNvPr id="12" name="Graphic 11" descr="Document outline">
            <a:extLst>
              <a:ext uri="{FF2B5EF4-FFF2-40B4-BE49-F238E27FC236}">
                <a16:creationId xmlns:a16="http://schemas.microsoft.com/office/drawing/2014/main" id="{4CF8C2B8-2F45-4E4B-88E0-08CFBE54309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46170" y="2712599"/>
            <a:ext cx="914400" cy="914400"/>
          </a:xfrm>
          <a:prstGeom prst="rect">
            <a:avLst/>
          </a:prstGeom>
        </p:spPr>
      </p:pic>
      <p:pic>
        <p:nvPicPr>
          <p:cNvPr id="14" name="Graphic 13" descr="Document with solid fill">
            <a:extLst>
              <a:ext uri="{FF2B5EF4-FFF2-40B4-BE49-F238E27FC236}">
                <a16:creationId xmlns:a16="http://schemas.microsoft.com/office/drawing/2014/main" id="{036F3626-00DB-4DBE-9FC8-8F3B4F5A68E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36757" y="2962230"/>
            <a:ext cx="914400" cy="914400"/>
          </a:xfrm>
          <a:prstGeom prst="rect">
            <a:avLst/>
          </a:prstGeom>
        </p:spPr>
      </p:pic>
      <p:pic>
        <p:nvPicPr>
          <p:cNvPr id="16" name="Graphic 15" descr="Open book outline">
            <a:extLst>
              <a:ext uri="{FF2B5EF4-FFF2-40B4-BE49-F238E27FC236}">
                <a16:creationId xmlns:a16="http://schemas.microsoft.com/office/drawing/2014/main" id="{FF2CC461-7636-44CC-9E81-279717333E0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50289" y="2189684"/>
            <a:ext cx="914400" cy="914400"/>
          </a:xfrm>
          <a:prstGeom prst="rect">
            <a:avLst/>
          </a:prstGeom>
        </p:spPr>
      </p:pic>
      <p:pic>
        <p:nvPicPr>
          <p:cNvPr id="18" name="Graphic 17" descr="Books with solid fill">
            <a:extLst>
              <a:ext uri="{FF2B5EF4-FFF2-40B4-BE49-F238E27FC236}">
                <a16:creationId xmlns:a16="http://schemas.microsoft.com/office/drawing/2014/main" id="{C35B479E-D141-4F1C-9299-E6781625877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38736" y="2025261"/>
            <a:ext cx="914400" cy="914400"/>
          </a:xfrm>
          <a:prstGeom prst="rect">
            <a:avLst/>
          </a:prstGeom>
        </p:spPr>
      </p:pic>
      <p:sp>
        <p:nvSpPr>
          <p:cNvPr id="21" name="TextBox 20">
            <a:extLst>
              <a:ext uri="{FF2B5EF4-FFF2-40B4-BE49-F238E27FC236}">
                <a16:creationId xmlns:a16="http://schemas.microsoft.com/office/drawing/2014/main" id="{C00F7ED5-FA8B-4B2F-B5BE-32DAFC35872C}"/>
              </a:ext>
            </a:extLst>
          </p:cNvPr>
          <p:cNvSpPr txBox="1"/>
          <p:nvPr/>
        </p:nvSpPr>
        <p:spPr>
          <a:xfrm>
            <a:off x="863343" y="3940138"/>
            <a:ext cx="2542906" cy="400110"/>
          </a:xfrm>
          <a:prstGeom prst="rect">
            <a:avLst/>
          </a:prstGeom>
          <a:noFill/>
        </p:spPr>
        <p:txBody>
          <a:bodyPr wrap="square">
            <a:spAutoFit/>
          </a:bodyPr>
          <a:lstStyle/>
          <a:p>
            <a:pPr algn="ctr"/>
            <a:r>
              <a:rPr lang="en-US" sz="2000" dirty="0">
                <a:latin typeface="Avenir Next LT Pro" panose="020B0504020202020204" pitchFamily="34" charset="0"/>
              </a:rPr>
              <a:t>Huge Pile of Text</a:t>
            </a:r>
          </a:p>
        </p:txBody>
      </p:sp>
      <p:pic>
        <p:nvPicPr>
          <p:cNvPr id="25" name="Graphic 24" descr="Arrow: Counter-clockwise curve with solid fill">
            <a:extLst>
              <a:ext uri="{FF2B5EF4-FFF2-40B4-BE49-F238E27FC236}">
                <a16:creationId xmlns:a16="http://schemas.microsoft.com/office/drawing/2014/main" id="{6751EAC9-0C5F-4CF2-BFE6-A0269C8E5E8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6200000" flipV="1">
            <a:off x="3226079" y="1666183"/>
            <a:ext cx="1837799" cy="1837799"/>
          </a:xfrm>
          <a:prstGeom prst="rect">
            <a:avLst/>
          </a:prstGeom>
        </p:spPr>
      </p:pic>
      <p:grpSp>
        <p:nvGrpSpPr>
          <p:cNvPr id="30" name="Group 29">
            <a:extLst>
              <a:ext uri="{FF2B5EF4-FFF2-40B4-BE49-F238E27FC236}">
                <a16:creationId xmlns:a16="http://schemas.microsoft.com/office/drawing/2014/main" id="{524F96CA-0F40-460D-AE3F-A782A26B63AD}"/>
              </a:ext>
            </a:extLst>
          </p:cNvPr>
          <p:cNvGrpSpPr/>
          <p:nvPr/>
        </p:nvGrpSpPr>
        <p:grpSpPr>
          <a:xfrm>
            <a:off x="4504297" y="3079580"/>
            <a:ext cx="1702736" cy="1630019"/>
            <a:chOff x="4504297" y="2428949"/>
            <a:chExt cx="1702736" cy="1630019"/>
          </a:xfrm>
        </p:grpSpPr>
        <p:sp>
          <p:nvSpPr>
            <p:cNvPr id="27" name="Oval 26">
              <a:extLst>
                <a:ext uri="{FF2B5EF4-FFF2-40B4-BE49-F238E27FC236}">
                  <a16:creationId xmlns:a16="http://schemas.microsoft.com/office/drawing/2014/main" id="{EA5AF6A7-09A9-48F5-AED9-1AF982620A20}"/>
                </a:ext>
              </a:extLst>
            </p:cNvPr>
            <p:cNvSpPr/>
            <p:nvPr/>
          </p:nvSpPr>
          <p:spPr>
            <a:xfrm>
              <a:off x="4504297" y="2428949"/>
              <a:ext cx="1702736" cy="16300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0883C30C-D609-4FDD-BFFE-341B034412D7}"/>
                </a:ext>
              </a:extLst>
            </p:cNvPr>
            <p:cNvGrpSpPr/>
            <p:nvPr/>
          </p:nvGrpSpPr>
          <p:grpSpPr>
            <a:xfrm>
              <a:off x="4572603" y="2577280"/>
              <a:ext cx="1548019" cy="923826"/>
              <a:chOff x="4570663" y="2577280"/>
              <a:chExt cx="1548019" cy="923826"/>
            </a:xfrm>
          </p:grpSpPr>
          <p:pic>
            <p:nvPicPr>
              <p:cNvPr id="23" name="Graphic 22" descr="Gears with solid fill">
                <a:extLst>
                  <a:ext uri="{FF2B5EF4-FFF2-40B4-BE49-F238E27FC236}">
                    <a16:creationId xmlns:a16="http://schemas.microsoft.com/office/drawing/2014/main" id="{3B67E023-5D3B-4152-AA2A-006C60A084C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570663" y="2586706"/>
                <a:ext cx="914400" cy="914400"/>
              </a:xfrm>
              <a:prstGeom prst="rect">
                <a:avLst/>
              </a:prstGeom>
            </p:spPr>
          </p:pic>
          <p:pic>
            <p:nvPicPr>
              <p:cNvPr id="26" name="Graphic 25" descr="Gears with solid fill">
                <a:extLst>
                  <a:ext uri="{FF2B5EF4-FFF2-40B4-BE49-F238E27FC236}">
                    <a16:creationId xmlns:a16="http://schemas.microsoft.com/office/drawing/2014/main" id="{9238A60B-2F56-4A54-B8C8-D35568AD7CB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6616812">
                <a:off x="5204282" y="2577280"/>
                <a:ext cx="914400" cy="914400"/>
              </a:xfrm>
              <a:prstGeom prst="rect">
                <a:avLst/>
              </a:prstGeom>
            </p:spPr>
          </p:pic>
        </p:grpSp>
      </p:grpSp>
      <p:sp>
        <p:nvSpPr>
          <p:cNvPr id="28" name="TextBox 27">
            <a:extLst>
              <a:ext uri="{FF2B5EF4-FFF2-40B4-BE49-F238E27FC236}">
                <a16:creationId xmlns:a16="http://schemas.microsoft.com/office/drawing/2014/main" id="{49A65901-D10D-4033-A46E-9315FBB3074D}"/>
              </a:ext>
            </a:extLst>
          </p:cNvPr>
          <p:cNvSpPr txBox="1"/>
          <p:nvPr/>
        </p:nvSpPr>
        <p:spPr>
          <a:xfrm>
            <a:off x="4084212" y="4043235"/>
            <a:ext cx="2542906" cy="400110"/>
          </a:xfrm>
          <a:prstGeom prst="rect">
            <a:avLst/>
          </a:prstGeom>
          <a:noFill/>
        </p:spPr>
        <p:txBody>
          <a:bodyPr wrap="square">
            <a:spAutoFit/>
          </a:bodyPr>
          <a:lstStyle/>
          <a:p>
            <a:pPr algn="ctr"/>
            <a:r>
              <a:rPr lang="en-US" sz="2000" b="1" dirty="0">
                <a:solidFill>
                  <a:schemeClr val="bg1"/>
                </a:solidFill>
                <a:latin typeface="Avenir Next LT Pro" panose="020B0504020202020204" pitchFamily="34" charset="0"/>
              </a:rPr>
              <a:t>word2vec</a:t>
            </a:r>
          </a:p>
        </p:txBody>
      </p:sp>
      <p:sp>
        <p:nvSpPr>
          <p:cNvPr id="31" name="TextBox 30">
            <a:extLst>
              <a:ext uri="{FF2B5EF4-FFF2-40B4-BE49-F238E27FC236}">
                <a16:creationId xmlns:a16="http://schemas.microsoft.com/office/drawing/2014/main" id="{68BF6819-FCF5-46E5-890B-E8788F5BBA83}"/>
              </a:ext>
            </a:extLst>
          </p:cNvPr>
          <p:cNvSpPr txBox="1"/>
          <p:nvPr/>
        </p:nvSpPr>
        <p:spPr>
          <a:xfrm>
            <a:off x="4084212" y="4809292"/>
            <a:ext cx="2542906" cy="400110"/>
          </a:xfrm>
          <a:prstGeom prst="rect">
            <a:avLst/>
          </a:prstGeom>
          <a:noFill/>
        </p:spPr>
        <p:txBody>
          <a:bodyPr wrap="square">
            <a:spAutoFit/>
          </a:bodyPr>
          <a:lstStyle/>
          <a:p>
            <a:pPr algn="ctr"/>
            <a:r>
              <a:rPr lang="en-US" sz="2000" dirty="0">
                <a:latin typeface="Avenir Next LT Pro" panose="020B0504020202020204" pitchFamily="34" charset="0"/>
              </a:rPr>
              <a:t>Machine Learning</a:t>
            </a:r>
          </a:p>
        </p:txBody>
      </p:sp>
      <p:pic>
        <p:nvPicPr>
          <p:cNvPr id="32" name="Graphic 31" descr="Arrow: Counter-clockwise curve with solid fill">
            <a:extLst>
              <a:ext uri="{FF2B5EF4-FFF2-40B4-BE49-F238E27FC236}">
                <a16:creationId xmlns:a16="http://schemas.microsoft.com/office/drawing/2014/main" id="{48DE7708-211A-4489-A4B8-009833B4484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5400000">
            <a:off x="6219248" y="2939192"/>
            <a:ext cx="1837799" cy="1837799"/>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8BC183F-A9CD-4641-A8B8-76B52755224A}"/>
                  </a:ext>
                </a:extLst>
              </p:cNvPr>
              <p:cNvSpPr txBox="1"/>
              <p:nvPr/>
            </p:nvSpPr>
            <p:spPr>
              <a:xfrm>
                <a:off x="7838288" y="2228977"/>
                <a:ext cx="1942605" cy="13203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400" b="1" i="1" smtClean="0">
                              <a:latin typeface="Cambria Math" panose="02040503050406030204" pitchFamily="18" charset="0"/>
                            </a:rPr>
                          </m:ctrlPr>
                        </m:mPr>
                        <m:m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𝒘</m:t>
                                </m:r>
                              </m:e>
                              <m:sub>
                                <m:r>
                                  <a:rPr lang="en-US" sz="2400" b="1" i="1" smtClean="0">
                                    <a:latin typeface="Cambria Math" panose="02040503050406030204" pitchFamily="18" charset="0"/>
                                  </a:rPr>
                                  <m:t>𝒂𝒂𝒓𝒅𝒗𝒂𝒓𝒌</m:t>
                                </m:r>
                              </m:sub>
                            </m:sSub>
                          </m:e>
                        </m:mr>
                        <m:mr>
                          <m:e>
                            <m:eqArr>
                              <m:eqArrPr>
                                <m:ctrlPr>
                                  <a:rPr lang="en-US" sz="2400" b="1" i="1" smtClean="0">
                                    <a:latin typeface="Cambria Math" panose="02040503050406030204" pitchFamily="18" charset="0"/>
                                  </a:rPr>
                                </m:ctrlPr>
                              </m:eqArrPr>
                              <m:e>
                                <m:r>
                                  <a:rPr lang="en-US" sz="2400" b="1" i="1">
                                    <a:latin typeface="Cambria Math" panose="02040503050406030204" pitchFamily="18" charset="0"/>
                                  </a:rPr>
                                  <m:t>⋮</m:t>
                                </m:r>
                              </m:e>
                              <m:e>
                                <m:r>
                                  <a:rPr lang="en-US" sz="2400" b="1" i="1" smtClean="0">
                                    <a:latin typeface="Cambria Math" panose="02040503050406030204" pitchFamily="18" charset="0"/>
                                  </a:rPr>
                                  <m:t>⋮</m:t>
                                </m:r>
                              </m:e>
                            </m:eqArr>
                          </m:e>
                        </m:mr>
                        <m:m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𝒘</m:t>
                                </m:r>
                              </m:e>
                              <m:sub>
                                <m:r>
                                  <a:rPr lang="en-US" sz="2400" b="1" i="1" smtClean="0">
                                    <a:latin typeface="Cambria Math" panose="02040503050406030204" pitchFamily="18" charset="0"/>
                                  </a:rPr>
                                  <m:t>𝒛𝒆𝒃𝒓𝒂</m:t>
                                </m:r>
                              </m:sub>
                            </m:sSub>
                          </m:e>
                        </m:mr>
                      </m:m>
                    </m:oMath>
                  </m:oMathPara>
                </a14:m>
                <a:endParaRPr lang="en-US" sz="2400" b="1" dirty="0"/>
              </a:p>
            </p:txBody>
          </p:sp>
        </mc:Choice>
        <mc:Fallback xmlns="">
          <p:sp>
            <p:nvSpPr>
              <p:cNvPr id="34" name="TextBox 33">
                <a:extLst>
                  <a:ext uri="{FF2B5EF4-FFF2-40B4-BE49-F238E27FC236}">
                    <a16:creationId xmlns:a16="http://schemas.microsoft.com/office/drawing/2014/main" id="{18BC183F-A9CD-4641-A8B8-76B52755224A}"/>
                  </a:ext>
                </a:extLst>
              </p:cNvPr>
              <p:cNvSpPr txBox="1">
                <a:spLocks noRot="1" noChangeAspect="1" noMove="1" noResize="1" noEditPoints="1" noAdjustHandles="1" noChangeArrowheads="1" noChangeShapeType="1" noTextEdit="1"/>
              </p:cNvSpPr>
              <p:nvPr/>
            </p:nvSpPr>
            <p:spPr>
              <a:xfrm>
                <a:off x="7838288" y="2228977"/>
                <a:ext cx="1942605" cy="1320361"/>
              </a:xfrm>
              <a:prstGeom prst="rect">
                <a:avLst/>
              </a:prstGeom>
              <a:blipFill>
                <a:blip r:embed="rId18"/>
                <a:stretch>
                  <a:fillRect/>
                </a:stretch>
              </a:blipFill>
            </p:spPr>
            <p:txBody>
              <a:bodyPr/>
              <a:lstStyle/>
              <a:p>
                <a:r>
                  <a:rPr lang="en-US">
                    <a:noFill/>
                  </a:rPr>
                  <a:t> </a:t>
                </a:r>
              </a:p>
            </p:txBody>
          </p:sp>
        </mc:Fallback>
      </mc:AlternateContent>
      <p:pic>
        <p:nvPicPr>
          <p:cNvPr id="35" name="Graphic 34" descr="Arrow: Counter-clockwise curve with solid fill">
            <a:extLst>
              <a:ext uri="{FF2B5EF4-FFF2-40B4-BE49-F238E27FC236}">
                <a16:creationId xmlns:a16="http://schemas.microsoft.com/office/drawing/2014/main" id="{6168A80D-0896-4B07-8592-1A48B3B108F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6200000" flipV="1">
            <a:off x="9645830" y="1953672"/>
            <a:ext cx="1837799" cy="1837799"/>
          </a:xfrm>
          <a:prstGeom prst="rect">
            <a:avLst/>
          </a:prstGeom>
        </p:spPr>
      </p:pic>
      <p:grpSp>
        <p:nvGrpSpPr>
          <p:cNvPr id="36" name="Group 35">
            <a:extLst>
              <a:ext uri="{FF2B5EF4-FFF2-40B4-BE49-F238E27FC236}">
                <a16:creationId xmlns:a16="http://schemas.microsoft.com/office/drawing/2014/main" id="{F09E3798-DFC0-46DD-839A-24A88BCCCD70}"/>
              </a:ext>
            </a:extLst>
          </p:cNvPr>
          <p:cNvGrpSpPr/>
          <p:nvPr/>
        </p:nvGrpSpPr>
        <p:grpSpPr>
          <a:xfrm>
            <a:off x="11304056" y="3125128"/>
            <a:ext cx="1702736" cy="1630019"/>
            <a:chOff x="4504297" y="2428949"/>
            <a:chExt cx="1702736" cy="1630019"/>
          </a:xfrm>
        </p:grpSpPr>
        <p:sp>
          <p:nvSpPr>
            <p:cNvPr id="37" name="Oval 36">
              <a:extLst>
                <a:ext uri="{FF2B5EF4-FFF2-40B4-BE49-F238E27FC236}">
                  <a16:creationId xmlns:a16="http://schemas.microsoft.com/office/drawing/2014/main" id="{CB7F3B2F-5852-4DA9-AB81-1B0B4E69F0E4}"/>
                </a:ext>
              </a:extLst>
            </p:cNvPr>
            <p:cNvSpPr/>
            <p:nvPr/>
          </p:nvSpPr>
          <p:spPr>
            <a:xfrm>
              <a:off x="4504297" y="2428949"/>
              <a:ext cx="1702736" cy="16300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30165175-BF66-4AE7-A665-222B2FFB277B}"/>
                </a:ext>
              </a:extLst>
            </p:cNvPr>
            <p:cNvGrpSpPr/>
            <p:nvPr/>
          </p:nvGrpSpPr>
          <p:grpSpPr>
            <a:xfrm>
              <a:off x="4572603" y="2577280"/>
              <a:ext cx="1548019" cy="923826"/>
              <a:chOff x="4570663" y="2577280"/>
              <a:chExt cx="1548019" cy="923826"/>
            </a:xfrm>
          </p:grpSpPr>
          <p:pic>
            <p:nvPicPr>
              <p:cNvPr id="39" name="Graphic 38" descr="Gears with solid fill">
                <a:extLst>
                  <a:ext uri="{FF2B5EF4-FFF2-40B4-BE49-F238E27FC236}">
                    <a16:creationId xmlns:a16="http://schemas.microsoft.com/office/drawing/2014/main" id="{168D97C5-C833-4CDF-9290-55F4E1F8828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570663" y="2586706"/>
                <a:ext cx="914400" cy="914400"/>
              </a:xfrm>
              <a:prstGeom prst="rect">
                <a:avLst/>
              </a:prstGeom>
            </p:spPr>
          </p:pic>
          <p:pic>
            <p:nvPicPr>
              <p:cNvPr id="40" name="Graphic 39" descr="Gears with solid fill">
                <a:extLst>
                  <a:ext uri="{FF2B5EF4-FFF2-40B4-BE49-F238E27FC236}">
                    <a16:creationId xmlns:a16="http://schemas.microsoft.com/office/drawing/2014/main" id="{EAEE453D-5CD6-42A3-BDC2-88F00040C14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6616812">
                <a:off x="5204282" y="2577280"/>
                <a:ext cx="914400" cy="914400"/>
              </a:xfrm>
              <a:prstGeom prst="rect">
                <a:avLst/>
              </a:prstGeom>
            </p:spPr>
          </p:pic>
        </p:grpSp>
      </p:grpSp>
      <p:sp>
        <p:nvSpPr>
          <p:cNvPr id="41" name="TextBox 40">
            <a:extLst>
              <a:ext uri="{FF2B5EF4-FFF2-40B4-BE49-F238E27FC236}">
                <a16:creationId xmlns:a16="http://schemas.microsoft.com/office/drawing/2014/main" id="{7C5C86BB-6395-4B39-B3A6-608E8CD5E130}"/>
              </a:ext>
            </a:extLst>
          </p:cNvPr>
          <p:cNvSpPr txBox="1"/>
          <p:nvPr/>
        </p:nvSpPr>
        <p:spPr>
          <a:xfrm>
            <a:off x="10920547" y="4809292"/>
            <a:ext cx="2542906" cy="400110"/>
          </a:xfrm>
          <a:prstGeom prst="rect">
            <a:avLst/>
          </a:prstGeom>
          <a:noFill/>
        </p:spPr>
        <p:txBody>
          <a:bodyPr wrap="square">
            <a:spAutoFit/>
          </a:bodyPr>
          <a:lstStyle/>
          <a:p>
            <a:pPr algn="ctr"/>
            <a:r>
              <a:rPr lang="en-US" sz="2000" dirty="0">
                <a:latin typeface="Avenir Next LT Pro" panose="020B0504020202020204" pitchFamily="34" charset="0"/>
              </a:rPr>
              <a:t>Downstream Task</a:t>
            </a:r>
          </a:p>
        </p:txBody>
      </p:sp>
    </p:spTree>
    <p:extLst>
      <p:ext uri="{BB962C8B-B14F-4D97-AF65-F5344CB8AC3E}">
        <p14:creationId xmlns:p14="http://schemas.microsoft.com/office/powerpoint/2010/main" val="4251991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1" grpId="0"/>
      <p:bldP spid="34" grpId="0"/>
      <p:bldP spid="4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5C5A4-299B-4D3B-82F1-FA1AE4F7B19F}"/>
              </a:ext>
            </a:extLst>
          </p:cNvPr>
          <p:cNvSpPr>
            <a:spLocks noGrp="1"/>
          </p:cNvSpPr>
          <p:nvPr>
            <p:ph type="title"/>
          </p:nvPr>
        </p:nvSpPr>
        <p:spPr>
          <a:xfrm>
            <a:off x="0" y="9192"/>
            <a:ext cx="10764982" cy="358604"/>
          </a:xfrm>
        </p:spPr>
        <p:txBody>
          <a:bodyPr/>
          <a:lstStyle/>
          <a:p>
            <a:r>
              <a:rPr lang="en-US" dirty="0"/>
              <a:t>Dangers of Learning from a Large, Historical Corpus</a:t>
            </a:r>
          </a:p>
        </p:txBody>
      </p:sp>
      <p:sp>
        <p:nvSpPr>
          <p:cNvPr id="3" name="Slide Number Placeholder 2">
            <a:extLst>
              <a:ext uri="{FF2B5EF4-FFF2-40B4-BE49-F238E27FC236}">
                <a16:creationId xmlns:a16="http://schemas.microsoft.com/office/drawing/2014/main" id="{B9A9A270-4D91-4190-96F6-ECDC455457C8}"/>
              </a:ext>
            </a:extLst>
          </p:cNvPr>
          <p:cNvSpPr>
            <a:spLocks noGrp="1"/>
          </p:cNvSpPr>
          <p:nvPr>
            <p:ph type="sldNum" sz="quarter" idx="4"/>
          </p:nvPr>
        </p:nvSpPr>
        <p:spPr/>
        <p:txBody>
          <a:bodyPr/>
          <a:lstStyle/>
          <a:p>
            <a:fld id="{02C8B7B2-9496-47E5-990F-169BD0B1DE6A}" type="slidenum">
              <a:rPr lang="en-US" smtClean="0"/>
              <a:t>57</a:t>
            </a:fld>
            <a:endParaRPr lang="en-US"/>
          </a:p>
        </p:txBody>
      </p:sp>
      <p:pic>
        <p:nvPicPr>
          <p:cNvPr id="6" name="Graphic 5" descr="Web design with solid fill">
            <a:extLst>
              <a:ext uri="{FF2B5EF4-FFF2-40B4-BE49-F238E27FC236}">
                <a16:creationId xmlns:a16="http://schemas.microsoft.com/office/drawing/2014/main" id="{4D90155F-80D7-4893-9562-09D4C9CCE3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0876" y="2815358"/>
            <a:ext cx="914400" cy="914400"/>
          </a:xfrm>
          <a:prstGeom prst="rect">
            <a:avLst/>
          </a:prstGeom>
        </p:spPr>
      </p:pic>
      <p:pic>
        <p:nvPicPr>
          <p:cNvPr id="10" name="Graphic 9" descr="Newspaper with solid fill">
            <a:extLst>
              <a:ext uri="{FF2B5EF4-FFF2-40B4-BE49-F238E27FC236}">
                <a16:creationId xmlns:a16="http://schemas.microsoft.com/office/drawing/2014/main" id="{7FC6B0D4-6517-4159-B91B-6CF37D6FE0B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59702" y="1854481"/>
            <a:ext cx="914400" cy="914400"/>
          </a:xfrm>
          <a:prstGeom prst="rect">
            <a:avLst/>
          </a:prstGeom>
        </p:spPr>
      </p:pic>
      <p:pic>
        <p:nvPicPr>
          <p:cNvPr id="12" name="Graphic 11" descr="Document outline">
            <a:extLst>
              <a:ext uri="{FF2B5EF4-FFF2-40B4-BE49-F238E27FC236}">
                <a16:creationId xmlns:a16="http://schemas.microsoft.com/office/drawing/2014/main" id="{4CF8C2B8-2F45-4E4B-88E0-08CFBE54309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6170" y="2712599"/>
            <a:ext cx="914400" cy="914400"/>
          </a:xfrm>
          <a:prstGeom prst="rect">
            <a:avLst/>
          </a:prstGeom>
        </p:spPr>
      </p:pic>
      <p:pic>
        <p:nvPicPr>
          <p:cNvPr id="14" name="Graphic 13" descr="Document with solid fill">
            <a:extLst>
              <a:ext uri="{FF2B5EF4-FFF2-40B4-BE49-F238E27FC236}">
                <a16:creationId xmlns:a16="http://schemas.microsoft.com/office/drawing/2014/main" id="{036F3626-00DB-4DBE-9FC8-8F3B4F5A68E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36757" y="2962230"/>
            <a:ext cx="914400" cy="914400"/>
          </a:xfrm>
          <a:prstGeom prst="rect">
            <a:avLst/>
          </a:prstGeom>
        </p:spPr>
      </p:pic>
      <p:pic>
        <p:nvPicPr>
          <p:cNvPr id="16" name="Graphic 15" descr="Open book outline">
            <a:extLst>
              <a:ext uri="{FF2B5EF4-FFF2-40B4-BE49-F238E27FC236}">
                <a16:creationId xmlns:a16="http://schemas.microsoft.com/office/drawing/2014/main" id="{FF2CC461-7636-44CC-9E81-279717333E0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550289" y="2189684"/>
            <a:ext cx="914400" cy="914400"/>
          </a:xfrm>
          <a:prstGeom prst="rect">
            <a:avLst/>
          </a:prstGeom>
        </p:spPr>
      </p:pic>
      <p:pic>
        <p:nvPicPr>
          <p:cNvPr id="18" name="Graphic 17" descr="Books with solid fill">
            <a:extLst>
              <a:ext uri="{FF2B5EF4-FFF2-40B4-BE49-F238E27FC236}">
                <a16:creationId xmlns:a16="http://schemas.microsoft.com/office/drawing/2014/main" id="{C35B479E-D141-4F1C-9299-E6781625877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38736" y="2025261"/>
            <a:ext cx="914400" cy="914400"/>
          </a:xfrm>
          <a:prstGeom prst="rect">
            <a:avLst/>
          </a:prstGeom>
        </p:spPr>
      </p:pic>
      <p:sp>
        <p:nvSpPr>
          <p:cNvPr id="21" name="TextBox 20">
            <a:extLst>
              <a:ext uri="{FF2B5EF4-FFF2-40B4-BE49-F238E27FC236}">
                <a16:creationId xmlns:a16="http://schemas.microsoft.com/office/drawing/2014/main" id="{C00F7ED5-FA8B-4B2F-B5BE-32DAFC35872C}"/>
              </a:ext>
            </a:extLst>
          </p:cNvPr>
          <p:cNvSpPr txBox="1"/>
          <p:nvPr/>
        </p:nvSpPr>
        <p:spPr>
          <a:xfrm>
            <a:off x="863343" y="3940138"/>
            <a:ext cx="2542906" cy="400110"/>
          </a:xfrm>
          <a:prstGeom prst="rect">
            <a:avLst/>
          </a:prstGeom>
          <a:noFill/>
        </p:spPr>
        <p:txBody>
          <a:bodyPr wrap="square">
            <a:spAutoFit/>
          </a:bodyPr>
          <a:lstStyle/>
          <a:p>
            <a:pPr algn="ctr"/>
            <a:r>
              <a:rPr lang="en-US" sz="2000" dirty="0">
                <a:latin typeface="Avenir Next LT Pro" panose="020B0504020202020204" pitchFamily="34" charset="0"/>
              </a:rPr>
              <a:t>Huge Pile of Text</a:t>
            </a:r>
          </a:p>
        </p:txBody>
      </p:sp>
      <p:pic>
        <p:nvPicPr>
          <p:cNvPr id="25" name="Graphic 24" descr="Arrow: Counter-clockwise curve with solid fill">
            <a:extLst>
              <a:ext uri="{FF2B5EF4-FFF2-40B4-BE49-F238E27FC236}">
                <a16:creationId xmlns:a16="http://schemas.microsoft.com/office/drawing/2014/main" id="{6751EAC9-0C5F-4CF2-BFE6-A0269C8E5E8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16200000" flipV="1">
            <a:off x="3226079" y="1666183"/>
            <a:ext cx="1837799" cy="1837799"/>
          </a:xfrm>
          <a:prstGeom prst="rect">
            <a:avLst/>
          </a:prstGeom>
        </p:spPr>
      </p:pic>
      <p:grpSp>
        <p:nvGrpSpPr>
          <p:cNvPr id="30" name="Group 29">
            <a:extLst>
              <a:ext uri="{FF2B5EF4-FFF2-40B4-BE49-F238E27FC236}">
                <a16:creationId xmlns:a16="http://schemas.microsoft.com/office/drawing/2014/main" id="{524F96CA-0F40-460D-AE3F-A782A26B63AD}"/>
              </a:ext>
            </a:extLst>
          </p:cNvPr>
          <p:cNvGrpSpPr/>
          <p:nvPr/>
        </p:nvGrpSpPr>
        <p:grpSpPr>
          <a:xfrm>
            <a:off x="4504297" y="3079580"/>
            <a:ext cx="1702736" cy="1630019"/>
            <a:chOff x="4504297" y="2428949"/>
            <a:chExt cx="1702736" cy="1630019"/>
          </a:xfrm>
        </p:grpSpPr>
        <p:sp>
          <p:nvSpPr>
            <p:cNvPr id="27" name="Oval 26">
              <a:extLst>
                <a:ext uri="{FF2B5EF4-FFF2-40B4-BE49-F238E27FC236}">
                  <a16:creationId xmlns:a16="http://schemas.microsoft.com/office/drawing/2014/main" id="{EA5AF6A7-09A9-48F5-AED9-1AF982620A20}"/>
                </a:ext>
              </a:extLst>
            </p:cNvPr>
            <p:cNvSpPr/>
            <p:nvPr/>
          </p:nvSpPr>
          <p:spPr>
            <a:xfrm>
              <a:off x="4504297" y="2428949"/>
              <a:ext cx="1702736" cy="16300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0883C30C-D609-4FDD-BFFE-341B034412D7}"/>
                </a:ext>
              </a:extLst>
            </p:cNvPr>
            <p:cNvGrpSpPr/>
            <p:nvPr/>
          </p:nvGrpSpPr>
          <p:grpSpPr>
            <a:xfrm>
              <a:off x="4572603" y="2577280"/>
              <a:ext cx="1548019" cy="923826"/>
              <a:chOff x="4570663" y="2577280"/>
              <a:chExt cx="1548019" cy="923826"/>
            </a:xfrm>
          </p:grpSpPr>
          <p:pic>
            <p:nvPicPr>
              <p:cNvPr id="23" name="Graphic 22" descr="Gears with solid fill">
                <a:extLst>
                  <a:ext uri="{FF2B5EF4-FFF2-40B4-BE49-F238E27FC236}">
                    <a16:creationId xmlns:a16="http://schemas.microsoft.com/office/drawing/2014/main" id="{3B67E023-5D3B-4152-AA2A-006C60A084C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570663" y="2586706"/>
                <a:ext cx="914400" cy="914400"/>
              </a:xfrm>
              <a:prstGeom prst="rect">
                <a:avLst/>
              </a:prstGeom>
            </p:spPr>
          </p:pic>
          <p:pic>
            <p:nvPicPr>
              <p:cNvPr id="26" name="Graphic 25" descr="Gears with solid fill">
                <a:extLst>
                  <a:ext uri="{FF2B5EF4-FFF2-40B4-BE49-F238E27FC236}">
                    <a16:creationId xmlns:a16="http://schemas.microsoft.com/office/drawing/2014/main" id="{9238A60B-2F56-4A54-B8C8-D35568AD7CB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rot="6616812">
                <a:off x="5204282" y="2577280"/>
                <a:ext cx="914400" cy="914400"/>
              </a:xfrm>
              <a:prstGeom prst="rect">
                <a:avLst/>
              </a:prstGeom>
            </p:spPr>
          </p:pic>
        </p:grpSp>
      </p:grpSp>
      <p:sp>
        <p:nvSpPr>
          <p:cNvPr id="28" name="TextBox 27">
            <a:extLst>
              <a:ext uri="{FF2B5EF4-FFF2-40B4-BE49-F238E27FC236}">
                <a16:creationId xmlns:a16="http://schemas.microsoft.com/office/drawing/2014/main" id="{49A65901-D10D-4033-A46E-9315FBB3074D}"/>
              </a:ext>
            </a:extLst>
          </p:cNvPr>
          <p:cNvSpPr txBox="1"/>
          <p:nvPr/>
        </p:nvSpPr>
        <p:spPr>
          <a:xfrm>
            <a:off x="4084212" y="4043235"/>
            <a:ext cx="2542906" cy="400110"/>
          </a:xfrm>
          <a:prstGeom prst="rect">
            <a:avLst/>
          </a:prstGeom>
          <a:noFill/>
        </p:spPr>
        <p:txBody>
          <a:bodyPr wrap="square">
            <a:spAutoFit/>
          </a:bodyPr>
          <a:lstStyle/>
          <a:p>
            <a:pPr algn="ctr"/>
            <a:r>
              <a:rPr lang="en-US" sz="2000" b="1" dirty="0">
                <a:solidFill>
                  <a:schemeClr val="bg1"/>
                </a:solidFill>
                <a:latin typeface="Avenir Next LT Pro" panose="020B0504020202020204" pitchFamily="34" charset="0"/>
              </a:rPr>
              <a:t>word2vec</a:t>
            </a:r>
          </a:p>
        </p:txBody>
      </p:sp>
      <p:sp>
        <p:nvSpPr>
          <p:cNvPr id="31" name="TextBox 30">
            <a:extLst>
              <a:ext uri="{FF2B5EF4-FFF2-40B4-BE49-F238E27FC236}">
                <a16:creationId xmlns:a16="http://schemas.microsoft.com/office/drawing/2014/main" id="{68BF6819-FCF5-46E5-890B-E8788F5BBA83}"/>
              </a:ext>
            </a:extLst>
          </p:cNvPr>
          <p:cNvSpPr txBox="1"/>
          <p:nvPr/>
        </p:nvSpPr>
        <p:spPr>
          <a:xfrm>
            <a:off x="4084212" y="4809292"/>
            <a:ext cx="2542906" cy="400110"/>
          </a:xfrm>
          <a:prstGeom prst="rect">
            <a:avLst/>
          </a:prstGeom>
          <a:noFill/>
        </p:spPr>
        <p:txBody>
          <a:bodyPr wrap="square">
            <a:spAutoFit/>
          </a:bodyPr>
          <a:lstStyle/>
          <a:p>
            <a:pPr algn="ctr"/>
            <a:r>
              <a:rPr lang="en-US" sz="2000" dirty="0">
                <a:latin typeface="Avenir Next LT Pro" panose="020B0504020202020204" pitchFamily="34" charset="0"/>
              </a:rPr>
              <a:t>Machine Learning</a:t>
            </a:r>
          </a:p>
        </p:txBody>
      </p:sp>
      <p:pic>
        <p:nvPicPr>
          <p:cNvPr id="32" name="Graphic 31" descr="Arrow: Counter-clockwise curve with solid fill">
            <a:extLst>
              <a:ext uri="{FF2B5EF4-FFF2-40B4-BE49-F238E27FC236}">
                <a16:creationId xmlns:a16="http://schemas.microsoft.com/office/drawing/2014/main" id="{48DE7708-211A-4489-A4B8-009833B4484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5400000">
            <a:off x="6219248" y="2939192"/>
            <a:ext cx="1837799" cy="1837799"/>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8BC183F-A9CD-4641-A8B8-76B52755224A}"/>
                  </a:ext>
                </a:extLst>
              </p:cNvPr>
              <p:cNvSpPr txBox="1"/>
              <p:nvPr/>
            </p:nvSpPr>
            <p:spPr>
              <a:xfrm>
                <a:off x="7838288" y="2228977"/>
                <a:ext cx="1942605" cy="13203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400" b="1" i="1" smtClean="0">
                              <a:latin typeface="Cambria Math" panose="02040503050406030204" pitchFamily="18" charset="0"/>
                            </a:rPr>
                          </m:ctrlPr>
                        </m:mPr>
                        <m:m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𝒘</m:t>
                                </m:r>
                              </m:e>
                              <m:sub>
                                <m:r>
                                  <a:rPr lang="en-US" sz="2400" b="1" i="1" smtClean="0">
                                    <a:latin typeface="Cambria Math" panose="02040503050406030204" pitchFamily="18" charset="0"/>
                                  </a:rPr>
                                  <m:t>𝒂𝒂𝒓𝒅𝒗𝒂𝒓𝒌</m:t>
                                </m:r>
                              </m:sub>
                            </m:sSub>
                          </m:e>
                        </m:mr>
                        <m:mr>
                          <m:e>
                            <m:eqArr>
                              <m:eqArrPr>
                                <m:ctrlPr>
                                  <a:rPr lang="en-US" sz="2400" b="1" i="1" smtClean="0">
                                    <a:latin typeface="Cambria Math" panose="02040503050406030204" pitchFamily="18" charset="0"/>
                                  </a:rPr>
                                </m:ctrlPr>
                              </m:eqArrPr>
                              <m:e>
                                <m:r>
                                  <a:rPr lang="en-US" sz="2400" b="1" i="1">
                                    <a:latin typeface="Cambria Math" panose="02040503050406030204" pitchFamily="18" charset="0"/>
                                  </a:rPr>
                                  <m:t>⋮</m:t>
                                </m:r>
                              </m:e>
                              <m:e>
                                <m:r>
                                  <a:rPr lang="en-US" sz="2400" b="1" i="1" smtClean="0">
                                    <a:latin typeface="Cambria Math" panose="02040503050406030204" pitchFamily="18" charset="0"/>
                                  </a:rPr>
                                  <m:t>⋮</m:t>
                                </m:r>
                              </m:e>
                            </m:eqArr>
                          </m:e>
                        </m:mr>
                        <m:m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𝒘</m:t>
                                </m:r>
                              </m:e>
                              <m:sub>
                                <m:r>
                                  <a:rPr lang="en-US" sz="2400" b="1" i="1" smtClean="0">
                                    <a:latin typeface="Cambria Math" panose="02040503050406030204" pitchFamily="18" charset="0"/>
                                  </a:rPr>
                                  <m:t>𝒛𝒆𝒃𝒓𝒂</m:t>
                                </m:r>
                              </m:sub>
                            </m:sSub>
                          </m:e>
                        </m:mr>
                      </m:m>
                    </m:oMath>
                  </m:oMathPara>
                </a14:m>
                <a:endParaRPr lang="en-US" sz="2400" b="1" dirty="0"/>
              </a:p>
            </p:txBody>
          </p:sp>
        </mc:Choice>
        <mc:Fallback xmlns="">
          <p:sp>
            <p:nvSpPr>
              <p:cNvPr id="34" name="TextBox 33">
                <a:extLst>
                  <a:ext uri="{FF2B5EF4-FFF2-40B4-BE49-F238E27FC236}">
                    <a16:creationId xmlns:a16="http://schemas.microsoft.com/office/drawing/2014/main" id="{18BC183F-A9CD-4641-A8B8-76B52755224A}"/>
                  </a:ext>
                </a:extLst>
              </p:cNvPr>
              <p:cNvSpPr txBox="1">
                <a:spLocks noRot="1" noChangeAspect="1" noMove="1" noResize="1" noEditPoints="1" noAdjustHandles="1" noChangeArrowheads="1" noChangeShapeType="1" noTextEdit="1"/>
              </p:cNvSpPr>
              <p:nvPr/>
            </p:nvSpPr>
            <p:spPr>
              <a:xfrm>
                <a:off x="7838288" y="2228977"/>
                <a:ext cx="1942605" cy="1320361"/>
              </a:xfrm>
              <a:prstGeom prst="rect">
                <a:avLst/>
              </a:prstGeom>
              <a:blipFill>
                <a:blip r:embed="rId19"/>
                <a:stretch>
                  <a:fillRect/>
                </a:stretch>
              </a:blipFill>
            </p:spPr>
            <p:txBody>
              <a:bodyPr/>
              <a:lstStyle/>
              <a:p>
                <a:r>
                  <a:rPr lang="en-US">
                    <a:noFill/>
                  </a:rPr>
                  <a:t> </a:t>
                </a:r>
              </a:p>
            </p:txBody>
          </p:sp>
        </mc:Fallback>
      </mc:AlternateContent>
      <p:pic>
        <p:nvPicPr>
          <p:cNvPr id="35" name="Graphic 34" descr="Arrow: Counter-clockwise curve with solid fill">
            <a:extLst>
              <a:ext uri="{FF2B5EF4-FFF2-40B4-BE49-F238E27FC236}">
                <a16:creationId xmlns:a16="http://schemas.microsoft.com/office/drawing/2014/main" id="{6168A80D-0896-4B07-8592-1A48B3B108F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16200000" flipV="1">
            <a:off x="9645830" y="1953672"/>
            <a:ext cx="1837799" cy="1837799"/>
          </a:xfrm>
          <a:prstGeom prst="rect">
            <a:avLst/>
          </a:prstGeom>
        </p:spPr>
      </p:pic>
      <p:grpSp>
        <p:nvGrpSpPr>
          <p:cNvPr id="36" name="Group 35">
            <a:extLst>
              <a:ext uri="{FF2B5EF4-FFF2-40B4-BE49-F238E27FC236}">
                <a16:creationId xmlns:a16="http://schemas.microsoft.com/office/drawing/2014/main" id="{F09E3798-DFC0-46DD-839A-24A88BCCCD70}"/>
              </a:ext>
            </a:extLst>
          </p:cNvPr>
          <p:cNvGrpSpPr/>
          <p:nvPr/>
        </p:nvGrpSpPr>
        <p:grpSpPr>
          <a:xfrm>
            <a:off x="11304056" y="3125128"/>
            <a:ext cx="1702736" cy="1630019"/>
            <a:chOff x="4504297" y="2428949"/>
            <a:chExt cx="1702736" cy="1630019"/>
          </a:xfrm>
        </p:grpSpPr>
        <p:sp>
          <p:nvSpPr>
            <p:cNvPr id="37" name="Oval 36">
              <a:extLst>
                <a:ext uri="{FF2B5EF4-FFF2-40B4-BE49-F238E27FC236}">
                  <a16:creationId xmlns:a16="http://schemas.microsoft.com/office/drawing/2014/main" id="{CB7F3B2F-5852-4DA9-AB81-1B0B4E69F0E4}"/>
                </a:ext>
              </a:extLst>
            </p:cNvPr>
            <p:cNvSpPr/>
            <p:nvPr/>
          </p:nvSpPr>
          <p:spPr>
            <a:xfrm>
              <a:off x="4504297" y="2428949"/>
              <a:ext cx="1702736" cy="16300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30165175-BF66-4AE7-A665-222B2FFB277B}"/>
                </a:ext>
              </a:extLst>
            </p:cNvPr>
            <p:cNvGrpSpPr/>
            <p:nvPr/>
          </p:nvGrpSpPr>
          <p:grpSpPr>
            <a:xfrm>
              <a:off x="4572603" y="2577280"/>
              <a:ext cx="1548019" cy="923826"/>
              <a:chOff x="4570663" y="2577280"/>
              <a:chExt cx="1548019" cy="923826"/>
            </a:xfrm>
          </p:grpSpPr>
          <p:pic>
            <p:nvPicPr>
              <p:cNvPr id="39" name="Graphic 38" descr="Gears with solid fill">
                <a:extLst>
                  <a:ext uri="{FF2B5EF4-FFF2-40B4-BE49-F238E27FC236}">
                    <a16:creationId xmlns:a16="http://schemas.microsoft.com/office/drawing/2014/main" id="{168D97C5-C833-4CDF-9290-55F4E1F8828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570663" y="2586706"/>
                <a:ext cx="914400" cy="914400"/>
              </a:xfrm>
              <a:prstGeom prst="rect">
                <a:avLst/>
              </a:prstGeom>
            </p:spPr>
          </p:pic>
          <p:pic>
            <p:nvPicPr>
              <p:cNvPr id="40" name="Graphic 39" descr="Gears with solid fill">
                <a:extLst>
                  <a:ext uri="{FF2B5EF4-FFF2-40B4-BE49-F238E27FC236}">
                    <a16:creationId xmlns:a16="http://schemas.microsoft.com/office/drawing/2014/main" id="{EAEE453D-5CD6-42A3-BDC2-88F00040C14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rot="6616812">
                <a:off x="5204282" y="2577280"/>
                <a:ext cx="914400" cy="914400"/>
              </a:xfrm>
              <a:prstGeom prst="rect">
                <a:avLst/>
              </a:prstGeom>
            </p:spPr>
          </p:pic>
        </p:grpSp>
      </p:grpSp>
      <p:sp>
        <p:nvSpPr>
          <p:cNvPr id="41" name="TextBox 40">
            <a:extLst>
              <a:ext uri="{FF2B5EF4-FFF2-40B4-BE49-F238E27FC236}">
                <a16:creationId xmlns:a16="http://schemas.microsoft.com/office/drawing/2014/main" id="{7C5C86BB-6395-4B39-B3A6-608E8CD5E130}"/>
              </a:ext>
            </a:extLst>
          </p:cNvPr>
          <p:cNvSpPr txBox="1"/>
          <p:nvPr/>
        </p:nvSpPr>
        <p:spPr>
          <a:xfrm>
            <a:off x="10920547" y="4809292"/>
            <a:ext cx="2542906" cy="400110"/>
          </a:xfrm>
          <a:prstGeom prst="rect">
            <a:avLst/>
          </a:prstGeom>
          <a:noFill/>
        </p:spPr>
        <p:txBody>
          <a:bodyPr wrap="square">
            <a:spAutoFit/>
          </a:bodyPr>
          <a:lstStyle/>
          <a:p>
            <a:pPr algn="ctr"/>
            <a:r>
              <a:rPr lang="en-US" sz="2000" dirty="0">
                <a:latin typeface="Avenir Next LT Pro" panose="020B0504020202020204" pitchFamily="34" charset="0"/>
              </a:rPr>
              <a:t>Downstream Task</a:t>
            </a:r>
          </a:p>
        </p:txBody>
      </p:sp>
      <p:pic>
        <p:nvPicPr>
          <p:cNvPr id="43" name="Picture 2" descr="Poison Icon | IconExperience - Professional Icons » O-Collection">
            <a:extLst>
              <a:ext uri="{FF2B5EF4-FFF2-40B4-BE49-F238E27FC236}">
                <a16:creationId xmlns:a16="http://schemas.microsoft.com/office/drawing/2014/main" id="{38780846-82CE-4B40-88C1-4EA66CF9BABD}"/>
              </a:ext>
            </a:extLst>
          </p:cNvPr>
          <p:cNvPicPr>
            <a:picLocks noChangeAspect="1" noChangeArrowheads="1"/>
          </p:cNvPicPr>
          <p:nvPr/>
        </p:nvPicPr>
        <p:blipFill rotWithShape="1">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l="15864" t="4684" r="15356" b="4700"/>
          <a:stretch/>
        </p:blipFill>
        <p:spPr bwMode="auto">
          <a:xfrm>
            <a:off x="6960858" y="2066147"/>
            <a:ext cx="1066800" cy="1405467"/>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8DA95B89-EFE7-4FCA-B3D9-54A2BC05F3F6}"/>
              </a:ext>
            </a:extLst>
          </p:cNvPr>
          <p:cNvSpPr txBox="1"/>
          <p:nvPr/>
        </p:nvSpPr>
        <p:spPr>
          <a:xfrm>
            <a:off x="7254975" y="3504351"/>
            <a:ext cx="772683" cy="400110"/>
          </a:xfrm>
          <a:prstGeom prst="rect">
            <a:avLst/>
          </a:prstGeom>
          <a:noFill/>
        </p:spPr>
        <p:txBody>
          <a:bodyPr wrap="square">
            <a:spAutoFit/>
          </a:bodyPr>
          <a:lstStyle/>
          <a:p>
            <a:pPr algn="ctr"/>
            <a:r>
              <a:rPr lang="en-US" sz="2000" b="1" dirty="0">
                <a:solidFill>
                  <a:schemeClr val="bg1"/>
                </a:solidFill>
                <a:latin typeface="Avenir Next LT Pro" panose="020B0504020202020204" pitchFamily="34" charset="0"/>
              </a:rPr>
              <a:t>or</a:t>
            </a:r>
          </a:p>
        </p:txBody>
      </p:sp>
      <p:pic>
        <p:nvPicPr>
          <p:cNvPr id="5" name="Graphic 4" descr="Question Mark with solid fill">
            <a:extLst>
              <a:ext uri="{FF2B5EF4-FFF2-40B4-BE49-F238E27FC236}">
                <a16:creationId xmlns:a16="http://schemas.microsoft.com/office/drawing/2014/main" id="{C36F018A-4605-4E5A-892E-DEC223E949E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536724" y="2156583"/>
            <a:ext cx="914400" cy="914400"/>
          </a:xfrm>
          <a:prstGeom prst="rect">
            <a:avLst/>
          </a:prstGeom>
        </p:spPr>
      </p:pic>
      <p:pic>
        <p:nvPicPr>
          <p:cNvPr id="45" name="Picture 2" descr="Poison Icon | IconExperience - Professional Icons » O-Collection">
            <a:extLst>
              <a:ext uri="{FF2B5EF4-FFF2-40B4-BE49-F238E27FC236}">
                <a16:creationId xmlns:a16="http://schemas.microsoft.com/office/drawing/2014/main" id="{4334ACD0-529C-4236-8B7F-18C4AD919C5F}"/>
              </a:ext>
            </a:extLst>
          </p:cNvPr>
          <p:cNvPicPr>
            <a:picLocks noChangeAspect="1" noChangeArrowheads="1"/>
          </p:cNvPicPr>
          <p:nvPr/>
        </p:nvPicPr>
        <p:blipFill rotWithShape="1">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l="15864" t="4684" r="15356" b="4700"/>
          <a:stretch/>
        </p:blipFill>
        <p:spPr bwMode="auto">
          <a:xfrm>
            <a:off x="1585085" y="1332061"/>
            <a:ext cx="629441" cy="82926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Poison Icon | IconExperience - Professional Icons » O-Collection">
            <a:extLst>
              <a:ext uri="{FF2B5EF4-FFF2-40B4-BE49-F238E27FC236}">
                <a16:creationId xmlns:a16="http://schemas.microsoft.com/office/drawing/2014/main" id="{2367CD3C-2D4A-4A8C-8FDD-FF0FD81F6AC7}"/>
              </a:ext>
            </a:extLst>
          </p:cNvPr>
          <p:cNvPicPr>
            <a:picLocks noChangeAspect="1" noChangeArrowheads="1"/>
          </p:cNvPicPr>
          <p:nvPr/>
        </p:nvPicPr>
        <p:blipFill rotWithShape="1">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l="15864" t="4684" r="15356" b="4700"/>
          <a:stretch/>
        </p:blipFill>
        <p:spPr bwMode="auto">
          <a:xfrm>
            <a:off x="4083515" y="1366562"/>
            <a:ext cx="629441" cy="82926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Poison Icon | IconExperience - Professional Icons » O-Collection">
            <a:extLst>
              <a:ext uri="{FF2B5EF4-FFF2-40B4-BE49-F238E27FC236}">
                <a16:creationId xmlns:a16="http://schemas.microsoft.com/office/drawing/2014/main" id="{5A63F85D-0712-49B0-8A38-7E9BA54D250D}"/>
              </a:ext>
            </a:extLst>
          </p:cNvPr>
          <p:cNvPicPr>
            <a:picLocks noChangeAspect="1" noChangeArrowheads="1"/>
          </p:cNvPicPr>
          <p:nvPr/>
        </p:nvPicPr>
        <p:blipFill rotWithShape="1">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l="15864" t="4684" r="15356" b="4700"/>
          <a:stretch/>
        </p:blipFill>
        <p:spPr bwMode="auto">
          <a:xfrm>
            <a:off x="7928002" y="3791471"/>
            <a:ext cx="208943" cy="275274"/>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979A9E3E-55DF-4588-A4F8-6A9B11B26A40}"/>
              </a:ext>
            </a:extLst>
          </p:cNvPr>
          <p:cNvSpPr txBox="1"/>
          <p:nvPr/>
        </p:nvSpPr>
        <p:spPr>
          <a:xfrm>
            <a:off x="692893" y="5700600"/>
            <a:ext cx="10806215" cy="461665"/>
          </a:xfrm>
          <a:prstGeom prst="rect">
            <a:avLst/>
          </a:prstGeom>
          <a:noFill/>
        </p:spPr>
        <p:txBody>
          <a:bodyPr wrap="square">
            <a:spAutoFit/>
          </a:bodyPr>
          <a:lstStyle/>
          <a:p>
            <a:r>
              <a:rPr lang="en-US" sz="2400" dirty="0">
                <a:latin typeface="Avenir Next LT Pro" panose="020B0504020202020204" pitchFamily="34" charset="0"/>
              </a:rPr>
              <a:t>If the corpus contains undesirable associations, what happens to this chain?</a:t>
            </a:r>
          </a:p>
        </p:txBody>
      </p:sp>
      <p:sp>
        <p:nvSpPr>
          <p:cNvPr id="50" name="TextBox 49">
            <a:extLst>
              <a:ext uri="{FF2B5EF4-FFF2-40B4-BE49-F238E27FC236}">
                <a16:creationId xmlns:a16="http://schemas.microsoft.com/office/drawing/2014/main" id="{9901FD02-1F1D-4EA0-AA19-F964E700690C}"/>
              </a:ext>
            </a:extLst>
          </p:cNvPr>
          <p:cNvSpPr txBox="1"/>
          <p:nvPr/>
        </p:nvSpPr>
        <p:spPr>
          <a:xfrm>
            <a:off x="1521470" y="6198395"/>
            <a:ext cx="9149061" cy="461665"/>
          </a:xfrm>
          <a:prstGeom prst="rect">
            <a:avLst/>
          </a:prstGeom>
          <a:noFill/>
        </p:spPr>
        <p:txBody>
          <a:bodyPr wrap="square">
            <a:spAutoFit/>
          </a:bodyPr>
          <a:lstStyle/>
          <a:p>
            <a:pPr algn="ctr"/>
            <a:r>
              <a:rPr lang="en-US" sz="2400" b="1" dirty="0">
                <a:latin typeface="Avenir Next LT Pro" panose="020B0504020202020204" pitchFamily="34" charset="0"/>
              </a:rPr>
              <a:t>Focus on gender bias as an example, but broad problem.</a:t>
            </a:r>
          </a:p>
        </p:txBody>
      </p:sp>
    </p:spTree>
    <p:extLst>
      <p:ext uri="{BB962C8B-B14F-4D97-AF65-F5344CB8AC3E}">
        <p14:creationId xmlns:p14="http://schemas.microsoft.com/office/powerpoint/2010/main" val="4100714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5C5A4-299B-4D3B-82F1-FA1AE4F7B19F}"/>
              </a:ext>
            </a:extLst>
          </p:cNvPr>
          <p:cNvSpPr>
            <a:spLocks noGrp="1"/>
          </p:cNvSpPr>
          <p:nvPr>
            <p:ph type="title"/>
          </p:nvPr>
        </p:nvSpPr>
        <p:spPr>
          <a:xfrm>
            <a:off x="0" y="9192"/>
            <a:ext cx="10764982" cy="358604"/>
          </a:xfrm>
        </p:spPr>
        <p:txBody>
          <a:bodyPr/>
          <a:lstStyle/>
          <a:p>
            <a:r>
              <a:rPr lang="en-US" dirty="0"/>
              <a:t>Gender Bias in Word Embeddings</a:t>
            </a:r>
          </a:p>
        </p:txBody>
      </p:sp>
      <p:sp>
        <p:nvSpPr>
          <p:cNvPr id="3" name="Slide Number Placeholder 2">
            <a:extLst>
              <a:ext uri="{FF2B5EF4-FFF2-40B4-BE49-F238E27FC236}">
                <a16:creationId xmlns:a16="http://schemas.microsoft.com/office/drawing/2014/main" id="{B9A9A270-4D91-4190-96F6-ECDC455457C8}"/>
              </a:ext>
            </a:extLst>
          </p:cNvPr>
          <p:cNvSpPr>
            <a:spLocks noGrp="1"/>
          </p:cNvSpPr>
          <p:nvPr>
            <p:ph type="sldNum" sz="quarter" idx="4"/>
          </p:nvPr>
        </p:nvSpPr>
        <p:spPr/>
        <p:txBody>
          <a:bodyPr/>
          <a:lstStyle/>
          <a:p>
            <a:fld id="{02C8B7B2-9496-47E5-990F-169BD0B1DE6A}" type="slidenum">
              <a:rPr lang="en-US" smtClean="0"/>
              <a:t>58</a:t>
            </a:fld>
            <a:endParaRPr lang="en-US"/>
          </a:p>
        </p:txBody>
      </p:sp>
      <p:sp>
        <p:nvSpPr>
          <p:cNvPr id="8" name="TextBox 7">
            <a:extLst>
              <a:ext uri="{FF2B5EF4-FFF2-40B4-BE49-F238E27FC236}">
                <a16:creationId xmlns:a16="http://schemas.microsoft.com/office/drawing/2014/main" id="{F832FDB0-BF81-4B39-86C8-B628951EDAE9}"/>
              </a:ext>
            </a:extLst>
          </p:cNvPr>
          <p:cNvSpPr txBox="1"/>
          <p:nvPr/>
        </p:nvSpPr>
        <p:spPr>
          <a:xfrm>
            <a:off x="1082732" y="6539694"/>
            <a:ext cx="11344795" cy="276999"/>
          </a:xfrm>
          <a:prstGeom prst="rect">
            <a:avLst/>
          </a:prstGeom>
          <a:noFill/>
        </p:spPr>
        <p:txBody>
          <a:bodyPr wrap="square">
            <a:spAutoFit/>
          </a:bodyPr>
          <a:lstStyle/>
          <a:p>
            <a:r>
              <a:rPr lang="en-US" sz="1200" dirty="0">
                <a:solidFill>
                  <a:schemeClr val="bg1">
                    <a:lumMod val="50000"/>
                  </a:schemeClr>
                </a:solidFill>
                <a:latin typeface="Avenir Next LT Pro" panose="020B0504020202020204" pitchFamily="34" charset="0"/>
              </a:rPr>
              <a:t>Man is to Computer Programmer as Woman is to Homemaker? Debiasing Word Embeddings (</a:t>
            </a:r>
            <a:r>
              <a:rPr lang="en-US" sz="1200" dirty="0">
                <a:solidFill>
                  <a:schemeClr val="bg1">
                    <a:lumMod val="50000"/>
                  </a:schemeClr>
                </a:solidFill>
                <a:latin typeface="Avenir Next LT Pro" panose="020B0504020202020204" pitchFamily="34" charset="0"/>
                <a:hlinkClick r:id="rId2"/>
              </a:rPr>
              <a:t>https://arxiv.org/pdf/1607.06520.pdf</a:t>
            </a:r>
            <a:r>
              <a:rPr lang="en-US" sz="1200" dirty="0">
                <a:solidFill>
                  <a:schemeClr val="bg1">
                    <a:lumMod val="50000"/>
                  </a:schemeClr>
                </a:solidFill>
                <a:latin typeface="Avenir Next LT Pro" panose="020B0504020202020204" pitchFamily="34" charset="0"/>
              </a:rPr>
              <a:t>)</a:t>
            </a:r>
          </a:p>
        </p:txBody>
      </p:sp>
      <p:sp>
        <p:nvSpPr>
          <p:cNvPr id="9" name="TextBox 8">
            <a:extLst>
              <a:ext uri="{FF2B5EF4-FFF2-40B4-BE49-F238E27FC236}">
                <a16:creationId xmlns:a16="http://schemas.microsoft.com/office/drawing/2014/main" id="{C7E04850-4177-42BE-9CD9-D0BE70910EFB}"/>
              </a:ext>
            </a:extLst>
          </p:cNvPr>
          <p:cNvSpPr txBox="1"/>
          <p:nvPr/>
        </p:nvSpPr>
        <p:spPr>
          <a:xfrm>
            <a:off x="980401" y="5763238"/>
            <a:ext cx="10231198" cy="461665"/>
          </a:xfrm>
          <a:prstGeom prst="rect">
            <a:avLst/>
          </a:prstGeom>
          <a:noFill/>
        </p:spPr>
        <p:txBody>
          <a:bodyPr wrap="square">
            <a:spAutoFit/>
          </a:bodyPr>
          <a:lstStyle/>
          <a:p>
            <a:pPr algn="ctr"/>
            <a:r>
              <a:rPr lang="en-US" sz="2400" dirty="0">
                <a:latin typeface="Avenir Next LT Pro" panose="020B0504020202020204" pitchFamily="34" charset="0"/>
              </a:rPr>
              <a:t>Early analysis found significant gender bias in non-gendered words.</a:t>
            </a:r>
          </a:p>
        </p:txBody>
      </p:sp>
      <p:pic>
        <p:nvPicPr>
          <p:cNvPr id="14" name="Picture 13">
            <a:extLst>
              <a:ext uri="{FF2B5EF4-FFF2-40B4-BE49-F238E27FC236}">
                <a16:creationId xmlns:a16="http://schemas.microsoft.com/office/drawing/2014/main" id="{6519BF13-9CF5-4443-8D58-36E3FFDD0F88}"/>
              </a:ext>
            </a:extLst>
          </p:cNvPr>
          <p:cNvPicPr>
            <a:picLocks noChangeAspect="1"/>
          </p:cNvPicPr>
          <p:nvPr/>
        </p:nvPicPr>
        <p:blipFill>
          <a:blip r:embed="rId3"/>
          <a:stretch>
            <a:fillRect/>
          </a:stretch>
        </p:blipFill>
        <p:spPr>
          <a:xfrm>
            <a:off x="980401" y="429527"/>
            <a:ext cx="9975774" cy="4689143"/>
          </a:xfrm>
          <a:prstGeom prst="rect">
            <a:avLst/>
          </a:prstGeom>
        </p:spPr>
      </p:pic>
      <p:sp>
        <p:nvSpPr>
          <p:cNvPr id="17" name="TextBox 16">
            <a:extLst>
              <a:ext uri="{FF2B5EF4-FFF2-40B4-BE49-F238E27FC236}">
                <a16:creationId xmlns:a16="http://schemas.microsoft.com/office/drawing/2014/main" id="{A63F5222-876F-4617-8923-6A009E98F4FB}"/>
              </a:ext>
            </a:extLst>
          </p:cNvPr>
          <p:cNvSpPr txBox="1"/>
          <p:nvPr/>
        </p:nvSpPr>
        <p:spPr>
          <a:xfrm>
            <a:off x="108065" y="3105438"/>
            <a:ext cx="1446415" cy="1077218"/>
          </a:xfrm>
          <a:prstGeom prst="rect">
            <a:avLst/>
          </a:prstGeom>
          <a:noFill/>
        </p:spPr>
        <p:txBody>
          <a:bodyPr wrap="square">
            <a:spAutoFit/>
          </a:bodyPr>
          <a:lstStyle/>
          <a:p>
            <a:pPr algn="ctr"/>
            <a:r>
              <a:rPr lang="en-US" sz="1600" b="1" dirty="0">
                <a:solidFill>
                  <a:srgbClr val="D73F09"/>
                </a:solidFill>
                <a:latin typeface="Avenir Next LT Pro" panose="020B0504020202020204" pitchFamily="34" charset="0"/>
              </a:rPr>
              <a:t>More</a:t>
            </a:r>
          </a:p>
          <a:p>
            <a:pPr algn="ctr"/>
            <a:r>
              <a:rPr lang="en-US" sz="1600" b="1" dirty="0">
                <a:solidFill>
                  <a:srgbClr val="D73F09"/>
                </a:solidFill>
                <a:latin typeface="Avenir Next LT Pro" panose="020B0504020202020204" pitchFamily="34" charset="0"/>
              </a:rPr>
              <a:t>Female</a:t>
            </a:r>
          </a:p>
          <a:p>
            <a:pPr algn="ctr"/>
            <a:r>
              <a:rPr lang="en-US" sz="1600" b="1" dirty="0">
                <a:solidFill>
                  <a:srgbClr val="D73F09"/>
                </a:solidFill>
                <a:latin typeface="Avenir Next LT Pro" panose="020B0504020202020204" pitchFamily="34" charset="0"/>
              </a:rPr>
              <a:t>Associated</a:t>
            </a:r>
            <a:br>
              <a:rPr lang="en-US" sz="1600" b="1" dirty="0">
                <a:solidFill>
                  <a:srgbClr val="D73F09"/>
                </a:solidFill>
                <a:latin typeface="Avenir Next LT Pro" panose="020B0504020202020204" pitchFamily="34" charset="0"/>
              </a:rPr>
            </a:br>
            <a:r>
              <a:rPr lang="en-US" sz="1600" b="1" dirty="0">
                <a:solidFill>
                  <a:srgbClr val="D73F09"/>
                </a:solidFill>
                <a:latin typeface="Avenir Next LT Pro" panose="020B0504020202020204" pitchFamily="34" charset="0"/>
              </a:rPr>
              <a:t>word2vec</a:t>
            </a:r>
            <a:endParaRPr lang="en-US" sz="1600" b="1" dirty="0">
              <a:solidFill>
                <a:srgbClr val="D73F09"/>
              </a:solidFill>
            </a:endParaRPr>
          </a:p>
        </p:txBody>
      </p:sp>
      <p:sp>
        <p:nvSpPr>
          <p:cNvPr id="18" name="TextBox 17">
            <a:extLst>
              <a:ext uri="{FF2B5EF4-FFF2-40B4-BE49-F238E27FC236}">
                <a16:creationId xmlns:a16="http://schemas.microsoft.com/office/drawing/2014/main" id="{C37DF836-34DE-4F74-8D38-C0838E3C9EDA}"/>
              </a:ext>
            </a:extLst>
          </p:cNvPr>
          <p:cNvSpPr txBox="1"/>
          <p:nvPr/>
        </p:nvSpPr>
        <p:spPr>
          <a:xfrm>
            <a:off x="10524605" y="3109264"/>
            <a:ext cx="1446415" cy="1077218"/>
          </a:xfrm>
          <a:prstGeom prst="rect">
            <a:avLst/>
          </a:prstGeom>
          <a:noFill/>
        </p:spPr>
        <p:txBody>
          <a:bodyPr wrap="square">
            <a:spAutoFit/>
          </a:bodyPr>
          <a:lstStyle/>
          <a:p>
            <a:pPr algn="ctr"/>
            <a:r>
              <a:rPr lang="en-US" sz="1600" b="1" dirty="0">
                <a:solidFill>
                  <a:srgbClr val="D73F09"/>
                </a:solidFill>
                <a:latin typeface="Avenir Next LT Pro" panose="020B0504020202020204" pitchFamily="34" charset="0"/>
              </a:rPr>
              <a:t>More</a:t>
            </a:r>
          </a:p>
          <a:p>
            <a:pPr algn="ctr"/>
            <a:r>
              <a:rPr lang="en-US" sz="1600" b="1" dirty="0">
                <a:solidFill>
                  <a:srgbClr val="D73F09"/>
                </a:solidFill>
                <a:latin typeface="Avenir Next LT Pro" panose="020B0504020202020204" pitchFamily="34" charset="0"/>
              </a:rPr>
              <a:t>Male</a:t>
            </a:r>
          </a:p>
          <a:p>
            <a:pPr algn="ctr"/>
            <a:r>
              <a:rPr lang="en-US" sz="1600" b="1" dirty="0">
                <a:solidFill>
                  <a:srgbClr val="D73F09"/>
                </a:solidFill>
                <a:latin typeface="Avenir Next LT Pro" panose="020B0504020202020204" pitchFamily="34" charset="0"/>
              </a:rPr>
              <a:t>Associated</a:t>
            </a:r>
          </a:p>
          <a:p>
            <a:pPr algn="ctr"/>
            <a:r>
              <a:rPr lang="en-US" sz="1600" b="1" dirty="0">
                <a:solidFill>
                  <a:srgbClr val="D73F09"/>
                </a:solidFill>
                <a:latin typeface="Avenir Next LT Pro" panose="020B0504020202020204" pitchFamily="34" charset="0"/>
              </a:rPr>
              <a:t>word2vec</a:t>
            </a:r>
            <a:endParaRPr lang="en-US" sz="1600" b="1" dirty="0">
              <a:solidFill>
                <a:srgbClr val="D73F09"/>
              </a:solidFill>
            </a:endParaRPr>
          </a:p>
        </p:txBody>
      </p:sp>
      <p:sp>
        <p:nvSpPr>
          <p:cNvPr id="19" name="TextBox 18">
            <a:extLst>
              <a:ext uri="{FF2B5EF4-FFF2-40B4-BE49-F238E27FC236}">
                <a16:creationId xmlns:a16="http://schemas.microsoft.com/office/drawing/2014/main" id="{FBB71C7A-0A04-4302-A256-C2B219158B8D}"/>
              </a:ext>
            </a:extLst>
          </p:cNvPr>
          <p:cNvSpPr txBox="1"/>
          <p:nvPr/>
        </p:nvSpPr>
        <p:spPr>
          <a:xfrm>
            <a:off x="4364181" y="520803"/>
            <a:ext cx="3325092" cy="338554"/>
          </a:xfrm>
          <a:prstGeom prst="rect">
            <a:avLst/>
          </a:prstGeom>
          <a:noFill/>
        </p:spPr>
        <p:txBody>
          <a:bodyPr wrap="square">
            <a:spAutoFit/>
          </a:bodyPr>
          <a:lstStyle/>
          <a:p>
            <a:pPr algn="ctr"/>
            <a:r>
              <a:rPr lang="en-US" sz="1600" b="1" dirty="0">
                <a:solidFill>
                  <a:srgbClr val="D73F09"/>
                </a:solidFill>
                <a:latin typeface="Avenir Next LT Pro" panose="020B0504020202020204" pitchFamily="34" charset="0"/>
              </a:rPr>
              <a:t>More Gender Neutral</a:t>
            </a:r>
            <a:endParaRPr lang="en-US" sz="1600" b="1" dirty="0">
              <a:solidFill>
                <a:srgbClr val="D73F09"/>
              </a:solidFill>
            </a:endParaRPr>
          </a:p>
        </p:txBody>
      </p:sp>
      <p:sp>
        <p:nvSpPr>
          <p:cNvPr id="20" name="TextBox 19">
            <a:extLst>
              <a:ext uri="{FF2B5EF4-FFF2-40B4-BE49-F238E27FC236}">
                <a16:creationId xmlns:a16="http://schemas.microsoft.com/office/drawing/2014/main" id="{DEEC5277-7341-4C45-93C6-1D4AABCD37C8}"/>
              </a:ext>
            </a:extLst>
          </p:cNvPr>
          <p:cNvSpPr txBox="1"/>
          <p:nvPr/>
        </p:nvSpPr>
        <p:spPr>
          <a:xfrm>
            <a:off x="4364181" y="4959564"/>
            <a:ext cx="3325092" cy="338554"/>
          </a:xfrm>
          <a:prstGeom prst="rect">
            <a:avLst/>
          </a:prstGeom>
          <a:noFill/>
        </p:spPr>
        <p:txBody>
          <a:bodyPr wrap="square">
            <a:spAutoFit/>
          </a:bodyPr>
          <a:lstStyle/>
          <a:p>
            <a:pPr algn="ctr"/>
            <a:r>
              <a:rPr lang="en-US" sz="1600" b="1" dirty="0">
                <a:solidFill>
                  <a:srgbClr val="D73F09"/>
                </a:solidFill>
                <a:latin typeface="Avenir Next LT Pro" panose="020B0504020202020204" pitchFamily="34" charset="0"/>
              </a:rPr>
              <a:t>More Gendered</a:t>
            </a:r>
            <a:endParaRPr lang="en-US" sz="1600" b="1" dirty="0">
              <a:solidFill>
                <a:srgbClr val="D73F09"/>
              </a:solidFill>
            </a:endParaRPr>
          </a:p>
        </p:txBody>
      </p:sp>
    </p:spTree>
    <p:extLst>
      <p:ext uri="{BB962C8B-B14F-4D97-AF65-F5344CB8AC3E}">
        <p14:creationId xmlns:p14="http://schemas.microsoft.com/office/powerpoint/2010/main" val="6448047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5C5A4-299B-4D3B-82F1-FA1AE4F7B19F}"/>
              </a:ext>
            </a:extLst>
          </p:cNvPr>
          <p:cNvSpPr>
            <a:spLocks noGrp="1"/>
          </p:cNvSpPr>
          <p:nvPr>
            <p:ph type="title"/>
          </p:nvPr>
        </p:nvSpPr>
        <p:spPr>
          <a:xfrm>
            <a:off x="0" y="9192"/>
            <a:ext cx="10764982" cy="358604"/>
          </a:xfrm>
        </p:spPr>
        <p:txBody>
          <a:bodyPr/>
          <a:lstStyle/>
          <a:p>
            <a:r>
              <a:rPr lang="en-US" dirty="0"/>
              <a:t>Measuring Gender Bias in Word Embeddings</a:t>
            </a:r>
          </a:p>
        </p:txBody>
      </p:sp>
      <p:sp>
        <p:nvSpPr>
          <p:cNvPr id="3" name="Slide Number Placeholder 2">
            <a:extLst>
              <a:ext uri="{FF2B5EF4-FFF2-40B4-BE49-F238E27FC236}">
                <a16:creationId xmlns:a16="http://schemas.microsoft.com/office/drawing/2014/main" id="{B9A9A270-4D91-4190-96F6-ECDC455457C8}"/>
              </a:ext>
            </a:extLst>
          </p:cNvPr>
          <p:cNvSpPr>
            <a:spLocks noGrp="1"/>
          </p:cNvSpPr>
          <p:nvPr>
            <p:ph type="sldNum" sz="quarter" idx="4"/>
          </p:nvPr>
        </p:nvSpPr>
        <p:spPr/>
        <p:txBody>
          <a:bodyPr/>
          <a:lstStyle/>
          <a:p>
            <a:fld id="{02C8B7B2-9496-47E5-990F-169BD0B1DE6A}" type="slidenum">
              <a:rPr lang="en-US" smtClean="0"/>
              <a:t>59</a:t>
            </a:fld>
            <a:endParaRPr lang="en-US"/>
          </a:p>
        </p:txBody>
      </p:sp>
      <p:sp>
        <p:nvSpPr>
          <p:cNvPr id="8" name="TextBox 7">
            <a:extLst>
              <a:ext uri="{FF2B5EF4-FFF2-40B4-BE49-F238E27FC236}">
                <a16:creationId xmlns:a16="http://schemas.microsoft.com/office/drawing/2014/main" id="{F832FDB0-BF81-4B39-86C8-B628951EDAE9}"/>
              </a:ext>
            </a:extLst>
          </p:cNvPr>
          <p:cNvSpPr txBox="1"/>
          <p:nvPr/>
        </p:nvSpPr>
        <p:spPr>
          <a:xfrm>
            <a:off x="1082732" y="6539694"/>
            <a:ext cx="11344795" cy="276999"/>
          </a:xfrm>
          <a:prstGeom prst="rect">
            <a:avLst/>
          </a:prstGeom>
          <a:noFill/>
        </p:spPr>
        <p:txBody>
          <a:bodyPr wrap="square">
            <a:spAutoFit/>
          </a:bodyPr>
          <a:lstStyle/>
          <a:p>
            <a:r>
              <a:rPr lang="en-US" sz="1200" dirty="0">
                <a:solidFill>
                  <a:schemeClr val="bg1">
                    <a:lumMod val="50000"/>
                  </a:schemeClr>
                </a:solidFill>
                <a:latin typeface="Avenir Next LT Pro" panose="020B0504020202020204" pitchFamily="34" charset="0"/>
              </a:rPr>
              <a:t>Man is to Computer Programmer as Woman is to Homemaker? Debiasing Word Embeddings (</a:t>
            </a:r>
            <a:r>
              <a:rPr lang="en-US" sz="1200" dirty="0">
                <a:solidFill>
                  <a:schemeClr val="bg1">
                    <a:lumMod val="50000"/>
                  </a:schemeClr>
                </a:solidFill>
                <a:latin typeface="Avenir Next LT Pro" panose="020B0504020202020204" pitchFamily="34" charset="0"/>
                <a:hlinkClick r:id="rId2"/>
              </a:rPr>
              <a:t>https://arxiv.org/pdf/1607.06520.pdf</a:t>
            </a:r>
            <a:r>
              <a:rPr lang="en-US" sz="1200" dirty="0">
                <a:solidFill>
                  <a:schemeClr val="bg1">
                    <a:lumMod val="50000"/>
                  </a:schemeClr>
                </a:solidFill>
                <a:latin typeface="Avenir Next LT Pro" panose="020B0504020202020204" pitchFamily="34" charset="0"/>
              </a:rPr>
              <a:t>)</a:t>
            </a:r>
          </a:p>
        </p:txBody>
      </p:sp>
      <p:sp>
        <p:nvSpPr>
          <p:cNvPr id="9" name="TextBox 8">
            <a:extLst>
              <a:ext uri="{FF2B5EF4-FFF2-40B4-BE49-F238E27FC236}">
                <a16:creationId xmlns:a16="http://schemas.microsoft.com/office/drawing/2014/main" id="{C7E04850-4177-42BE-9CD9-D0BE70910EFB}"/>
              </a:ext>
            </a:extLst>
          </p:cNvPr>
          <p:cNvSpPr txBox="1"/>
          <p:nvPr/>
        </p:nvSpPr>
        <p:spPr>
          <a:xfrm>
            <a:off x="533783" y="590059"/>
            <a:ext cx="10764981" cy="461665"/>
          </a:xfrm>
          <a:prstGeom prst="rect">
            <a:avLst/>
          </a:prstGeom>
          <a:noFill/>
        </p:spPr>
        <p:txBody>
          <a:bodyPr wrap="square">
            <a:spAutoFit/>
          </a:bodyPr>
          <a:lstStyle/>
          <a:p>
            <a:r>
              <a:rPr lang="en-US" sz="2400" dirty="0">
                <a:latin typeface="Avenir Next LT Pro" panose="020B0504020202020204" pitchFamily="34" charset="0"/>
              </a:rPr>
              <a:t>Try to find a gender subspace. </a:t>
            </a:r>
            <a:r>
              <a:rPr lang="en-US" sz="1600" dirty="0">
                <a:latin typeface="Avenir Next LT Pro" panose="020B0504020202020204" pitchFamily="34" charset="0"/>
              </a:rPr>
              <a:t>(I.e., a set of dimensions that encode normative gender roles)</a:t>
            </a:r>
            <a:endParaRPr lang="en-US" sz="2400" dirty="0">
              <a:latin typeface="Avenir Next LT Pro" panose="020B0504020202020204"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13E7516-CB2A-49B9-8774-050681BBC942}"/>
                  </a:ext>
                </a:extLst>
              </p:cNvPr>
              <p:cNvSpPr txBox="1"/>
              <p:nvPr/>
            </p:nvSpPr>
            <p:spPr>
              <a:xfrm>
                <a:off x="2091911" y="2144544"/>
                <a:ext cx="981551" cy="3179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𝑠h𝑒</m:t>
                          </m:r>
                        </m:e>
                      </m:acc>
                      <m:r>
                        <a:rPr lang="en-US" b="0" i="1" smtClean="0">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h𝑒</m:t>
                          </m:r>
                        </m:e>
                      </m:acc>
                    </m:oMath>
                  </m:oMathPara>
                </a14:m>
                <a:endParaRPr lang="en-US" dirty="0"/>
              </a:p>
            </p:txBody>
          </p:sp>
        </mc:Choice>
        <mc:Fallback xmlns="">
          <p:sp>
            <p:nvSpPr>
              <p:cNvPr id="6" name="TextBox 5">
                <a:extLst>
                  <a:ext uri="{FF2B5EF4-FFF2-40B4-BE49-F238E27FC236}">
                    <a16:creationId xmlns:a16="http://schemas.microsoft.com/office/drawing/2014/main" id="{513E7516-CB2A-49B9-8774-050681BBC942}"/>
                  </a:ext>
                </a:extLst>
              </p:cNvPr>
              <p:cNvSpPr txBox="1">
                <a:spLocks noRot="1" noChangeAspect="1" noMove="1" noResize="1" noEditPoints="1" noAdjustHandles="1" noChangeArrowheads="1" noChangeShapeType="1" noTextEdit="1"/>
              </p:cNvSpPr>
              <p:nvPr/>
            </p:nvSpPr>
            <p:spPr>
              <a:xfrm>
                <a:off x="2091911" y="2144544"/>
                <a:ext cx="981551" cy="317972"/>
              </a:xfrm>
              <a:prstGeom prst="rect">
                <a:avLst/>
              </a:prstGeom>
              <a:blipFill>
                <a:blip r:embed="rId3"/>
                <a:stretch>
                  <a:fillRect l="-5590" r="-5590"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0E9E03C-36BE-441C-A19D-B89ECA41F15F}"/>
                  </a:ext>
                </a:extLst>
              </p:cNvPr>
              <p:cNvSpPr txBox="1"/>
              <p:nvPr/>
            </p:nvSpPr>
            <p:spPr>
              <a:xfrm>
                <a:off x="3810660" y="2686807"/>
                <a:ext cx="1050159" cy="3179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h𝑒𝑟</m:t>
                          </m:r>
                        </m:e>
                      </m:acc>
                      <m:r>
                        <a:rPr lang="en-US" b="0" i="1" smtClean="0">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h</m:t>
                          </m:r>
                          <m:r>
                            <a:rPr lang="en-US" b="0" i="1" smtClean="0">
                              <a:latin typeface="Cambria Math" panose="02040503050406030204" pitchFamily="18" charset="0"/>
                            </a:rPr>
                            <m:t>𝑖𝑠</m:t>
                          </m:r>
                        </m:e>
                      </m:acc>
                    </m:oMath>
                  </m:oMathPara>
                </a14:m>
                <a:endParaRPr lang="en-US" dirty="0"/>
              </a:p>
            </p:txBody>
          </p:sp>
        </mc:Choice>
        <mc:Fallback xmlns="">
          <p:sp>
            <p:nvSpPr>
              <p:cNvPr id="15" name="TextBox 14">
                <a:extLst>
                  <a:ext uri="{FF2B5EF4-FFF2-40B4-BE49-F238E27FC236}">
                    <a16:creationId xmlns:a16="http://schemas.microsoft.com/office/drawing/2014/main" id="{50E9E03C-36BE-441C-A19D-B89ECA41F15F}"/>
                  </a:ext>
                </a:extLst>
              </p:cNvPr>
              <p:cNvSpPr txBox="1">
                <a:spLocks noRot="1" noChangeAspect="1" noMove="1" noResize="1" noEditPoints="1" noAdjustHandles="1" noChangeArrowheads="1" noChangeShapeType="1" noTextEdit="1"/>
              </p:cNvSpPr>
              <p:nvPr/>
            </p:nvSpPr>
            <p:spPr>
              <a:xfrm>
                <a:off x="3810660" y="2686807"/>
                <a:ext cx="1050159" cy="317972"/>
              </a:xfrm>
              <a:prstGeom prst="rect">
                <a:avLst/>
              </a:prstGeom>
              <a:blipFill>
                <a:blip r:embed="rId4"/>
                <a:stretch>
                  <a:fillRect l="-5233" r="-5233"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8D27CE-2F9A-4631-88DE-4E819210C722}"/>
                  </a:ext>
                </a:extLst>
              </p:cNvPr>
              <p:cNvSpPr txBox="1"/>
              <p:nvPr/>
            </p:nvSpPr>
            <p:spPr>
              <a:xfrm>
                <a:off x="9551316" y="2165031"/>
                <a:ext cx="1591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𝑤𝑜𝑚𝑎𝑛</m:t>
                          </m:r>
                        </m:e>
                      </m:acc>
                      <m:r>
                        <a:rPr lang="en-US" b="0" i="1" smtClean="0">
                          <a:latin typeface="Cambria Math" panose="02040503050406030204" pitchFamily="18" charset="0"/>
                        </a:rPr>
                        <m:t> −</m:t>
                      </m:r>
                      <m:acc>
                        <m:accPr>
                          <m:chr m:val="⃗"/>
                          <m:ctrlPr>
                            <a:rPr lang="en-US" i="1">
                              <a:latin typeface="Cambria Math" panose="02040503050406030204" pitchFamily="18" charset="0"/>
                            </a:rPr>
                          </m:ctrlPr>
                        </m:accPr>
                        <m:e>
                          <m:r>
                            <a:rPr lang="en-US" b="0" i="1" smtClean="0">
                              <a:latin typeface="Cambria Math" panose="02040503050406030204" pitchFamily="18" charset="0"/>
                            </a:rPr>
                            <m:t>𝑚𝑎𝑛</m:t>
                          </m:r>
                        </m:e>
                      </m:acc>
                    </m:oMath>
                  </m:oMathPara>
                </a14:m>
                <a:endParaRPr lang="en-US" dirty="0"/>
              </a:p>
            </p:txBody>
          </p:sp>
        </mc:Choice>
        <mc:Fallback xmlns="">
          <p:sp>
            <p:nvSpPr>
              <p:cNvPr id="16" name="TextBox 15">
                <a:extLst>
                  <a:ext uri="{FF2B5EF4-FFF2-40B4-BE49-F238E27FC236}">
                    <a16:creationId xmlns:a16="http://schemas.microsoft.com/office/drawing/2014/main" id="{478D27CE-2F9A-4631-88DE-4E819210C722}"/>
                  </a:ext>
                </a:extLst>
              </p:cNvPr>
              <p:cNvSpPr txBox="1">
                <a:spLocks noRot="1" noChangeAspect="1" noMove="1" noResize="1" noEditPoints="1" noAdjustHandles="1" noChangeArrowheads="1" noChangeShapeType="1" noTextEdit="1"/>
              </p:cNvSpPr>
              <p:nvPr/>
            </p:nvSpPr>
            <p:spPr>
              <a:xfrm>
                <a:off x="9551316" y="2165031"/>
                <a:ext cx="1591718" cy="276999"/>
              </a:xfrm>
              <a:prstGeom prst="rect">
                <a:avLst/>
              </a:prstGeom>
              <a:blipFill>
                <a:blip r:embed="rId5"/>
                <a:stretch>
                  <a:fillRect l="-1916" r="-19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CFACB3D-C029-4304-9F40-3E2864448D10}"/>
                  </a:ext>
                </a:extLst>
              </p:cNvPr>
              <p:cNvSpPr txBox="1"/>
              <p:nvPr/>
            </p:nvSpPr>
            <p:spPr>
              <a:xfrm>
                <a:off x="2004317" y="2676755"/>
                <a:ext cx="1425005" cy="3179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𝑀𝑎𝑟𝑦</m:t>
                          </m:r>
                        </m:e>
                      </m:acc>
                      <m:r>
                        <a:rPr lang="en-US" b="0" i="1" smtClean="0">
                          <a:latin typeface="Cambria Math" panose="02040503050406030204" pitchFamily="18" charset="0"/>
                        </a:rPr>
                        <m:t> −</m:t>
                      </m:r>
                      <m:acc>
                        <m:accPr>
                          <m:chr m:val="⃗"/>
                          <m:ctrlPr>
                            <a:rPr lang="en-US" i="1">
                              <a:latin typeface="Cambria Math" panose="02040503050406030204" pitchFamily="18" charset="0"/>
                            </a:rPr>
                          </m:ctrlPr>
                        </m:accPr>
                        <m:e>
                          <m:r>
                            <a:rPr lang="en-US" b="0" i="1" smtClean="0">
                              <a:latin typeface="Cambria Math" panose="02040503050406030204" pitchFamily="18" charset="0"/>
                            </a:rPr>
                            <m:t>𝐽𝑜h𝑛</m:t>
                          </m:r>
                        </m:e>
                      </m:acc>
                    </m:oMath>
                  </m:oMathPara>
                </a14:m>
                <a:endParaRPr lang="en-US" dirty="0"/>
              </a:p>
            </p:txBody>
          </p:sp>
        </mc:Choice>
        <mc:Fallback xmlns="">
          <p:sp>
            <p:nvSpPr>
              <p:cNvPr id="21" name="TextBox 20">
                <a:extLst>
                  <a:ext uri="{FF2B5EF4-FFF2-40B4-BE49-F238E27FC236}">
                    <a16:creationId xmlns:a16="http://schemas.microsoft.com/office/drawing/2014/main" id="{9CFACB3D-C029-4304-9F40-3E2864448D10}"/>
                  </a:ext>
                </a:extLst>
              </p:cNvPr>
              <p:cNvSpPr txBox="1">
                <a:spLocks noRot="1" noChangeAspect="1" noMove="1" noResize="1" noEditPoints="1" noAdjustHandles="1" noChangeArrowheads="1" noChangeShapeType="1" noTextEdit="1"/>
              </p:cNvSpPr>
              <p:nvPr/>
            </p:nvSpPr>
            <p:spPr>
              <a:xfrm>
                <a:off x="2004317" y="2676755"/>
                <a:ext cx="1425005" cy="317972"/>
              </a:xfrm>
              <a:prstGeom prst="rect">
                <a:avLst/>
              </a:prstGeom>
              <a:blipFill>
                <a:blip r:embed="rId6"/>
                <a:stretch>
                  <a:fillRect l="-5556" r="-5128" b="-307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CC47715-40DF-41FE-80A5-0382EA3E9DE5}"/>
                  </a:ext>
                </a:extLst>
              </p:cNvPr>
              <p:cNvSpPr txBox="1"/>
              <p:nvPr/>
            </p:nvSpPr>
            <p:spPr>
              <a:xfrm>
                <a:off x="7022100" y="2144224"/>
                <a:ext cx="1980350" cy="3186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h𝑒𝑟𝑠𝑒𝑙𝑓</m:t>
                          </m:r>
                        </m:e>
                      </m:acc>
                      <m:r>
                        <a:rPr lang="en-US" b="0" i="1" smtClean="0">
                          <a:latin typeface="Cambria Math" panose="02040503050406030204" pitchFamily="18" charset="0"/>
                        </a:rPr>
                        <m:t> −</m:t>
                      </m:r>
                      <m:acc>
                        <m:accPr>
                          <m:chr m:val="⃗"/>
                          <m:ctrlPr>
                            <a:rPr lang="en-US" i="1">
                              <a:latin typeface="Cambria Math" panose="02040503050406030204" pitchFamily="18" charset="0"/>
                            </a:rPr>
                          </m:ctrlPr>
                        </m:accPr>
                        <m:e>
                          <m:r>
                            <a:rPr lang="en-US" b="0" i="1" smtClean="0">
                              <a:latin typeface="Cambria Math" panose="02040503050406030204" pitchFamily="18" charset="0"/>
                            </a:rPr>
                            <m:t>h𝑖𝑚𝑠𝑒𝑙𝑓</m:t>
                          </m:r>
                        </m:e>
                      </m:acc>
                    </m:oMath>
                  </m:oMathPara>
                </a14:m>
                <a:endParaRPr lang="en-US" dirty="0"/>
              </a:p>
            </p:txBody>
          </p:sp>
        </mc:Choice>
        <mc:Fallback xmlns="">
          <p:sp>
            <p:nvSpPr>
              <p:cNvPr id="22" name="TextBox 21">
                <a:extLst>
                  <a:ext uri="{FF2B5EF4-FFF2-40B4-BE49-F238E27FC236}">
                    <a16:creationId xmlns:a16="http://schemas.microsoft.com/office/drawing/2014/main" id="{5CC47715-40DF-41FE-80A5-0382EA3E9DE5}"/>
                  </a:ext>
                </a:extLst>
              </p:cNvPr>
              <p:cNvSpPr txBox="1">
                <a:spLocks noRot="1" noChangeAspect="1" noMove="1" noResize="1" noEditPoints="1" noAdjustHandles="1" noChangeArrowheads="1" noChangeShapeType="1" noTextEdit="1"/>
              </p:cNvSpPr>
              <p:nvPr/>
            </p:nvSpPr>
            <p:spPr>
              <a:xfrm>
                <a:off x="7022100" y="2144224"/>
                <a:ext cx="1980350" cy="318613"/>
              </a:xfrm>
              <a:prstGeom prst="rect">
                <a:avLst/>
              </a:prstGeom>
              <a:blipFill>
                <a:blip r:embed="rId7"/>
                <a:stretch>
                  <a:fillRect l="-3692" r="-3692" b="-307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387F2FE-933E-46D8-A081-F5F689179F73}"/>
                  </a:ext>
                </a:extLst>
              </p:cNvPr>
              <p:cNvSpPr txBox="1"/>
              <p:nvPr/>
            </p:nvSpPr>
            <p:spPr>
              <a:xfrm>
                <a:off x="7270292" y="2681203"/>
                <a:ext cx="1730667" cy="3179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𝑑𝑎𝑢𝑔h𝑡𝑒𝑟</m:t>
                          </m:r>
                        </m:e>
                      </m:acc>
                      <m:r>
                        <a:rPr lang="en-US" b="0" i="1" smtClean="0">
                          <a:latin typeface="Cambria Math" panose="02040503050406030204" pitchFamily="18" charset="0"/>
                        </a:rPr>
                        <m:t> −</m:t>
                      </m:r>
                      <m:acc>
                        <m:accPr>
                          <m:chr m:val="⃗"/>
                          <m:ctrlPr>
                            <a:rPr lang="en-US" i="1">
                              <a:latin typeface="Cambria Math" panose="02040503050406030204" pitchFamily="18" charset="0"/>
                            </a:rPr>
                          </m:ctrlPr>
                        </m:accPr>
                        <m:e>
                          <m:r>
                            <a:rPr lang="en-US" b="0" i="1" smtClean="0">
                              <a:latin typeface="Cambria Math" panose="02040503050406030204" pitchFamily="18" charset="0"/>
                            </a:rPr>
                            <m:t>𝑠𝑜𝑛</m:t>
                          </m:r>
                        </m:e>
                      </m:acc>
                    </m:oMath>
                  </m:oMathPara>
                </a14:m>
                <a:endParaRPr lang="en-US" dirty="0"/>
              </a:p>
            </p:txBody>
          </p:sp>
        </mc:Choice>
        <mc:Fallback xmlns="">
          <p:sp>
            <p:nvSpPr>
              <p:cNvPr id="23" name="TextBox 22">
                <a:extLst>
                  <a:ext uri="{FF2B5EF4-FFF2-40B4-BE49-F238E27FC236}">
                    <a16:creationId xmlns:a16="http://schemas.microsoft.com/office/drawing/2014/main" id="{3387F2FE-933E-46D8-A081-F5F689179F73}"/>
                  </a:ext>
                </a:extLst>
              </p:cNvPr>
              <p:cNvSpPr txBox="1">
                <a:spLocks noRot="1" noChangeAspect="1" noMove="1" noResize="1" noEditPoints="1" noAdjustHandles="1" noChangeArrowheads="1" noChangeShapeType="1" noTextEdit="1"/>
              </p:cNvSpPr>
              <p:nvPr/>
            </p:nvSpPr>
            <p:spPr>
              <a:xfrm>
                <a:off x="7270292" y="2681203"/>
                <a:ext cx="1730667" cy="317972"/>
              </a:xfrm>
              <a:prstGeom prst="rect">
                <a:avLst/>
              </a:prstGeom>
              <a:blipFill>
                <a:blip r:embed="rId8"/>
                <a:stretch>
                  <a:fillRect l="-4225" r="-1408" b="-307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AD7FEAE-6CB1-46FD-B25D-557A723ED64E}"/>
                  </a:ext>
                </a:extLst>
              </p:cNvPr>
              <p:cNvSpPr txBox="1"/>
              <p:nvPr/>
            </p:nvSpPr>
            <p:spPr>
              <a:xfrm>
                <a:off x="9382296" y="2661266"/>
                <a:ext cx="1847172" cy="3186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𝑚𝑜𝑡h𝑒𝑟</m:t>
                          </m:r>
                        </m:e>
                      </m:acc>
                      <m:r>
                        <a:rPr lang="en-US" b="0" i="1" smtClean="0">
                          <a:latin typeface="Cambria Math" panose="02040503050406030204" pitchFamily="18" charset="0"/>
                        </a:rPr>
                        <m:t> −</m:t>
                      </m:r>
                      <m:acc>
                        <m:accPr>
                          <m:chr m:val="⃗"/>
                          <m:ctrlPr>
                            <a:rPr lang="en-US" i="1">
                              <a:latin typeface="Cambria Math" panose="02040503050406030204" pitchFamily="18" charset="0"/>
                            </a:rPr>
                          </m:ctrlPr>
                        </m:accPr>
                        <m:e>
                          <m:r>
                            <a:rPr lang="en-US" b="0" i="1" smtClean="0">
                              <a:latin typeface="Cambria Math" panose="02040503050406030204" pitchFamily="18" charset="0"/>
                            </a:rPr>
                            <m:t>𝑓𝑎𝑡h𝑒𝑟</m:t>
                          </m:r>
                        </m:e>
                      </m:acc>
                    </m:oMath>
                  </m:oMathPara>
                </a14:m>
                <a:endParaRPr lang="en-US" dirty="0"/>
              </a:p>
            </p:txBody>
          </p:sp>
        </mc:Choice>
        <mc:Fallback xmlns="">
          <p:sp>
            <p:nvSpPr>
              <p:cNvPr id="24" name="TextBox 23">
                <a:extLst>
                  <a:ext uri="{FF2B5EF4-FFF2-40B4-BE49-F238E27FC236}">
                    <a16:creationId xmlns:a16="http://schemas.microsoft.com/office/drawing/2014/main" id="{1AD7FEAE-6CB1-46FD-B25D-557A723ED64E}"/>
                  </a:ext>
                </a:extLst>
              </p:cNvPr>
              <p:cNvSpPr txBox="1">
                <a:spLocks noRot="1" noChangeAspect="1" noMove="1" noResize="1" noEditPoints="1" noAdjustHandles="1" noChangeArrowheads="1" noChangeShapeType="1" noTextEdit="1"/>
              </p:cNvSpPr>
              <p:nvPr/>
            </p:nvSpPr>
            <p:spPr>
              <a:xfrm>
                <a:off x="9382296" y="2661266"/>
                <a:ext cx="1847172" cy="318613"/>
              </a:xfrm>
              <a:prstGeom prst="rect">
                <a:avLst/>
              </a:prstGeom>
              <a:blipFill>
                <a:blip r:embed="rId9"/>
                <a:stretch>
                  <a:fillRect l="-2640" r="-3960" b="-307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DE9EC14-2464-402E-B46E-74677FF672F3}"/>
                  </a:ext>
                </a:extLst>
              </p:cNvPr>
              <p:cNvSpPr txBox="1"/>
              <p:nvPr/>
            </p:nvSpPr>
            <p:spPr>
              <a:xfrm>
                <a:off x="3622328" y="2144544"/>
                <a:ext cx="1136593" cy="3179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𝑔𝑎𝑙</m:t>
                          </m:r>
                        </m:e>
                      </m:acc>
                      <m:r>
                        <a:rPr lang="en-US" b="0" i="1" smtClean="0">
                          <a:latin typeface="Cambria Math" panose="02040503050406030204" pitchFamily="18" charset="0"/>
                        </a:rPr>
                        <m:t> −</m:t>
                      </m:r>
                      <m:acc>
                        <m:accPr>
                          <m:chr m:val="⃗"/>
                          <m:ctrlPr>
                            <a:rPr lang="en-US" i="1">
                              <a:latin typeface="Cambria Math" panose="02040503050406030204" pitchFamily="18" charset="0"/>
                            </a:rPr>
                          </m:ctrlPr>
                        </m:accPr>
                        <m:e>
                          <m:r>
                            <a:rPr lang="en-US" b="0" i="1" smtClean="0">
                              <a:latin typeface="Cambria Math" panose="02040503050406030204" pitchFamily="18" charset="0"/>
                            </a:rPr>
                            <m:t>𝑔𝑢𝑦</m:t>
                          </m:r>
                        </m:e>
                      </m:acc>
                    </m:oMath>
                  </m:oMathPara>
                </a14:m>
                <a:endParaRPr lang="en-US" dirty="0"/>
              </a:p>
            </p:txBody>
          </p:sp>
        </mc:Choice>
        <mc:Fallback xmlns="">
          <p:sp>
            <p:nvSpPr>
              <p:cNvPr id="25" name="TextBox 24">
                <a:extLst>
                  <a:ext uri="{FF2B5EF4-FFF2-40B4-BE49-F238E27FC236}">
                    <a16:creationId xmlns:a16="http://schemas.microsoft.com/office/drawing/2014/main" id="{4DE9EC14-2464-402E-B46E-74677FF672F3}"/>
                  </a:ext>
                </a:extLst>
              </p:cNvPr>
              <p:cNvSpPr txBox="1">
                <a:spLocks noRot="1" noChangeAspect="1" noMove="1" noResize="1" noEditPoints="1" noAdjustHandles="1" noChangeArrowheads="1" noChangeShapeType="1" noTextEdit="1"/>
              </p:cNvSpPr>
              <p:nvPr/>
            </p:nvSpPr>
            <p:spPr>
              <a:xfrm>
                <a:off x="3622328" y="2144544"/>
                <a:ext cx="1136593" cy="317972"/>
              </a:xfrm>
              <a:prstGeom prst="rect">
                <a:avLst/>
              </a:prstGeom>
              <a:blipFill>
                <a:blip r:embed="rId10"/>
                <a:stretch>
                  <a:fillRect l="-6952" r="-4278" b="-307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7E3700D-1A80-46DA-A0F7-5809FD13AE33}"/>
                  </a:ext>
                </a:extLst>
              </p:cNvPr>
              <p:cNvSpPr txBox="1"/>
              <p:nvPr/>
            </p:nvSpPr>
            <p:spPr>
              <a:xfrm>
                <a:off x="5307787" y="2144544"/>
                <a:ext cx="1165447" cy="3179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𝑔𝑖𝑟𝑙</m:t>
                          </m:r>
                        </m:e>
                      </m:acc>
                      <m:r>
                        <a:rPr lang="en-US" b="0" i="1" smtClean="0">
                          <a:latin typeface="Cambria Math" panose="02040503050406030204" pitchFamily="18" charset="0"/>
                        </a:rPr>
                        <m:t> −</m:t>
                      </m:r>
                      <m:acc>
                        <m:accPr>
                          <m:chr m:val="⃗"/>
                          <m:ctrlPr>
                            <a:rPr lang="en-US" i="1">
                              <a:latin typeface="Cambria Math" panose="02040503050406030204" pitchFamily="18" charset="0"/>
                            </a:rPr>
                          </m:ctrlPr>
                        </m:accPr>
                        <m:e>
                          <m:r>
                            <a:rPr lang="en-US" b="0" i="1" smtClean="0">
                              <a:latin typeface="Cambria Math" panose="02040503050406030204" pitchFamily="18" charset="0"/>
                            </a:rPr>
                            <m:t>𝑏𝑜𝑦</m:t>
                          </m:r>
                        </m:e>
                      </m:acc>
                    </m:oMath>
                  </m:oMathPara>
                </a14:m>
                <a:endParaRPr lang="en-US" dirty="0"/>
              </a:p>
            </p:txBody>
          </p:sp>
        </mc:Choice>
        <mc:Fallback xmlns="">
          <p:sp>
            <p:nvSpPr>
              <p:cNvPr id="26" name="TextBox 25">
                <a:extLst>
                  <a:ext uri="{FF2B5EF4-FFF2-40B4-BE49-F238E27FC236}">
                    <a16:creationId xmlns:a16="http://schemas.microsoft.com/office/drawing/2014/main" id="{57E3700D-1A80-46DA-A0F7-5809FD13AE33}"/>
                  </a:ext>
                </a:extLst>
              </p:cNvPr>
              <p:cNvSpPr txBox="1">
                <a:spLocks noRot="1" noChangeAspect="1" noMove="1" noResize="1" noEditPoints="1" noAdjustHandles="1" noChangeArrowheads="1" noChangeShapeType="1" noTextEdit="1"/>
              </p:cNvSpPr>
              <p:nvPr/>
            </p:nvSpPr>
            <p:spPr>
              <a:xfrm>
                <a:off x="5307787" y="2144544"/>
                <a:ext cx="1165447" cy="317972"/>
              </a:xfrm>
              <a:prstGeom prst="rect">
                <a:avLst/>
              </a:prstGeom>
              <a:blipFill>
                <a:blip r:embed="rId11"/>
                <a:stretch>
                  <a:fillRect l="-6806" r="-6283" b="-307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61C53DD-ACDE-400D-9DA0-A9912779781E}"/>
                  </a:ext>
                </a:extLst>
              </p:cNvPr>
              <p:cNvSpPr txBox="1"/>
              <p:nvPr/>
            </p:nvSpPr>
            <p:spPr>
              <a:xfrm>
                <a:off x="5242157" y="2676755"/>
                <a:ext cx="1646797" cy="3186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𝑓𝑒𝑚𝑎𝑙𝑒</m:t>
                          </m:r>
                        </m:e>
                      </m:acc>
                      <m:r>
                        <a:rPr lang="en-US" b="0" i="1" smtClean="0">
                          <a:latin typeface="Cambria Math" panose="02040503050406030204" pitchFamily="18" charset="0"/>
                        </a:rPr>
                        <m:t> −</m:t>
                      </m:r>
                      <m:acc>
                        <m:accPr>
                          <m:chr m:val="⃗"/>
                          <m:ctrlPr>
                            <a:rPr lang="en-US" i="1">
                              <a:latin typeface="Cambria Math" panose="02040503050406030204" pitchFamily="18" charset="0"/>
                            </a:rPr>
                          </m:ctrlPr>
                        </m:accPr>
                        <m:e>
                          <m:r>
                            <a:rPr lang="en-US" b="0" i="1" smtClean="0">
                              <a:latin typeface="Cambria Math" panose="02040503050406030204" pitchFamily="18" charset="0"/>
                            </a:rPr>
                            <m:t>𝑚𝑎𝑙𝑒</m:t>
                          </m:r>
                        </m:e>
                      </m:acc>
                    </m:oMath>
                  </m:oMathPara>
                </a14:m>
                <a:endParaRPr lang="en-US" dirty="0"/>
              </a:p>
            </p:txBody>
          </p:sp>
        </mc:Choice>
        <mc:Fallback xmlns="">
          <p:sp>
            <p:nvSpPr>
              <p:cNvPr id="27" name="TextBox 26">
                <a:extLst>
                  <a:ext uri="{FF2B5EF4-FFF2-40B4-BE49-F238E27FC236}">
                    <a16:creationId xmlns:a16="http://schemas.microsoft.com/office/drawing/2014/main" id="{161C53DD-ACDE-400D-9DA0-A9912779781E}"/>
                  </a:ext>
                </a:extLst>
              </p:cNvPr>
              <p:cNvSpPr txBox="1">
                <a:spLocks noRot="1" noChangeAspect="1" noMove="1" noResize="1" noEditPoints="1" noAdjustHandles="1" noChangeArrowheads="1" noChangeShapeType="1" noTextEdit="1"/>
              </p:cNvSpPr>
              <p:nvPr/>
            </p:nvSpPr>
            <p:spPr>
              <a:xfrm>
                <a:off x="5242157" y="2676755"/>
                <a:ext cx="1646797" cy="318613"/>
              </a:xfrm>
              <a:prstGeom prst="rect">
                <a:avLst/>
              </a:prstGeom>
              <a:blipFill>
                <a:blip r:embed="rId12"/>
                <a:stretch>
                  <a:fillRect l="-4444" r="-3333" b="-30769"/>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D3432052-D263-4AB1-A3AB-B1F186AE21CA}"/>
              </a:ext>
            </a:extLst>
          </p:cNvPr>
          <p:cNvSpPr txBox="1"/>
          <p:nvPr/>
        </p:nvSpPr>
        <p:spPr>
          <a:xfrm>
            <a:off x="856212" y="1466428"/>
            <a:ext cx="10920952" cy="461665"/>
          </a:xfrm>
          <a:prstGeom prst="rect">
            <a:avLst/>
          </a:prstGeom>
          <a:noFill/>
        </p:spPr>
        <p:txBody>
          <a:bodyPr wrap="square">
            <a:spAutoFit/>
          </a:bodyPr>
          <a:lstStyle/>
          <a:p>
            <a:r>
              <a:rPr lang="en-US" sz="2400" b="1" dirty="0">
                <a:latin typeface="Avenir Next LT Pro" panose="020B0504020202020204" pitchFamily="34" charset="0"/>
              </a:rPr>
              <a:t>i) </a:t>
            </a:r>
            <a:r>
              <a:rPr lang="en-US" sz="2400" dirty="0">
                <a:latin typeface="Avenir Next LT Pro" panose="020B0504020202020204" pitchFamily="34" charset="0"/>
              </a:rPr>
              <a:t>Pick a set of common, oppositely gendered words and take their difference</a:t>
            </a:r>
          </a:p>
        </p:txBody>
      </p:sp>
      <p:sp>
        <p:nvSpPr>
          <p:cNvPr id="29" name="TextBox 28">
            <a:extLst>
              <a:ext uri="{FF2B5EF4-FFF2-40B4-BE49-F238E27FC236}">
                <a16:creationId xmlns:a16="http://schemas.microsoft.com/office/drawing/2014/main" id="{9D98B442-E2C4-40CD-94EA-6C522BA73EE7}"/>
              </a:ext>
            </a:extLst>
          </p:cNvPr>
          <p:cNvSpPr txBox="1"/>
          <p:nvPr/>
        </p:nvSpPr>
        <p:spPr>
          <a:xfrm>
            <a:off x="933798" y="3497708"/>
            <a:ext cx="10920952" cy="461665"/>
          </a:xfrm>
          <a:prstGeom prst="rect">
            <a:avLst/>
          </a:prstGeom>
          <a:noFill/>
        </p:spPr>
        <p:txBody>
          <a:bodyPr wrap="square">
            <a:spAutoFit/>
          </a:bodyPr>
          <a:lstStyle/>
          <a:p>
            <a:r>
              <a:rPr lang="en-US" sz="2400" b="1" dirty="0">
                <a:latin typeface="Avenir Next LT Pro" panose="020B0504020202020204" pitchFamily="34" charset="0"/>
              </a:rPr>
              <a:t>ii) </a:t>
            </a:r>
            <a:r>
              <a:rPr lang="en-US" sz="2400" dirty="0">
                <a:latin typeface="Avenir Next LT Pro" panose="020B0504020202020204" pitchFamily="34" charset="0"/>
              </a:rPr>
              <a:t>Perform PCA and take the top component as a “gender” direction </a:t>
            </a:r>
          </a:p>
        </p:txBody>
      </p:sp>
      <p:sp>
        <p:nvSpPr>
          <p:cNvPr id="30" name="TextBox 29">
            <a:extLst>
              <a:ext uri="{FF2B5EF4-FFF2-40B4-BE49-F238E27FC236}">
                <a16:creationId xmlns:a16="http://schemas.microsoft.com/office/drawing/2014/main" id="{818AF94D-4F6C-4F39-AFA8-800ABABCE9C1}"/>
              </a:ext>
            </a:extLst>
          </p:cNvPr>
          <p:cNvSpPr txBox="1"/>
          <p:nvPr/>
        </p:nvSpPr>
        <p:spPr>
          <a:xfrm>
            <a:off x="533783" y="4532579"/>
            <a:ext cx="10920952" cy="461665"/>
          </a:xfrm>
          <a:prstGeom prst="rect">
            <a:avLst/>
          </a:prstGeom>
          <a:noFill/>
        </p:spPr>
        <p:txBody>
          <a:bodyPr wrap="square">
            <a:spAutoFit/>
          </a:bodyPr>
          <a:lstStyle/>
          <a:p>
            <a:r>
              <a:rPr lang="en-US" sz="2400" dirty="0">
                <a:latin typeface="Avenir Next LT Pro" panose="020B0504020202020204" pitchFamily="34" charset="0"/>
              </a:rPr>
              <a:t>Project query words onto this dimension to measure gender-association.</a:t>
            </a:r>
          </a:p>
        </p:txBody>
      </p:sp>
    </p:spTree>
    <p:extLst>
      <p:ext uri="{BB962C8B-B14F-4D97-AF65-F5344CB8AC3E}">
        <p14:creationId xmlns:p14="http://schemas.microsoft.com/office/powerpoint/2010/main" val="1355767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4EC0E-B6CD-4244-A2DC-E8522ED32068}"/>
              </a:ext>
            </a:extLst>
          </p:cNvPr>
          <p:cNvSpPr>
            <a:spLocks noGrp="1"/>
          </p:cNvSpPr>
          <p:nvPr>
            <p:ph type="title"/>
          </p:nvPr>
        </p:nvSpPr>
        <p:spPr/>
        <p:txBody>
          <a:bodyPr/>
          <a:lstStyle/>
          <a:p>
            <a:r>
              <a:rPr lang="en-US" dirty="0"/>
              <a:t>Word2Vec Model Assumption</a:t>
            </a:r>
          </a:p>
        </p:txBody>
      </p:sp>
      <p:sp>
        <p:nvSpPr>
          <p:cNvPr id="3" name="Slide Number Placeholder 2">
            <a:extLst>
              <a:ext uri="{FF2B5EF4-FFF2-40B4-BE49-F238E27FC236}">
                <a16:creationId xmlns:a16="http://schemas.microsoft.com/office/drawing/2014/main" id="{B70D8BA5-A211-4090-A59C-913FA1454325}"/>
              </a:ext>
            </a:extLst>
          </p:cNvPr>
          <p:cNvSpPr>
            <a:spLocks noGrp="1"/>
          </p:cNvSpPr>
          <p:nvPr>
            <p:ph type="sldNum" sz="quarter" idx="4"/>
          </p:nvPr>
        </p:nvSpPr>
        <p:spPr/>
        <p:txBody>
          <a:bodyPr/>
          <a:lstStyle/>
          <a:p>
            <a:fld id="{02C8B7B2-9496-47E5-990F-169BD0B1DE6A}" type="slidenum">
              <a:rPr lang="en-US" smtClean="0"/>
              <a:t>6</a:t>
            </a:fld>
            <a:endParaRPr lang="en-US"/>
          </a:p>
        </p:txBody>
      </p:sp>
      <p:sp>
        <p:nvSpPr>
          <p:cNvPr id="12" name="TextBox 11">
            <a:extLst>
              <a:ext uri="{FF2B5EF4-FFF2-40B4-BE49-F238E27FC236}">
                <a16:creationId xmlns:a16="http://schemas.microsoft.com/office/drawing/2014/main" id="{53ED422E-B2A4-4014-A7F7-B06D562FF4FF}"/>
              </a:ext>
            </a:extLst>
          </p:cNvPr>
          <p:cNvSpPr txBox="1"/>
          <p:nvPr/>
        </p:nvSpPr>
        <p:spPr>
          <a:xfrm>
            <a:off x="785813" y="6489283"/>
            <a:ext cx="10620375" cy="338554"/>
          </a:xfrm>
          <a:prstGeom prst="rect">
            <a:avLst/>
          </a:prstGeom>
          <a:noFill/>
        </p:spPr>
        <p:txBody>
          <a:bodyPr wrap="square">
            <a:spAutoFit/>
          </a:bodyPr>
          <a:lstStyle/>
          <a:p>
            <a:pPr algn="ctr"/>
            <a:r>
              <a:rPr lang="en-US" sz="1600" dirty="0">
                <a:solidFill>
                  <a:schemeClr val="bg1">
                    <a:lumMod val="65000"/>
                  </a:schemeClr>
                </a:solidFill>
                <a:latin typeface="Avenir Next LT Pro" panose="020B0504020202020204" pitchFamily="34" charset="0"/>
              </a:rPr>
              <a:t>Efficient Estimation of Word Representations in Vector Space (</a:t>
            </a:r>
            <a:r>
              <a:rPr lang="en-US" sz="1600" dirty="0">
                <a:solidFill>
                  <a:schemeClr val="bg1">
                    <a:lumMod val="65000"/>
                  </a:schemeClr>
                </a:solidFill>
                <a:latin typeface="Avenir Next LT Pro" panose="020B0504020202020204" pitchFamily="34" charset="0"/>
                <a:hlinkClick r:id="rId2"/>
              </a:rPr>
              <a:t>https://arxiv.org/pdf/1301.3781.pdf</a:t>
            </a:r>
            <a:r>
              <a:rPr lang="en-US" sz="1600" dirty="0">
                <a:solidFill>
                  <a:schemeClr val="bg1">
                    <a:lumMod val="65000"/>
                  </a:schemeClr>
                </a:solidFill>
                <a:latin typeface="Avenir Next LT Pro" panose="020B0504020202020204" pitchFamily="34" charset="0"/>
              </a:rPr>
              <a:t>)</a:t>
            </a:r>
          </a:p>
        </p:txBody>
      </p:sp>
      <p:sp>
        <p:nvSpPr>
          <p:cNvPr id="14" name="TextBox 13">
            <a:extLst>
              <a:ext uri="{FF2B5EF4-FFF2-40B4-BE49-F238E27FC236}">
                <a16:creationId xmlns:a16="http://schemas.microsoft.com/office/drawing/2014/main" id="{2E0B62DD-A2A9-4446-A754-C7992B9BD863}"/>
              </a:ext>
            </a:extLst>
          </p:cNvPr>
          <p:cNvSpPr txBox="1"/>
          <p:nvPr/>
        </p:nvSpPr>
        <p:spPr>
          <a:xfrm>
            <a:off x="1416068" y="2937753"/>
            <a:ext cx="9359865" cy="523220"/>
          </a:xfrm>
          <a:prstGeom prst="rect">
            <a:avLst/>
          </a:prstGeom>
          <a:noFill/>
        </p:spPr>
        <p:txBody>
          <a:bodyPr wrap="square">
            <a:spAutoFit/>
          </a:bodyPr>
          <a:lstStyle/>
          <a:p>
            <a:pPr marL="0" lvl="1" algn="ctr">
              <a:lnSpc>
                <a:spcPct val="100000"/>
              </a:lnSpc>
            </a:pPr>
            <a:r>
              <a:rPr lang="en-US" sz="2800" dirty="0">
                <a:latin typeface="Avenir Next LT Pro" panose="020B0504020202020204" pitchFamily="34" charset="0"/>
              </a:rPr>
              <a:t>The roots of education are bitter but the fruit is sweet.</a:t>
            </a:r>
          </a:p>
        </p:txBody>
      </p:sp>
      <p:sp>
        <p:nvSpPr>
          <p:cNvPr id="15" name="Rectangle 14">
            <a:extLst>
              <a:ext uri="{FF2B5EF4-FFF2-40B4-BE49-F238E27FC236}">
                <a16:creationId xmlns:a16="http://schemas.microsoft.com/office/drawing/2014/main" id="{FF1D8509-9891-4589-AA18-8B57DE681CB0}"/>
              </a:ext>
            </a:extLst>
          </p:cNvPr>
          <p:cNvSpPr/>
          <p:nvPr/>
        </p:nvSpPr>
        <p:spPr>
          <a:xfrm>
            <a:off x="3765535" y="2973308"/>
            <a:ext cx="1663772" cy="452110"/>
          </a:xfrm>
          <a:prstGeom prst="rect">
            <a:avLst/>
          </a:prstGeom>
          <a:solidFill>
            <a:srgbClr val="D73F0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A6D520-08FF-44A0-919D-065352B350B5}"/>
              </a:ext>
            </a:extLst>
          </p:cNvPr>
          <p:cNvSpPr/>
          <p:nvPr/>
        </p:nvSpPr>
        <p:spPr>
          <a:xfrm>
            <a:off x="7692697" y="2973308"/>
            <a:ext cx="587686" cy="452110"/>
          </a:xfrm>
          <a:prstGeom prst="rect">
            <a:avLst/>
          </a:prstGeom>
          <a:solidFill>
            <a:srgbClr val="D73F0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55A0EF5-AD71-4AB0-B55C-1DC8C728FBE0}"/>
              </a:ext>
            </a:extLst>
          </p:cNvPr>
          <p:cNvSpPr/>
          <p:nvPr/>
        </p:nvSpPr>
        <p:spPr>
          <a:xfrm>
            <a:off x="6096000" y="2973308"/>
            <a:ext cx="936604" cy="452110"/>
          </a:xfrm>
          <a:prstGeom prst="rect">
            <a:avLst/>
          </a:prstGeom>
          <a:noFill/>
          <a:ln w="38100">
            <a:solidFill>
              <a:srgbClr val="D73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E32E4D4-635C-4657-9496-F8E6D27BEE31}"/>
              </a:ext>
            </a:extLst>
          </p:cNvPr>
          <p:cNvSpPr/>
          <p:nvPr/>
        </p:nvSpPr>
        <p:spPr>
          <a:xfrm>
            <a:off x="5492807" y="2973308"/>
            <a:ext cx="546099" cy="452110"/>
          </a:xfrm>
          <a:prstGeom prst="rect">
            <a:avLst/>
          </a:prstGeom>
          <a:solidFill>
            <a:srgbClr val="D73F0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68FBAF7-A473-490A-B896-9F177B0E6AA7}"/>
              </a:ext>
            </a:extLst>
          </p:cNvPr>
          <p:cNvSpPr/>
          <p:nvPr/>
        </p:nvSpPr>
        <p:spPr>
          <a:xfrm>
            <a:off x="7079748" y="2973308"/>
            <a:ext cx="576745" cy="452110"/>
          </a:xfrm>
          <a:prstGeom prst="rect">
            <a:avLst/>
          </a:prstGeom>
          <a:solidFill>
            <a:srgbClr val="D73F0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Connector: Curved 26">
            <a:extLst>
              <a:ext uri="{FF2B5EF4-FFF2-40B4-BE49-F238E27FC236}">
                <a16:creationId xmlns:a16="http://schemas.microsoft.com/office/drawing/2014/main" id="{A4448BBA-5276-4A8D-98BD-8F6065A3CE7D}"/>
              </a:ext>
            </a:extLst>
          </p:cNvPr>
          <p:cNvCxnSpPr>
            <a:cxnSpLocks/>
          </p:cNvCxnSpPr>
          <p:nvPr/>
        </p:nvCxnSpPr>
        <p:spPr>
          <a:xfrm rot="5400000">
            <a:off x="5580862" y="2459755"/>
            <a:ext cx="12700" cy="1966881"/>
          </a:xfrm>
          <a:prstGeom prst="curvedConnector3">
            <a:avLst>
              <a:gd name="adj1" fmla="val 6389016"/>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324139EC-88A3-40DC-B7C3-61C59A0E5374}"/>
              </a:ext>
            </a:extLst>
          </p:cNvPr>
          <p:cNvCxnSpPr>
            <a:cxnSpLocks/>
          </p:cNvCxnSpPr>
          <p:nvPr/>
        </p:nvCxnSpPr>
        <p:spPr>
          <a:xfrm rot="5400000">
            <a:off x="6152325" y="3031716"/>
            <a:ext cx="12700" cy="822960"/>
          </a:xfrm>
          <a:prstGeom prst="curvedConnector3">
            <a:avLst>
              <a:gd name="adj1" fmla="val 6389016"/>
            </a:avLst>
          </a:prstGeom>
          <a:ln w="28575">
            <a:solidFill>
              <a:srgbClr val="00B0F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Connector: Curved 29">
            <a:extLst>
              <a:ext uri="{FF2B5EF4-FFF2-40B4-BE49-F238E27FC236}">
                <a16:creationId xmlns:a16="http://schemas.microsoft.com/office/drawing/2014/main" id="{9AD42BA4-684C-463A-9C44-B0A4786D2981}"/>
              </a:ext>
            </a:extLst>
          </p:cNvPr>
          <p:cNvCxnSpPr>
            <a:cxnSpLocks/>
          </p:cNvCxnSpPr>
          <p:nvPr/>
        </p:nvCxnSpPr>
        <p:spPr>
          <a:xfrm rot="16200000" flipH="1">
            <a:off x="7250832" y="2757395"/>
            <a:ext cx="12700" cy="1371600"/>
          </a:xfrm>
          <a:prstGeom prst="curvedConnector3">
            <a:avLst>
              <a:gd name="adj1" fmla="val 6389016"/>
            </a:avLst>
          </a:prstGeom>
          <a:ln w="28575">
            <a:solidFill>
              <a:srgbClr val="7030A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B9249EE8-DFD9-4056-A09E-68FE76E825DC}"/>
              </a:ext>
            </a:extLst>
          </p:cNvPr>
          <p:cNvCxnSpPr>
            <a:cxnSpLocks/>
          </p:cNvCxnSpPr>
          <p:nvPr/>
        </p:nvCxnSpPr>
        <p:spPr>
          <a:xfrm rot="16200000" flipH="1">
            <a:off x="6928864" y="3077435"/>
            <a:ext cx="12700" cy="731520"/>
          </a:xfrm>
          <a:prstGeom prst="curvedConnector3">
            <a:avLst>
              <a:gd name="adj1" fmla="val 6389016"/>
            </a:avLst>
          </a:prstGeom>
          <a:ln w="28575">
            <a:solidFill>
              <a:srgbClr val="FF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4605AA4-B551-4424-B5D6-4E17B07285EA}"/>
              </a:ext>
            </a:extLst>
          </p:cNvPr>
          <p:cNvSpPr txBox="1"/>
          <p:nvPr/>
        </p:nvSpPr>
        <p:spPr>
          <a:xfrm>
            <a:off x="2618508" y="4060539"/>
            <a:ext cx="2634076" cy="369332"/>
          </a:xfrm>
          <a:prstGeom prst="rect">
            <a:avLst/>
          </a:prstGeom>
          <a:noFill/>
        </p:spPr>
        <p:txBody>
          <a:bodyPr wrap="square">
            <a:spAutoFit/>
          </a:bodyPr>
          <a:lstStyle/>
          <a:p>
            <a:pPr algn="ctr"/>
            <a:r>
              <a:rPr lang="en-US" sz="1800" b="1" dirty="0">
                <a:latin typeface="Avenir Next LT Pro" panose="020B0504020202020204" pitchFamily="34" charset="0"/>
              </a:rPr>
              <a:t>P(education | bitter)</a:t>
            </a:r>
            <a:endParaRPr lang="en-US" b="1" dirty="0"/>
          </a:p>
        </p:txBody>
      </p:sp>
      <p:sp>
        <p:nvSpPr>
          <p:cNvPr id="35" name="TextBox 34">
            <a:extLst>
              <a:ext uri="{FF2B5EF4-FFF2-40B4-BE49-F238E27FC236}">
                <a16:creationId xmlns:a16="http://schemas.microsoft.com/office/drawing/2014/main" id="{C4E8EFD4-1BC4-4BDD-A061-EFE6CE043474}"/>
              </a:ext>
            </a:extLst>
          </p:cNvPr>
          <p:cNvSpPr txBox="1"/>
          <p:nvPr/>
        </p:nvSpPr>
        <p:spPr>
          <a:xfrm>
            <a:off x="4875124" y="4429871"/>
            <a:ext cx="2327564" cy="369332"/>
          </a:xfrm>
          <a:prstGeom prst="rect">
            <a:avLst/>
          </a:prstGeom>
          <a:noFill/>
        </p:spPr>
        <p:txBody>
          <a:bodyPr wrap="square">
            <a:spAutoFit/>
          </a:bodyPr>
          <a:lstStyle/>
          <a:p>
            <a:pPr algn="ctr"/>
            <a:r>
              <a:rPr lang="en-US" sz="1800" b="1" dirty="0">
                <a:solidFill>
                  <a:srgbClr val="00B0F0"/>
                </a:solidFill>
                <a:latin typeface="Avenir Next LT Pro" panose="020B0504020202020204" pitchFamily="34" charset="0"/>
              </a:rPr>
              <a:t>P(are | bitter)</a:t>
            </a:r>
            <a:endParaRPr lang="en-US" b="1" dirty="0">
              <a:solidFill>
                <a:srgbClr val="00B0F0"/>
              </a:solidFill>
            </a:endParaRPr>
          </a:p>
        </p:txBody>
      </p:sp>
      <p:sp>
        <p:nvSpPr>
          <p:cNvPr id="36" name="TextBox 35">
            <a:extLst>
              <a:ext uri="{FF2B5EF4-FFF2-40B4-BE49-F238E27FC236}">
                <a16:creationId xmlns:a16="http://schemas.microsoft.com/office/drawing/2014/main" id="{5261C04F-0195-441B-B25E-C71C2784E0DE}"/>
              </a:ext>
            </a:extLst>
          </p:cNvPr>
          <p:cNvSpPr txBox="1"/>
          <p:nvPr/>
        </p:nvSpPr>
        <p:spPr>
          <a:xfrm>
            <a:off x="6404015" y="4386484"/>
            <a:ext cx="2327564" cy="369332"/>
          </a:xfrm>
          <a:prstGeom prst="rect">
            <a:avLst/>
          </a:prstGeom>
          <a:noFill/>
        </p:spPr>
        <p:txBody>
          <a:bodyPr wrap="square">
            <a:spAutoFit/>
          </a:bodyPr>
          <a:lstStyle/>
          <a:p>
            <a:pPr algn="ctr"/>
            <a:r>
              <a:rPr lang="en-US" sz="1800" b="1" dirty="0">
                <a:solidFill>
                  <a:srgbClr val="FF0000"/>
                </a:solidFill>
                <a:latin typeface="Avenir Next LT Pro" panose="020B0504020202020204" pitchFamily="34" charset="0"/>
              </a:rPr>
              <a:t>P(but | bitter)</a:t>
            </a:r>
            <a:endParaRPr lang="en-US" b="1" dirty="0">
              <a:solidFill>
                <a:srgbClr val="FF0000"/>
              </a:solidFill>
            </a:endParaRPr>
          </a:p>
        </p:txBody>
      </p:sp>
      <p:sp>
        <p:nvSpPr>
          <p:cNvPr id="37" name="TextBox 36">
            <a:extLst>
              <a:ext uri="{FF2B5EF4-FFF2-40B4-BE49-F238E27FC236}">
                <a16:creationId xmlns:a16="http://schemas.microsoft.com/office/drawing/2014/main" id="{DDF72D5D-68E7-41BB-A079-87FB357C784B}"/>
              </a:ext>
            </a:extLst>
          </p:cNvPr>
          <p:cNvSpPr txBox="1"/>
          <p:nvPr/>
        </p:nvSpPr>
        <p:spPr>
          <a:xfrm>
            <a:off x="7567797" y="3864562"/>
            <a:ext cx="2327564" cy="369332"/>
          </a:xfrm>
          <a:prstGeom prst="rect">
            <a:avLst/>
          </a:prstGeom>
          <a:noFill/>
        </p:spPr>
        <p:txBody>
          <a:bodyPr wrap="square">
            <a:spAutoFit/>
          </a:bodyPr>
          <a:lstStyle/>
          <a:p>
            <a:pPr algn="ctr"/>
            <a:r>
              <a:rPr lang="en-US" sz="1800" b="1" dirty="0">
                <a:solidFill>
                  <a:srgbClr val="7030A0"/>
                </a:solidFill>
                <a:latin typeface="Avenir Next LT Pro" panose="020B0504020202020204" pitchFamily="34" charset="0"/>
              </a:rPr>
              <a:t>P(the | bitter)</a:t>
            </a:r>
            <a:endParaRPr lang="en-US" b="1" dirty="0">
              <a:solidFill>
                <a:srgbClr val="7030A0"/>
              </a:solidFill>
            </a:endParaRPr>
          </a:p>
        </p:txBody>
      </p:sp>
      <p:sp>
        <p:nvSpPr>
          <p:cNvPr id="44" name="TextBox 43">
            <a:extLst>
              <a:ext uri="{FF2B5EF4-FFF2-40B4-BE49-F238E27FC236}">
                <a16:creationId xmlns:a16="http://schemas.microsoft.com/office/drawing/2014/main" id="{06CD1EF7-E26C-49F5-9B51-CFC906E7BE91}"/>
              </a:ext>
            </a:extLst>
          </p:cNvPr>
          <p:cNvSpPr txBox="1"/>
          <p:nvPr/>
        </p:nvSpPr>
        <p:spPr>
          <a:xfrm>
            <a:off x="6097879" y="2338187"/>
            <a:ext cx="910780" cy="646331"/>
          </a:xfrm>
          <a:prstGeom prst="rect">
            <a:avLst/>
          </a:prstGeom>
          <a:noFill/>
        </p:spPr>
        <p:txBody>
          <a:bodyPr wrap="square">
            <a:spAutoFit/>
          </a:bodyPr>
          <a:lstStyle/>
          <a:p>
            <a:pPr algn="ctr"/>
            <a:r>
              <a:rPr lang="en-US" sz="1800" b="1" dirty="0">
                <a:latin typeface="Avenir Next LT Pro" panose="020B0504020202020204" pitchFamily="34" charset="0"/>
              </a:rPr>
              <a:t>center</a:t>
            </a:r>
            <a:br>
              <a:rPr lang="en-US" sz="1800" b="1" dirty="0">
                <a:latin typeface="Avenir Next LT Pro" panose="020B0504020202020204" pitchFamily="34" charset="0"/>
              </a:rPr>
            </a:br>
            <a:r>
              <a:rPr lang="en-US" sz="1800" b="1" dirty="0">
                <a:latin typeface="Avenir Next LT Pro" panose="020B0504020202020204" pitchFamily="34" charset="0"/>
              </a:rPr>
              <a:t>word</a:t>
            </a:r>
            <a:endParaRPr lang="en-US" b="1" dirty="0"/>
          </a:p>
        </p:txBody>
      </p:sp>
      <p:sp>
        <p:nvSpPr>
          <p:cNvPr id="22" name="TextBox 21">
            <a:extLst>
              <a:ext uri="{FF2B5EF4-FFF2-40B4-BE49-F238E27FC236}">
                <a16:creationId xmlns:a16="http://schemas.microsoft.com/office/drawing/2014/main" id="{16A9E187-C68A-4DBE-AA7F-8366EC55A4A5}"/>
              </a:ext>
            </a:extLst>
          </p:cNvPr>
          <p:cNvSpPr txBox="1"/>
          <p:nvPr/>
        </p:nvSpPr>
        <p:spPr>
          <a:xfrm>
            <a:off x="540133" y="752514"/>
            <a:ext cx="11111734" cy="830997"/>
          </a:xfrm>
          <a:prstGeom prst="rect">
            <a:avLst/>
          </a:prstGeom>
          <a:noFill/>
        </p:spPr>
        <p:txBody>
          <a:bodyPr wrap="square">
            <a:spAutoFit/>
          </a:bodyPr>
          <a:lstStyle/>
          <a:p>
            <a:pPr marL="0" lvl="1">
              <a:lnSpc>
                <a:spcPct val="100000"/>
              </a:lnSpc>
            </a:pPr>
            <a:r>
              <a:rPr lang="en-US" sz="2400" b="1" dirty="0">
                <a:latin typeface="Avenir Next LT Pro" panose="020B0504020202020204" pitchFamily="34" charset="0"/>
              </a:rPr>
              <a:t>Word2Vec Assumption: </a:t>
            </a:r>
            <a:r>
              <a:rPr lang="en-US" sz="2400" dirty="0">
                <a:latin typeface="Avenir Next LT Pro" panose="020B0504020202020204" pitchFamily="34" charset="0"/>
              </a:rPr>
              <a:t>The probability of observing a word in the context of another word depends only on the relationship between their word vectors</a:t>
            </a:r>
          </a:p>
        </p:txBody>
      </p:sp>
    </p:spTree>
    <p:extLst>
      <p:ext uri="{BB962C8B-B14F-4D97-AF65-F5344CB8AC3E}">
        <p14:creationId xmlns:p14="http://schemas.microsoft.com/office/powerpoint/2010/main" val="20120306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5C5A4-299B-4D3B-82F1-FA1AE4F7B19F}"/>
              </a:ext>
            </a:extLst>
          </p:cNvPr>
          <p:cNvSpPr>
            <a:spLocks noGrp="1"/>
          </p:cNvSpPr>
          <p:nvPr>
            <p:ph type="title"/>
          </p:nvPr>
        </p:nvSpPr>
        <p:spPr>
          <a:xfrm>
            <a:off x="0" y="9192"/>
            <a:ext cx="10764982" cy="358604"/>
          </a:xfrm>
        </p:spPr>
        <p:txBody>
          <a:bodyPr/>
          <a:lstStyle/>
          <a:p>
            <a:r>
              <a:rPr lang="en-US" dirty="0"/>
              <a:t>Gender Bias in Word Embeddings</a:t>
            </a:r>
          </a:p>
        </p:txBody>
      </p:sp>
      <p:sp>
        <p:nvSpPr>
          <p:cNvPr id="3" name="Slide Number Placeholder 2">
            <a:extLst>
              <a:ext uri="{FF2B5EF4-FFF2-40B4-BE49-F238E27FC236}">
                <a16:creationId xmlns:a16="http://schemas.microsoft.com/office/drawing/2014/main" id="{B9A9A270-4D91-4190-96F6-ECDC455457C8}"/>
              </a:ext>
            </a:extLst>
          </p:cNvPr>
          <p:cNvSpPr>
            <a:spLocks noGrp="1"/>
          </p:cNvSpPr>
          <p:nvPr>
            <p:ph type="sldNum" sz="quarter" idx="4"/>
          </p:nvPr>
        </p:nvSpPr>
        <p:spPr/>
        <p:txBody>
          <a:bodyPr/>
          <a:lstStyle/>
          <a:p>
            <a:fld id="{02C8B7B2-9496-47E5-990F-169BD0B1DE6A}" type="slidenum">
              <a:rPr lang="en-US" smtClean="0"/>
              <a:t>60</a:t>
            </a:fld>
            <a:endParaRPr lang="en-US"/>
          </a:p>
        </p:txBody>
      </p:sp>
      <p:pic>
        <p:nvPicPr>
          <p:cNvPr id="5" name="Picture 4">
            <a:extLst>
              <a:ext uri="{FF2B5EF4-FFF2-40B4-BE49-F238E27FC236}">
                <a16:creationId xmlns:a16="http://schemas.microsoft.com/office/drawing/2014/main" id="{8FDA27A9-3E9A-4515-BEC7-8C8DE8DCDDA4}"/>
              </a:ext>
            </a:extLst>
          </p:cNvPr>
          <p:cNvPicPr>
            <a:picLocks noChangeAspect="1"/>
          </p:cNvPicPr>
          <p:nvPr/>
        </p:nvPicPr>
        <p:blipFill>
          <a:blip r:embed="rId2"/>
          <a:stretch>
            <a:fillRect/>
          </a:stretch>
        </p:blipFill>
        <p:spPr>
          <a:xfrm>
            <a:off x="852488" y="905834"/>
            <a:ext cx="10487025" cy="4340633"/>
          </a:xfrm>
          <a:prstGeom prst="rect">
            <a:avLst/>
          </a:prstGeom>
        </p:spPr>
      </p:pic>
      <p:sp>
        <p:nvSpPr>
          <p:cNvPr id="8" name="TextBox 7">
            <a:extLst>
              <a:ext uri="{FF2B5EF4-FFF2-40B4-BE49-F238E27FC236}">
                <a16:creationId xmlns:a16="http://schemas.microsoft.com/office/drawing/2014/main" id="{F832FDB0-BF81-4B39-86C8-B628951EDAE9}"/>
              </a:ext>
            </a:extLst>
          </p:cNvPr>
          <p:cNvSpPr txBox="1"/>
          <p:nvPr/>
        </p:nvSpPr>
        <p:spPr>
          <a:xfrm>
            <a:off x="1082732" y="6508916"/>
            <a:ext cx="11344795" cy="307777"/>
          </a:xfrm>
          <a:prstGeom prst="rect">
            <a:avLst/>
          </a:prstGeom>
          <a:noFill/>
        </p:spPr>
        <p:txBody>
          <a:bodyPr wrap="square">
            <a:spAutoFit/>
          </a:bodyPr>
          <a:lstStyle/>
          <a:p>
            <a:r>
              <a:rPr lang="en-US" sz="1400" dirty="0">
                <a:solidFill>
                  <a:schemeClr val="bg1">
                    <a:lumMod val="50000"/>
                  </a:schemeClr>
                </a:solidFill>
                <a:latin typeface="Avenir Next LT Pro" panose="020B0504020202020204" pitchFamily="34" charset="0"/>
              </a:rPr>
              <a:t>Understanding Undesirable Word Embedding Associations (</a:t>
            </a:r>
            <a:r>
              <a:rPr lang="en-US" sz="1400" dirty="0">
                <a:solidFill>
                  <a:schemeClr val="bg1">
                    <a:lumMod val="50000"/>
                  </a:schemeClr>
                </a:solidFill>
                <a:latin typeface="Avenir Next LT Pro" panose="020B0504020202020204" pitchFamily="34" charset="0"/>
                <a:hlinkClick r:id="rId3"/>
              </a:rPr>
              <a:t>https://www.aclweb.org/anthology/P19-1166.pdf</a:t>
            </a:r>
            <a:r>
              <a:rPr lang="en-US" sz="1400" dirty="0">
                <a:solidFill>
                  <a:schemeClr val="bg1">
                    <a:lumMod val="50000"/>
                  </a:schemeClr>
                </a:solidFill>
                <a:latin typeface="Avenir Next LT Pro" panose="020B0504020202020204" pitchFamily="34" charset="0"/>
              </a:rPr>
              <a:t>)</a:t>
            </a:r>
          </a:p>
        </p:txBody>
      </p:sp>
      <p:sp>
        <p:nvSpPr>
          <p:cNvPr id="9" name="TextBox 8">
            <a:extLst>
              <a:ext uri="{FF2B5EF4-FFF2-40B4-BE49-F238E27FC236}">
                <a16:creationId xmlns:a16="http://schemas.microsoft.com/office/drawing/2014/main" id="{C7E04850-4177-42BE-9CD9-D0BE70910EFB}"/>
              </a:ext>
            </a:extLst>
          </p:cNvPr>
          <p:cNvSpPr txBox="1"/>
          <p:nvPr/>
        </p:nvSpPr>
        <p:spPr>
          <a:xfrm>
            <a:off x="980401" y="5462193"/>
            <a:ext cx="10231198" cy="830997"/>
          </a:xfrm>
          <a:prstGeom prst="rect">
            <a:avLst/>
          </a:prstGeom>
          <a:noFill/>
        </p:spPr>
        <p:txBody>
          <a:bodyPr wrap="square">
            <a:spAutoFit/>
          </a:bodyPr>
          <a:lstStyle/>
          <a:p>
            <a:pPr algn="ctr"/>
            <a:r>
              <a:rPr lang="en-US" sz="2400" dirty="0">
                <a:latin typeface="Avenir Next LT Pro" panose="020B0504020202020204" pitchFamily="34" charset="0"/>
              </a:rPr>
              <a:t>Newer work refines this but still finds substantial bias </a:t>
            </a:r>
          </a:p>
          <a:p>
            <a:pPr algn="ctr"/>
            <a:r>
              <a:rPr lang="en-US" sz="2400" dirty="0">
                <a:latin typeface="Avenir Next LT Pro" panose="020B0504020202020204" pitchFamily="34" charset="0"/>
              </a:rPr>
              <a:t>amplification in gendered or gender-stereotyped words.</a:t>
            </a:r>
          </a:p>
        </p:txBody>
      </p:sp>
    </p:spTree>
    <p:extLst>
      <p:ext uri="{BB962C8B-B14F-4D97-AF65-F5344CB8AC3E}">
        <p14:creationId xmlns:p14="http://schemas.microsoft.com/office/powerpoint/2010/main" val="13880271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5C5A4-299B-4D3B-82F1-FA1AE4F7B19F}"/>
              </a:ext>
            </a:extLst>
          </p:cNvPr>
          <p:cNvSpPr>
            <a:spLocks noGrp="1"/>
          </p:cNvSpPr>
          <p:nvPr>
            <p:ph type="title"/>
          </p:nvPr>
        </p:nvSpPr>
        <p:spPr>
          <a:xfrm>
            <a:off x="0" y="9192"/>
            <a:ext cx="10764982" cy="358604"/>
          </a:xfrm>
        </p:spPr>
        <p:txBody>
          <a:bodyPr/>
          <a:lstStyle/>
          <a:p>
            <a:r>
              <a:rPr lang="en-US" dirty="0"/>
              <a:t>Gender Bias in Word Embeddings</a:t>
            </a:r>
          </a:p>
        </p:txBody>
      </p:sp>
      <p:sp>
        <p:nvSpPr>
          <p:cNvPr id="3" name="Slide Number Placeholder 2">
            <a:extLst>
              <a:ext uri="{FF2B5EF4-FFF2-40B4-BE49-F238E27FC236}">
                <a16:creationId xmlns:a16="http://schemas.microsoft.com/office/drawing/2014/main" id="{B9A9A270-4D91-4190-96F6-ECDC455457C8}"/>
              </a:ext>
            </a:extLst>
          </p:cNvPr>
          <p:cNvSpPr>
            <a:spLocks noGrp="1"/>
          </p:cNvSpPr>
          <p:nvPr>
            <p:ph type="sldNum" sz="quarter" idx="4"/>
          </p:nvPr>
        </p:nvSpPr>
        <p:spPr/>
        <p:txBody>
          <a:bodyPr/>
          <a:lstStyle/>
          <a:p>
            <a:fld id="{02C8B7B2-9496-47E5-990F-169BD0B1DE6A}" type="slidenum">
              <a:rPr lang="en-US" smtClean="0"/>
              <a:t>61</a:t>
            </a:fld>
            <a:endParaRPr lang="en-US"/>
          </a:p>
        </p:txBody>
      </p:sp>
      <p:sp>
        <p:nvSpPr>
          <p:cNvPr id="8" name="TextBox 7">
            <a:extLst>
              <a:ext uri="{FF2B5EF4-FFF2-40B4-BE49-F238E27FC236}">
                <a16:creationId xmlns:a16="http://schemas.microsoft.com/office/drawing/2014/main" id="{F832FDB0-BF81-4B39-86C8-B628951EDAE9}"/>
              </a:ext>
            </a:extLst>
          </p:cNvPr>
          <p:cNvSpPr txBox="1"/>
          <p:nvPr/>
        </p:nvSpPr>
        <p:spPr>
          <a:xfrm>
            <a:off x="1082732" y="6325588"/>
            <a:ext cx="11344795" cy="523220"/>
          </a:xfrm>
          <a:prstGeom prst="rect">
            <a:avLst/>
          </a:prstGeom>
          <a:noFill/>
        </p:spPr>
        <p:txBody>
          <a:bodyPr wrap="square">
            <a:spAutoFit/>
          </a:bodyPr>
          <a:lstStyle/>
          <a:p>
            <a:r>
              <a:rPr lang="en-US" sz="1400" dirty="0">
                <a:solidFill>
                  <a:schemeClr val="bg1">
                    <a:lumMod val="50000"/>
                  </a:schemeClr>
                </a:solidFill>
                <a:latin typeface="Avenir Next LT Pro" panose="020B0504020202020204" pitchFamily="34" charset="0"/>
              </a:rPr>
              <a:t>[2] Lipstick on a Pig: Debiasing Methods Cover up Systematic Gender Biases in Word Embeddings But do not Remove Them</a:t>
            </a:r>
          </a:p>
          <a:p>
            <a:r>
              <a:rPr lang="en-US" sz="1400" dirty="0">
                <a:solidFill>
                  <a:schemeClr val="bg1">
                    <a:lumMod val="50000"/>
                  </a:schemeClr>
                </a:solidFill>
                <a:latin typeface="Avenir Next LT Pro" panose="020B0504020202020204" pitchFamily="34" charset="0"/>
              </a:rPr>
              <a:t> (</a:t>
            </a:r>
            <a:r>
              <a:rPr lang="en-US" sz="1400" dirty="0">
                <a:solidFill>
                  <a:schemeClr val="bg1">
                    <a:lumMod val="50000"/>
                  </a:schemeClr>
                </a:solidFill>
                <a:latin typeface="Avenir Next LT Pro" panose="020B0504020202020204" pitchFamily="34" charset="0"/>
                <a:hlinkClick r:id="rId2"/>
              </a:rPr>
              <a:t>https://www.aclweb.org/anthology/N19-1061.pdf</a:t>
            </a:r>
            <a:r>
              <a:rPr lang="en-US" sz="1400" dirty="0">
                <a:solidFill>
                  <a:schemeClr val="bg1">
                    <a:lumMod val="50000"/>
                  </a:schemeClr>
                </a:solidFill>
                <a:latin typeface="Avenir Next LT Pro" panose="020B0504020202020204" pitchFamily="34" charset="0"/>
              </a:rPr>
              <a:t>)</a:t>
            </a:r>
          </a:p>
        </p:txBody>
      </p:sp>
      <p:sp>
        <p:nvSpPr>
          <p:cNvPr id="9" name="TextBox 8">
            <a:extLst>
              <a:ext uri="{FF2B5EF4-FFF2-40B4-BE49-F238E27FC236}">
                <a16:creationId xmlns:a16="http://schemas.microsoft.com/office/drawing/2014/main" id="{C7E04850-4177-42BE-9CD9-D0BE70910EFB}"/>
              </a:ext>
            </a:extLst>
          </p:cNvPr>
          <p:cNvSpPr txBox="1"/>
          <p:nvPr/>
        </p:nvSpPr>
        <p:spPr>
          <a:xfrm>
            <a:off x="980400" y="601302"/>
            <a:ext cx="10231198" cy="1200329"/>
          </a:xfrm>
          <a:prstGeom prst="rect">
            <a:avLst/>
          </a:prstGeom>
          <a:noFill/>
        </p:spPr>
        <p:txBody>
          <a:bodyPr wrap="square">
            <a:spAutoFit/>
          </a:bodyPr>
          <a:lstStyle/>
          <a:p>
            <a:r>
              <a:rPr lang="en-US" sz="2400" b="1" dirty="0">
                <a:latin typeface="Avenir Next LT Pro" panose="020B0504020202020204" pitchFamily="34" charset="0"/>
              </a:rPr>
              <a:t>Good news: </a:t>
            </a:r>
            <a:r>
              <a:rPr lang="en-US" sz="2400" dirty="0">
                <a:latin typeface="Avenir Next LT Pro" panose="020B0504020202020204" pitchFamily="34" charset="0"/>
              </a:rPr>
              <a:t>Strong approaches to debias word vectors given sets of words defining the subspace on which the bias manifests. [1]</a:t>
            </a:r>
          </a:p>
          <a:p>
            <a:r>
              <a:rPr lang="en-US" sz="2400" b="1" dirty="0">
                <a:latin typeface="Avenir Next LT Pro" panose="020B0504020202020204" pitchFamily="34" charset="0"/>
              </a:rPr>
              <a:t>	- e.g., </a:t>
            </a:r>
            <a:r>
              <a:rPr lang="en-US" sz="2400" dirty="0">
                <a:latin typeface="Avenir Next LT Pro" panose="020B0504020202020204" pitchFamily="34" charset="0"/>
              </a:rPr>
              <a:t>making words equidistant along a gender subspace</a:t>
            </a:r>
            <a:endParaRPr lang="en-US" sz="2400" b="1" dirty="0">
              <a:latin typeface="Avenir Next LT Pro" panose="020B0504020202020204" pitchFamily="34" charset="0"/>
            </a:endParaRPr>
          </a:p>
        </p:txBody>
      </p:sp>
      <p:sp>
        <p:nvSpPr>
          <p:cNvPr id="7" name="TextBox 6">
            <a:extLst>
              <a:ext uri="{FF2B5EF4-FFF2-40B4-BE49-F238E27FC236}">
                <a16:creationId xmlns:a16="http://schemas.microsoft.com/office/drawing/2014/main" id="{5B24C485-B54F-494E-A639-A9868A6A05C8}"/>
              </a:ext>
            </a:extLst>
          </p:cNvPr>
          <p:cNvSpPr txBox="1"/>
          <p:nvPr/>
        </p:nvSpPr>
        <p:spPr>
          <a:xfrm>
            <a:off x="980400" y="2162783"/>
            <a:ext cx="10231198" cy="830997"/>
          </a:xfrm>
          <a:prstGeom prst="rect">
            <a:avLst/>
          </a:prstGeom>
          <a:noFill/>
        </p:spPr>
        <p:txBody>
          <a:bodyPr wrap="square">
            <a:spAutoFit/>
          </a:bodyPr>
          <a:lstStyle/>
          <a:p>
            <a:r>
              <a:rPr lang="en-US" sz="2400" b="1" dirty="0">
                <a:latin typeface="Avenir Next LT Pro" panose="020B0504020202020204" pitchFamily="34" charset="0"/>
              </a:rPr>
              <a:t>Bad news: </a:t>
            </a:r>
            <a:r>
              <a:rPr lang="en-US" sz="2400" dirty="0">
                <a:latin typeface="Avenir Next LT Pro" panose="020B0504020202020204" pitchFamily="34" charset="0"/>
              </a:rPr>
              <a:t>You need to manually define those subspaces. </a:t>
            </a:r>
            <a:br>
              <a:rPr lang="en-US" sz="2400" dirty="0">
                <a:latin typeface="Avenir Next LT Pro" panose="020B0504020202020204" pitchFamily="34" charset="0"/>
              </a:rPr>
            </a:br>
            <a:r>
              <a:rPr lang="en-US" sz="2400" dirty="0">
                <a:latin typeface="Avenir Next LT Pro" panose="020B0504020202020204" pitchFamily="34" charset="0"/>
              </a:rPr>
              <a:t>	</a:t>
            </a:r>
            <a:r>
              <a:rPr lang="en-US" sz="2400" dirty="0">
                <a:latin typeface="Avenir Next LT Pro" panose="020B0504020202020204" pitchFamily="34" charset="0"/>
                <a:sym typeface="Wingdings" panose="05000000000000000000" pitchFamily="2" charset="2"/>
              </a:rPr>
              <a:t> W</a:t>
            </a:r>
            <a:r>
              <a:rPr lang="en-US" sz="2400" dirty="0">
                <a:latin typeface="Avenir Next LT Pro" panose="020B0504020202020204" pitchFamily="34" charset="0"/>
              </a:rPr>
              <a:t>e must find (or hypothesis) bias before we can correct it. </a:t>
            </a:r>
            <a:endParaRPr lang="en-US" sz="2400" b="1" dirty="0">
              <a:latin typeface="Avenir Next LT Pro" panose="020B0504020202020204" pitchFamily="34" charset="0"/>
            </a:endParaRPr>
          </a:p>
        </p:txBody>
      </p:sp>
      <p:sp>
        <p:nvSpPr>
          <p:cNvPr id="10" name="TextBox 9">
            <a:extLst>
              <a:ext uri="{FF2B5EF4-FFF2-40B4-BE49-F238E27FC236}">
                <a16:creationId xmlns:a16="http://schemas.microsoft.com/office/drawing/2014/main" id="{FCFE1565-F11D-46A7-8B73-1784CBDEC619}"/>
              </a:ext>
            </a:extLst>
          </p:cNvPr>
          <p:cNvSpPr txBox="1"/>
          <p:nvPr/>
        </p:nvSpPr>
        <p:spPr>
          <a:xfrm>
            <a:off x="980400" y="3354932"/>
            <a:ext cx="10231198" cy="1200329"/>
          </a:xfrm>
          <a:prstGeom prst="rect">
            <a:avLst/>
          </a:prstGeom>
          <a:noFill/>
        </p:spPr>
        <p:txBody>
          <a:bodyPr wrap="square">
            <a:spAutoFit/>
          </a:bodyPr>
          <a:lstStyle/>
          <a:p>
            <a:r>
              <a:rPr lang="en-US" sz="2400" b="1" dirty="0">
                <a:latin typeface="Avenir Next LT Pro" panose="020B0504020202020204" pitchFamily="34" charset="0"/>
              </a:rPr>
              <a:t>Worse news: </a:t>
            </a:r>
            <a:r>
              <a:rPr lang="en-US" sz="2400" dirty="0">
                <a:latin typeface="Avenir Next LT Pro" panose="020B0504020202020204" pitchFamily="34" charset="0"/>
              </a:rPr>
              <a:t>Underlying structure between words are likely still biased even if debiased on the subspace. [2]</a:t>
            </a:r>
            <a:br>
              <a:rPr lang="en-US" sz="2400" dirty="0">
                <a:latin typeface="Avenir Next LT Pro" panose="020B0504020202020204" pitchFamily="34" charset="0"/>
              </a:rPr>
            </a:br>
            <a:r>
              <a:rPr lang="en-US" sz="2400" dirty="0">
                <a:latin typeface="Avenir Next LT Pro" panose="020B0504020202020204" pitchFamily="34" charset="0"/>
              </a:rPr>
              <a:t>	</a:t>
            </a:r>
            <a:r>
              <a:rPr lang="en-US" sz="2400" b="1" dirty="0">
                <a:latin typeface="Avenir Next LT Pro" panose="020B0504020202020204" pitchFamily="34" charset="0"/>
              </a:rPr>
              <a:t> - e.g., </a:t>
            </a:r>
            <a:r>
              <a:rPr lang="en-US" sz="2400" i="1" dirty="0">
                <a:latin typeface="Avenir Next LT Pro" panose="020B0504020202020204" pitchFamily="34" charset="0"/>
              </a:rPr>
              <a:t>receptionist </a:t>
            </a:r>
            <a:r>
              <a:rPr lang="en-US" sz="2400" dirty="0">
                <a:latin typeface="Avenir Next LT Pro" panose="020B0504020202020204" pitchFamily="34" charset="0"/>
              </a:rPr>
              <a:t>is still closer to </a:t>
            </a:r>
            <a:r>
              <a:rPr lang="en-US" sz="2400" i="1" dirty="0">
                <a:latin typeface="Avenir Next LT Pro" panose="020B0504020202020204" pitchFamily="34" charset="0"/>
              </a:rPr>
              <a:t>softball</a:t>
            </a:r>
            <a:r>
              <a:rPr lang="en-US" sz="2400" dirty="0">
                <a:latin typeface="Avenir Next LT Pro" panose="020B0504020202020204" pitchFamily="34" charset="0"/>
              </a:rPr>
              <a:t> than </a:t>
            </a:r>
            <a:r>
              <a:rPr lang="en-US" sz="2400" i="1" dirty="0">
                <a:latin typeface="Avenir Next LT Pro" panose="020B0504020202020204" pitchFamily="34" charset="0"/>
              </a:rPr>
              <a:t>football</a:t>
            </a:r>
            <a:endParaRPr lang="en-US" sz="2400" b="1" i="1" dirty="0">
              <a:latin typeface="Avenir Next LT Pro" panose="020B0504020202020204" pitchFamily="34" charset="0"/>
            </a:endParaRPr>
          </a:p>
        </p:txBody>
      </p:sp>
      <p:sp>
        <p:nvSpPr>
          <p:cNvPr id="11" name="TextBox 10">
            <a:extLst>
              <a:ext uri="{FF2B5EF4-FFF2-40B4-BE49-F238E27FC236}">
                <a16:creationId xmlns:a16="http://schemas.microsoft.com/office/drawing/2014/main" id="{C53156A5-0070-42E2-A2A7-0CE9B28F010F}"/>
              </a:ext>
            </a:extLst>
          </p:cNvPr>
          <p:cNvSpPr txBox="1"/>
          <p:nvPr/>
        </p:nvSpPr>
        <p:spPr>
          <a:xfrm>
            <a:off x="1082732" y="6093291"/>
            <a:ext cx="11344795" cy="307777"/>
          </a:xfrm>
          <a:prstGeom prst="rect">
            <a:avLst/>
          </a:prstGeom>
          <a:noFill/>
        </p:spPr>
        <p:txBody>
          <a:bodyPr wrap="square">
            <a:spAutoFit/>
          </a:bodyPr>
          <a:lstStyle/>
          <a:p>
            <a:r>
              <a:rPr lang="en-US" sz="1400" dirty="0">
                <a:solidFill>
                  <a:schemeClr val="bg1">
                    <a:lumMod val="50000"/>
                  </a:schemeClr>
                </a:solidFill>
                <a:latin typeface="Avenir Next LT Pro" panose="020B0504020202020204" pitchFamily="34" charset="0"/>
              </a:rPr>
              <a:t>[1] Understanding Undesirable Word Embedding Associations (</a:t>
            </a:r>
            <a:r>
              <a:rPr lang="en-US" sz="1400" dirty="0">
                <a:solidFill>
                  <a:schemeClr val="bg1">
                    <a:lumMod val="50000"/>
                  </a:schemeClr>
                </a:solidFill>
                <a:latin typeface="Avenir Next LT Pro" panose="020B0504020202020204" pitchFamily="34" charset="0"/>
                <a:hlinkClick r:id="rId3"/>
              </a:rPr>
              <a:t>https://www.aclweb.org/anthology/P19-1166.pdf</a:t>
            </a:r>
            <a:r>
              <a:rPr lang="en-US" sz="1400" dirty="0">
                <a:solidFill>
                  <a:schemeClr val="bg1">
                    <a:lumMod val="50000"/>
                  </a:schemeClr>
                </a:solidFill>
                <a:latin typeface="Avenir Next LT Pro" panose="020B0504020202020204" pitchFamily="34" charset="0"/>
              </a:rPr>
              <a:t>)</a:t>
            </a:r>
          </a:p>
        </p:txBody>
      </p:sp>
      <p:sp>
        <p:nvSpPr>
          <p:cNvPr id="12" name="TextBox 11">
            <a:extLst>
              <a:ext uri="{FF2B5EF4-FFF2-40B4-BE49-F238E27FC236}">
                <a16:creationId xmlns:a16="http://schemas.microsoft.com/office/drawing/2014/main" id="{E48E9BB8-48FF-462D-9EF4-D3B7184FC624}"/>
              </a:ext>
            </a:extLst>
          </p:cNvPr>
          <p:cNvSpPr txBox="1"/>
          <p:nvPr/>
        </p:nvSpPr>
        <p:spPr>
          <a:xfrm>
            <a:off x="980400" y="4861120"/>
            <a:ext cx="10231198" cy="830997"/>
          </a:xfrm>
          <a:prstGeom prst="rect">
            <a:avLst/>
          </a:prstGeom>
          <a:noFill/>
        </p:spPr>
        <p:txBody>
          <a:bodyPr wrap="square">
            <a:spAutoFit/>
          </a:bodyPr>
          <a:lstStyle/>
          <a:p>
            <a:r>
              <a:rPr lang="en-US" sz="2400" b="1" dirty="0">
                <a:latin typeface="Avenir Next LT Pro" panose="020B0504020202020204" pitchFamily="34" charset="0"/>
              </a:rPr>
              <a:t>Even Worse news: </a:t>
            </a:r>
            <a:r>
              <a:rPr lang="en-US" sz="2400" dirty="0">
                <a:latin typeface="Avenir Next LT Pro" panose="020B0504020202020204" pitchFamily="34" charset="0"/>
              </a:rPr>
              <a:t>The community has moved on to more complicated models that are less well understood – but still consume large corpuses.</a:t>
            </a:r>
            <a:endParaRPr lang="en-US" sz="2400" b="1" i="1" dirty="0">
              <a:latin typeface="Avenir Next LT Pro" panose="020B0504020202020204" pitchFamily="34" charset="0"/>
            </a:endParaRPr>
          </a:p>
        </p:txBody>
      </p:sp>
    </p:spTree>
    <p:extLst>
      <p:ext uri="{BB962C8B-B14F-4D97-AF65-F5344CB8AC3E}">
        <p14:creationId xmlns:p14="http://schemas.microsoft.com/office/powerpoint/2010/main" val="224396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55981-364A-4CCB-A12D-30C7EF8A5FE3}"/>
              </a:ext>
            </a:extLst>
          </p:cNvPr>
          <p:cNvSpPr>
            <a:spLocks noGrp="1"/>
          </p:cNvSpPr>
          <p:nvPr>
            <p:ph type="title"/>
          </p:nvPr>
        </p:nvSpPr>
        <p:spPr/>
        <p:txBody>
          <a:bodyPr/>
          <a:lstStyle/>
          <a:p>
            <a:r>
              <a:rPr lang="en-US" dirty="0"/>
              <a:t>Example from Machine Translation</a:t>
            </a:r>
          </a:p>
        </p:txBody>
      </p:sp>
      <p:sp>
        <p:nvSpPr>
          <p:cNvPr id="3" name="Slide Number Placeholder 2">
            <a:extLst>
              <a:ext uri="{FF2B5EF4-FFF2-40B4-BE49-F238E27FC236}">
                <a16:creationId xmlns:a16="http://schemas.microsoft.com/office/drawing/2014/main" id="{467C2C93-E833-4202-9F2E-E7C9FF962116}"/>
              </a:ext>
            </a:extLst>
          </p:cNvPr>
          <p:cNvSpPr>
            <a:spLocks noGrp="1"/>
          </p:cNvSpPr>
          <p:nvPr>
            <p:ph type="sldNum" sz="quarter" idx="4"/>
          </p:nvPr>
        </p:nvSpPr>
        <p:spPr/>
        <p:txBody>
          <a:bodyPr/>
          <a:lstStyle/>
          <a:p>
            <a:fld id="{02C8B7B2-9496-47E5-990F-169BD0B1DE6A}" type="slidenum">
              <a:rPr lang="en-US" smtClean="0"/>
              <a:t>62</a:t>
            </a:fld>
            <a:endParaRPr lang="en-US"/>
          </a:p>
        </p:txBody>
      </p:sp>
      <p:pic>
        <p:nvPicPr>
          <p:cNvPr id="46082" name="Picture 2" descr="Google Translate addresses its bias issue | by Thomas Moore Devlin | Babbel  On | Medium">
            <a:extLst>
              <a:ext uri="{FF2B5EF4-FFF2-40B4-BE49-F238E27FC236}">
                <a16:creationId xmlns:a16="http://schemas.microsoft.com/office/drawing/2014/main" id="{C56D0927-F25B-4478-B210-19449AF392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384" y="1981806"/>
            <a:ext cx="6181725" cy="24288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286A073-DAE5-4CDC-A826-D134F878D2C6}"/>
              </a:ext>
            </a:extLst>
          </p:cNvPr>
          <p:cNvSpPr txBox="1"/>
          <p:nvPr/>
        </p:nvSpPr>
        <p:spPr>
          <a:xfrm>
            <a:off x="2532624" y="1300684"/>
            <a:ext cx="4466692" cy="369332"/>
          </a:xfrm>
          <a:prstGeom prst="rect">
            <a:avLst/>
          </a:prstGeom>
          <a:noFill/>
        </p:spPr>
        <p:txBody>
          <a:bodyPr wrap="square">
            <a:spAutoFit/>
          </a:bodyPr>
          <a:lstStyle/>
          <a:p>
            <a:pPr marL="0" lvl="1" algn="ctr">
              <a:lnSpc>
                <a:spcPct val="100000"/>
              </a:lnSpc>
            </a:pPr>
            <a:r>
              <a:rPr lang="en-US" b="1" dirty="0">
                <a:solidFill>
                  <a:srgbClr val="D73F09"/>
                </a:solidFill>
                <a:latin typeface="Avenir Next LT Pro" panose="020B0504020202020204" pitchFamily="34" charset="0"/>
              </a:rPr>
              <a:t>Turkish isn’t a gendered language</a:t>
            </a:r>
            <a:endParaRPr lang="en-US" dirty="0">
              <a:solidFill>
                <a:srgbClr val="D73F09"/>
              </a:solidFill>
              <a:latin typeface="Avenir Next LT Pro" panose="020B0504020202020204" pitchFamily="34" charset="0"/>
            </a:endParaRPr>
          </a:p>
        </p:txBody>
      </p:sp>
      <p:pic>
        <p:nvPicPr>
          <p:cNvPr id="8" name="Graphic 7" descr="Arrow: Counter-clockwise curve with solid fill">
            <a:extLst>
              <a:ext uri="{FF2B5EF4-FFF2-40B4-BE49-F238E27FC236}">
                <a16:creationId xmlns:a16="http://schemas.microsoft.com/office/drawing/2014/main" id="{675CB6A4-C107-4B77-8C1F-16B407EC47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2448184" y="1412584"/>
            <a:ext cx="914400" cy="914400"/>
          </a:xfrm>
          <a:prstGeom prst="rect">
            <a:avLst/>
          </a:prstGeom>
        </p:spPr>
      </p:pic>
      <p:sp>
        <p:nvSpPr>
          <p:cNvPr id="4" name="Rectangle 3">
            <a:extLst>
              <a:ext uri="{FF2B5EF4-FFF2-40B4-BE49-F238E27FC236}">
                <a16:creationId xmlns:a16="http://schemas.microsoft.com/office/drawing/2014/main" id="{C8A3918A-8F3C-4EE9-9FAA-C46927272E3A}"/>
              </a:ext>
            </a:extLst>
          </p:cNvPr>
          <p:cNvSpPr/>
          <p:nvPr/>
        </p:nvSpPr>
        <p:spPr>
          <a:xfrm>
            <a:off x="6096000" y="2540000"/>
            <a:ext cx="2116667" cy="1151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732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11C552-B313-4074-8FF9-36BD9A7DACC3}"/>
              </a:ext>
            </a:extLst>
          </p:cNvPr>
          <p:cNvPicPr>
            <a:picLocks noChangeAspect="1"/>
          </p:cNvPicPr>
          <p:nvPr/>
        </p:nvPicPr>
        <p:blipFill>
          <a:blip r:embed="rId3"/>
          <a:stretch>
            <a:fillRect/>
          </a:stretch>
        </p:blipFill>
        <p:spPr>
          <a:xfrm>
            <a:off x="623454" y="811806"/>
            <a:ext cx="10670771" cy="4683138"/>
          </a:xfrm>
          <a:prstGeom prst="rect">
            <a:avLst/>
          </a:prstGeom>
        </p:spPr>
      </p:pic>
      <p:sp>
        <p:nvSpPr>
          <p:cNvPr id="2" name="Title 1">
            <a:extLst>
              <a:ext uri="{FF2B5EF4-FFF2-40B4-BE49-F238E27FC236}">
                <a16:creationId xmlns:a16="http://schemas.microsoft.com/office/drawing/2014/main" id="{16155981-364A-4CCB-A12D-30C7EF8A5FE3}"/>
              </a:ext>
            </a:extLst>
          </p:cNvPr>
          <p:cNvSpPr>
            <a:spLocks noGrp="1"/>
          </p:cNvSpPr>
          <p:nvPr>
            <p:ph type="title"/>
          </p:nvPr>
        </p:nvSpPr>
        <p:spPr/>
        <p:txBody>
          <a:bodyPr/>
          <a:lstStyle/>
          <a:p>
            <a:r>
              <a:rPr lang="en-US" dirty="0"/>
              <a:t>Example from Machine Translation</a:t>
            </a:r>
          </a:p>
        </p:txBody>
      </p:sp>
      <p:sp>
        <p:nvSpPr>
          <p:cNvPr id="3" name="Slide Number Placeholder 2">
            <a:extLst>
              <a:ext uri="{FF2B5EF4-FFF2-40B4-BE49-F238E27FC236}">
                <a16:creationId xmlns:a16="http://schemas.microsoft.com/office/drawing/2014/main" id="{467C2C93-E833-4202-9F2E-E7C9FF962116}"/>
              </a:ext>
            </a:extLst>
          </p:cNvPr>
          <p:cNvSpPr>
            <a:spLocks noGrp="1"/>
          </p:cNvSpPr>
          <p:nvPr>
            <p:ph type="sldNum" sz="quarter" idx="4"/>
          </p:nvPr>
        </p:nvSpPr>
        <p:spPr/>
        <p:txBody>
          <a:bodyPr/>
          <a:lstStyle/>
          <a:p>
            <a:fld id="{02C8B7B2-9496-47E5-990F-169BD0B1DE6A}" type="slidenum">
              <a:rPr lang="en-US" smtClean="0"/>
              <a:t>63</a:t>
            </a:fld>
            <a:endParaRPr lang="en-US"/>
          </a:p>
        </p:txBody>
      </p:sp>
      <p:sp>
        <p:nvSpPr>
          <p:cNvPr id="10" name="TextBox 9">
            <a:extLst>
              <a:ext uri="{FF2B5EF4-FFF2-40B4-BE49-F238E27FC236}">
                <a16:creationId xmlns:a16="http://schemas.microsoft.com/office/drawing/2014/main" id="{D69DF1CA-7157-409D-9FCB-024133541123}"/>
              </a:ext>
            </a:extLst>
          </p:cNvPr>
          <p:cNvSpPr txBox="1"/>
          <p:nvPr/>
        </p:nvSpPr>
        <p:spPr>
          <a:xfrm>
            <a:off x="158496" y="5938954"/>
            <a:ext cx="11875008" cy="400110"/>
          </a:xfrm>
          <a:prstGeom prst="rect">
            <a:avLst/>
          </a:prstGeom>
          <a:noFill/>
        </p:spPr>
        <p:txBody>
          <a:bodyPr wrap="square">
            <a:spAutoFit/>
          </a:bodyPr>
          <a:lstStyle/>
          <a:p>
            <a:pPr algn="ctr"/>
            <a:r>
              <a:rPr lang="en-US" sz="2000" b="1" dirty="0">
                <a:latin typeface="Avenir Next LT Pro" panose="020B0504020202020204" pitchFamily="34" charset="0"/>
              </a:rPr>
              <a:t>Maybe good news: </a:t>
            </a:r>
            <a:r>
              <a:rPr lang="en-US" sz="2000" dirty="0">
                <a:latin typeface="Avenir Next LT Pro" panose="020B0504020202020204" pitchFamily="34" charset="0"/>
              </a:rPr>
              <a:t>Companies do appear to be trying (once academics and media calls them out)</a:t>
            </a:r>
            <a:r>
              <a:rPr lang="en-US" sz="2000" b="1" dirty="0">
                <a:latin typeface="Avenir Next LT Pro" panose="020B0504020202020204" pitchFamily="34" charset="0"/>
              </a:rPr>
              <a:t> </a:t>
            </a:r>
            <a:endParaRPr lang="en-US" sz="2000" dirty="0"/>
          </a:p>
        </p:txBody>
      </p:sp>
    </p:spTree>
    <p:extLst>
      <p:ext uri="{BB962C8B-B14F-4D97-AF65-F5344CB8AC3E}">
        <p14:creationId xmlns:p14="http://schemas.microsoft.com/office/powerpoint/2010/main" val="1071707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55981-364A-4CCB-A12D-30C7EF8A5FE3}"/>
              </a:ext>
            </a:extLst>
          </p:cNvPr>
          <p:cNvSpPr>
            <a:spLocks noGrp="1"/>
          </p:cNvSpPr>
          <p:nvPr>
            <p:ph type="title"/>
          </p:nvPr>
        </p:nvSpPr>
        <p:spPr/>
        <p:txBody>
          <a:bodyPr/>
          <a:lstStyle/>
          <a:p>
            <a:r>
              <a:rPr lang="en-US" dirty="0"/>
              <a:t>End on a Positive Thought – We can use this to examine text bias!</a:t>
            </a:r>
          </a:p>
        </p:txBody>
      </p:sp>
      <p:sp>
        <p:nvSpPr>
          <p:cNvPr id="3" name="Slide Number Placeholder 2">
            <a:extLst>
              <a:ext uri="{FF2B5EF4-FFF2-40B4-BE49-F238E27FC236}">
                <a16:creationId xmlns:a16="http://schemas.microsoft.com/office/drawing/2014/main" id="{467C2C93-E833-4202-9F2E-E7C9FF962116}"/>
              </a:ext>
            </a:extLst>
          </p:cNvPr>
          <p:cNvSpPr>
            <a:spLocks noGrp="1"/>
          </p:cNvSpPr>
          <p:nvPr>
            <p:ph type="sldNum" sz="quarter" idx="4"/>
          </p:nvPr>
        </p:nvSpPr>
        <p:spPr/>
        <p:txBody>
          <a:bodyPr/>
          <a:lstStyle/>
          <a:p>
            <a:fld id="{02C8B7B2-9496-47E5-990F-169BD0B1DE6A}" type="slidenum">
              <a:rPr lang="en-US" smtClean="0"/>
              <a:t>64</a:t>
            </a:fld>
            <a:endParaRPr lang="en-US"/>
          </a:p>
        </p:txBody>
      </p:sp>
      <p:sp>
        <p:nvSpPr>
          <p:cNvPr id="6" name="TextBox 5">
            <a:extLst>
              <a:ext uri="{FF2B5EF4-FFF2-40B4-BE49-F238E27FC236}">
                <a16:creationId xmlns:a16="http://schemas.microsoft.com/office/drawing/2014/main" id="{4ED223CB-EE68-441C-88F4-63E829B79831}"/>
              </a:ext>
            </a:extLst>
          </p:cNvPr>
          <p:cNvSpPr txBox="1"/>
          <p:nvPr/>
        </p:nvSpPr>
        <p:spPr>
          <a:xfrm>
            <a:off x="966354" y="6508916"/>
            <a:ext cx="11344795" cy="307777"/>
          </a:xfrm>
          <a:prstGeom prst="rect">
            <a:avLst/>
          </a:prstGeom>
          <a:noFill/>
        </p:spPr>
        <p:txBody>
          <a:bodyPr wrap="square">
            <a:spAutoFit/>
          </a:bodyPr>
          <a:lstStyle/>
          <a:p>
            <a:r>
              <a:rPr lang="en-US" sz="1400" dirty="0">
                <a:solidFill>
                  <a:schemeClr val="bg1">
                    <a:lumMod val="50000"/>
                  </a:schemeClr>
                </a:solidFill>
                <a:latin typeface="Avenir Next LT Pro" panose="020B0504020202020204" pitchFamily="34" charset="0"/>
              </a:rPr>
              <a:t>Word embeddings quantify 100 years of gender and ethnic stereotypes (</a:t>
            </a:r>
            <a:r>
              <a:rPr lang="en-US" sz="1400" dirty="0">
                <a:solidFill>
                  <a:schemeClr val="bg1">
                    <a:lumMod val="50000"/>
                  </a:schemeClr>
                </a:solidFill>
                <a:latin typeface="Avenir Next LT Pro" panose="020B0504020202020204" pitchFamily="34" charset="0"/>
                <a:hlinkClick r:id="rId2"/>
              </a:rPr>
              <a:t>https://www.pnas.org/content/pnas/115/16/E3635.full.pdf</a:t>
            </a:r>
            <a:r>
              <a:rPr lang="en-US" sz="1400" dirty="0">
                <a:solidFill>
                  <a:schemeClr val="bg1">
                    <a:lumMod val="50000"/>
                  </a:schemeClr>
                </a:solidFill>
                <a:latin typeface="Avenir Next LT Pro" panose="020B0504020202020204" pitchFamily="34" charset="0"/>
              </a:rPr>
              <a:t>)</a:t>
            </a:r>
          </a:p>
        </p:txBody>
      </p:sp>
      <p:sp>
        <p:nvSpPr>
          <p:cNvPr id="11" name="TextBox 10">
            <a:extLst>
              <a:ext uri="{FF2B5EF4-FFF2-40B4-BE49-F238E27FC236}">
                <a16:creationId xmlns:a16="http://schemas.microsoft.com/office/drawing/2014/main" id="{195589FC-D3DD-47F7-B7DF-224D6629FDC0}"/>
              </a:ext>
            </a:extLst>
          </p:cNvPr>
          <p:cNvSpPr txBox="1"/>
          <p:nvPr/>
        </p:nvSpPr>
        <p:spPr>
          <a:xfrm>
            <a:off x="156719" y="849412"/>
            <a:ext cx="11098714" cy="369332"/>
          </a:xfrm>
          <a:prstGeom prst="rect">
            <a:avLst/>
          </a:prstGeom>
          <a:noFill/>
        </p:spPr>
        <p:txBody>
          <a:bodyPr wrap="square">
            <a:spAutoFit/>
          </a:bodyPr>
          <a:lstStyle/>
          <a:p>
            <a:r>
              <a:rPr lang="en-US" b="1" dirty="0">
                <a:latin typeface="Avenir Next LT Pro" panose="020B0504020202020204" pitchFamily="34" charset="0"/>
              </a:rPr>
              <a:t>Idea: </a:t>
            </a:r>
            <a:r>
              <a:rPr lang="en-US" dirty="0">
                <a:latin typeface="Avenir Next LT Pro" panose="020B0504020202020204" pitchFamily="34" charset="0"/>
              </a:rPr>
              <a:t>Train word embeddings on each decade of Corpus of Historical American English (COHA)</a:t>
            </a:r>
          </a:p>
        </p:txBody>
      </p:sp>
      <p:pic>
        <p:nvPicPr>
          <p:cNvPr id="12" name="Picture 11">
            <a:extLst>
              <a:ext uri="{FF2B5EF4-FFF2-40B4-BE49-F238E27FC236}">
                <a16:creationId xmlns:a16="http://schemas.microsoft.com/office/drawing/2014/main" id="{56A63D8F-CC26-4F0A-B879-76E847D47310}"/>
              </a:ext>
            </a:extLst>
          </p:cNvPr>
          <p:cNvPicPr>
            <a:picLocks noChangeAspect="1"/>
          </p:cNvPicPr>
          <p:nvPr/>
        </p:nvPicPr>
        <p:blipFill>
          <a:blip r:embed="rId3"/>
          <a:stretch>
            <a:fillRect/>
          </a:stretch>
        </p:blipFill>
        <p:spPr>
          <a:xfrm>
            <a:off x="202682" y="1829204"/>
            <a:ext cx="5503394" cy="3365844"/>
          </a:xfrm>
          <a:prstGeom prst="rect">
            <a:avLst/>
          </a:prstGeom>
        </p:spPr>
      </p:pic>
      <p:pic>
        <p:nvPicPr>
          <p:cNvPr id="14" name="Picture 13">
            <a:extLst>
              <a:ext uri="{FF2B5EF4-FFF2-40B4-BE49-F238E27FC236}">
                <a16:creationId xmlns:a16="http://schemas.microsoft.com/office/drawing/2014/main" id="{C67C7FA4-149E-474F-8313-84E5D2300408}"/>
              </a:ext>
            </a:extLst>
          </p:cNvPr>
          <p:cNvPicPr>
            <a:picLocks noChangeAspect="1"/>
          </p:cNvPicPr>
          <p:nvPr/>
        </p:nvPicPr>
        <p:blipFill>
          <a:blip r:embed="rId4"/>
          <a:stretch>
            <a:fillRect/>
          </a:stretch>
        </p:blipFill>
        <p:spPr>
          <a:xfrm>
            <a:off x="6177829" y="1917262"/>
            <a:ext cx="5252171" cy="3277786"/>
          </a:xfrm>
          <a:prstGeom prst="rect">
            <a:avLst/>
          </a:prstGeom>
        </p:spPr>
      </p:pic>
    </p:spTree>
    <p:extLst>
      <p:ext uri="{BB962C8B-B14F-4D97-AF65-F5344CB8AC3E}">
        <p14:creationId xmlns:p14="http://schemas.microsoft.com/office/powerpoint/2010/main" val="1796174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55981-364A-4CCB-A12D-30C7EF8A5FE3}"/>
              </a:ext>
            </a:extLst>
          </p:cNvPr>
          <p:cNvSpPr>
            <a:spLocks noGrp="1"/>
          </p:cNvSpPr>
          <p:nvPr>
            <p:ph type="title"/>
          </p:nvPr>
        </p:nvSpPr>
        <p:spPr/>
        <p:txBody>
          <a:bodyPr/>
          <a:lstStyle/>
          <a:p>
            <a:r>
              <a:rPr lang="en-US" dirty="0"/>
              <a:t>End on a Positive Thought – We can use this to examine text bias!</a:t>
            </a:r>
          </a:p>
        </p:txBody>
      </p:sp>
      <p:sp>
        <p:nvSpPr>
          <p:cNvPr id="3" name="Slide Number Placeholder 2">
            <a:extLst>
              <a:ext uri="{FF2B5EF4-FFF2-40B4-BE49-F238E27FC236}">
                <a16:creationId xmlns:a16="http://schemas.microsoft.com/office/drawing/2014/main" id="{467C2C93-E833-4202-9F2E-E7C9FF962116}"/>
              </a:ext>
            </a:extLst>
          </p:cNvPr>
          <p:cNvSpPr>
            <a:spLocks noGrp="1"/>
          </p:cNvSpPr>
          <p:nvPr>
            <p:ph type="sldNum" sz="quarter" idx="4"/>
          </p:nvPr>
        </p:nvSpPr>
        <p:spPr/>
        <p:txBody>
          <a:bodyPr/>
          <a:lstStyle/>
          <a:p>
            <a:fld id="{02C8B7B2-9496-47E5-990F-169BD0B1DE6A}" type="slidenum">
              <a:rPr lang="en-US" smtClean="0"/>
              <a:t>65</a:t>
            </a:fld>
            <a:endParaRPr lang="en-US"/>
          </a:p>
        </p:txBody>
      </p:sp>
      <p:sp>
        <p:nvSpPr>
          <p:cNvPr id="6" name="TextBox 5">
            <a:extLst>
              <a:ext uri="{FF2B5EF4-FFF2-40B4-BE49-F238E27FC236}">
                <a16:creationId xmlns:a16="http://schemas.microsoft.com/office/drawing/2014/main" id="{4ED223CB-EE68-441C-88F4-63E829B79831}"/>
              </a:ext>
            </a:extLst>
          </p:cNvPr>
          <p:cNvSpPr txBox="1"/>
          <p:nvPr/>
        </p:nvSpPr>
        <p:spPr>
          <a:xfrm>
            <a:off x="966354" y="6508916"/>
            <a:ext cx="11344795" cy="307777"/>
          </a:xfrm>
          <a:prstGeom prst="rect">
            <a:avLst/>
          </a:prstGeom>
          <a:noFill/>
        </p:spPr>
        <p:txBody>
          <a:bodyPr wrap="square">
            <a:spAutoFit/>
          </a:bodyPr>
          <a:lstStyle/>
          <a:p>
            <a:r>
              <a:rPr lang="en-US" sz="1400" dirty="0">
                <a:solidFill>
                  <a:schemeClr val="bg1">
                    <a:lumMod val="50000"/>
                  </a:schemeClr>
                </a:solidFill>
                <a:latin typeface="Avenir Next LT Pro" panose="020B0504020202020204" pitchFamily="34" charset="0"/>
              </a:rPr>
              <a:t>Word embeddings quantify 100 years of gender and ethnic stereotypes (</a:t>
            </a:r>
            <a:r>
              <a:rPr lang="en-US" sz="1400" dirty="0">
                <a:solidFill>
                  <a:schemeClr val="bg1">
                    <a:lumMod val="50000"/>
                  </a:schemeClr>
                </a:solidFill>
                <a:latin typeface="Avenir Next LT Pro" panose="020B0504020202020204" pitchFamily="34" charset="0"/>
                <a:hlinkClick r:id="rId2"/>
              </a:rPr>
              <a:t>https://www.pnas.org/content/pnas/115/16/E3635.full.pdf</a:t>
            </a:r>
            <a:r>
              <a:rPr lang="en-US" sz="1400" dirty="0">
                <a:solidFill>
                  <a:schemeClr val="bg1">
                    <a:lumMod val="50000"/>
                  </a:schemeClr>
                </a:solidFill>
                <a:latin typeface="Avenir Next LT Pro" panose="020B0504020202020204" pitchFamily="34" charset="0"/>
              </a:rPr>
              <a:t>)</a:t>
            </a:r>
          </a:p>
        </p:txBody>
      </p:sp>
      <p:sp>
        <p:nvSpPr>
          <p:cNvPr id="11" name="TextBox 10">
            <a:extLst>
              <a:ext uri="{FF2B5EF4-FFF2-40B4-BE49-F238E27FC236}">
                <a16:creationId xmlns:a16="http://schemas.microsoft.com/office/drawing/2014/main" id="{195589FC-D3DD-47F7-B7DF-224D6629FDC0}"/>
              </a:ext>
            </a:extLst>
          </p:cNvPr>
          <p:cNvSpPr txBox="1"/>
          <p:nvPr/>
        </p:nvSpPr>
        <p:spPr>
          <a:xfrm>
            <a:off x="156719" y="849412"/>
            <a:ext cx="11098714" cy="369332"/>
          </a:xfrm>
          <a:prstGeom prst="rect">
            <a:avLst/>
          </a:prstGeom>
          <a:noFill/>
        </p:spPr>
        <p:txBody>
          <a:bodyPr wrap="square">
            <a:spAutoFit/>
          </a:bodyPr>
          <a:lstStyle/>
          <a:p>
            <a:r>
              <a:rPr lang="en-US" b="1" dirty="0">
                <a:latin typeface="Avenir Next LT Pro" panose="020B0504020202020204" pitchFamily="34" charset="0"/>
              </a:rPr>
              <a:t>Idea: </a:t>
            </a:r>
            <a:r>
              <a:rPr lang="en-US" dirty="0">
                <a:latin typeface="Avenir Next LT Pro" panose="020B0504020202020204" pitchFamily="34" charset="0"/>
              </a:rPr>
              <a:t>Train word embeddings on each decade of Corpus of Historical American English (COHA)</a:t>
            </a:r>
          </a:p>
        </p:txBody>
      </p:sp>
      <p:pic>
        <p:nvPicPr>
          <p:cNvPr id="5" name="Picture 4">
            <a:extLst>
              <a:ext uri="{FF2B5EF4-FFF2-40B4-BE49-F238E27FC236}">
                <a16:creationId xmlns:a16="http://schemas.microsoft.com/office/drawing/2014/main" id="{E62E1A5A-2645-4E6D-8BDD-3CA4558B0C77}"/>
              </a:ext>
            </a:extLst>
          </p:cNvPr>
          <p:cNvPicPr>
            <a:picLocks noChangeAspect="1"/>
          </p:cNvPicPr>
          <p:nvPr/>
        </p:nvPicPr>
        <p:blipFill>
          <a:blip r:embed="rId3"/>
          <a:stretch>
            <a:fillRect/>
          </a:stretch>
        </p:blipFill>
        <p:spPr>
          <a:xfrm>
            <a:off x="2896015" y="1700360"/>
            <a:ext cx="6399970" cy="4417013"/>
          </a:xfrm>
          <a:prstGeom prst="rect">
            <a:avLst/>
          </a:prstGeom>
        </p:spPr>
      </p:pic>
    </p:spTree>
    <p:extLst>
      <p:ext uri="{BB962C8B-B14F-4D97-AF65-F5344CB8AC3E}">
        <p14:creationId xmlns:p14="http://schemas.microsoft.com/office/powerpoint/2010/main" val="41750796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F47C49-3B74-4269-AE84-AD36FAD33BF5}"/>
              </a:ext>
            </a:extLst>
          </p:cNvPr>
          <p:cNvSpPr>
            <a:spLocks noGrp="1"/>
          </p:cNvSpPr>
          <p:nvPr>
            <p:ph type="sldNum" sz="quarter" idx="11"/>
          </p:nvPr>
        </p:nvSpPr>
        <p:spPr/>
        <p:txBody>
          <a:bodyPr/>
          <a:lstStyle/>
          <a:p>
            <a:fld id="{02C8B7B2-9496-47E5-990F-169BD0B1DE6A}" type="slidenum">
              <a:rPr lang="en-US" smtClean="0"/>
              <a:t>66</a:t>
            </a:fld>
            <a:endParaRPr lang="en-US"/>
          </a:p>
        </p:txBody>
      </p:sp>
      <p:sp>
        <p:nvSpPr>
          <p:cNvPr id="3" name="Text Placeholder 2">
            <a:extLst>
              <a:ext uri="{FF2B5EF4-FFF2-40B4-BE49-F238E27FC236}">
                <a16:creationId xmlns:a16="http://schemas.microsoft.com/office/drawing/2014/main" id="{F83298C5-B034-4E9D-9B0A-D4656B85506A}"/>
              </a:ext>
            </a:extLst>
          </p:cNvPr>
          <p:cNvSpPr>
            <a:spLocks noGrp="1"/>
          </p:cNvSpPr>
          <p:nvPr>
            <p:ph type="body" sz="quarter" idx="12"/>
          </p:nvPr>
        </p:nvSpPr>
        <p:spPr>
          <a:xfrm>
            <a:off x="2968625" y="390525"/>
            <a:ext cx="9084830" cy="5961063"/>
          </a:xfrm>
        </p:spPr>
        <p:txBody>
          <a:bodyPr/>
          <a:lstStyle/>
          <a:p>
            <a:r>
              <a:rPr lang="en-US" b="1" dirty="0"/>
              <a:t>Be able to answer:</a:t>
            </a:r>
            <a:endParaRPr lang="en-US" dirty="0"/>
          </a:p>
          <a:p>
            <a:pPr marL="914400" lvl="1" indent="-457200">
              <a:buFont typeface="Arial" panose="020B0604020202020204" pitchFamily="34" charset="0"/>
              <a:buChar char="•"/>
            </a:pPr>
            <a:r>
              <a:rPr lang="en-US" sz="3200" strike="sngStrike" dirty="0"/>
              <a:t>How is word2vec optimized?</a:t>
            </a:r>
          </a:p>
          <a:p>
            <a:pPr marL="1371600" lvl="2" indent="-457200">
              <a:buFont typeface="Arial" panose="020B0604020202020204" pitchFamily="34" charset="0"/>
              <a:buChar char="•"/>
            </a:pPr>
            <a:r>
              <a:rPr lang="en-US" sz="3200" strike="sngStrike" dirty="0"/>
              <a:t>What is Stochastic Gradient Descent?</a:t>
            </a:r>
          </a:p>
          <a:p>
            <a:pPr marL="1371600" lvl="2" indent="-457200">
              <a:buFont typeface="Arial" panose="020B0604020202020204" pitchFamily="34" charset="0"/>
              <a:buChar char="•"/>
            </a:pPr>
            <a:r>
              <a:rPr lang="en-US" sz="3200" strike="sngStrike" dirty="0"/>
              <a:t>Why is the word2vec objective inefficient and how can this shortcoming be mitigated? </a:t>
            </a:r>
          </a:p>
          <a:p>
            <a:pPr marL="914400" lvl="1" indent="-457200">
              <a:buFont typeface="Arial" panose="020B0604020202020204" pitchFamily="34" charset="0"/>
              <a:buChar char="•"/>
            </a:pPr>
            <a:endParaRPr lang="en-US" sz="3200" dirty="0"/>
          </a:p>
          <a:p>
            <a:pPr marL="914400" lvl="1" indent="-457200">
              <a:buFont typeface="Arial" panose="020B0604020202020204" pitchFamily="34" charset="0"/>
              <a:buChar char="•"/>
            </a:pPr>
            <a:r>
              <a:rPr lang="en-US" sz="3200" strike="sngStrike" dirty="0"/>
              <a:t>How are word vectors evaluated?</a:t>
            </a:r>
          </a:p>
          <a:p>
            <a:pPr marL="1371600" lvl="2" indent="-457200">
              <a:buFont typeface="Arial" panose="020B0604020202020204" pitchFamily="34" charset="0"/>
              <a:buChar char="•"/>
            </a:pPr>
            <a:r>
              <a:rPr lang="en-US" sz="2800" strike="sngStrike" dirty="0"/>
              <a:t>Describe intrinsic vs extrinsic evaluation in NLP </a:t>
            </a:r>
          </a:p>
          <a:p>
            <a:pPr marL="1371600" lvl="2" indent="-457200">
              <a:buFont typeface="Arial" panose="020B0604020202020204" pitchFamily="34" charset="0"/>
              <a:buChar char="•"/>
            </a:pPr>
            <a:endParaRPr lang="en-US" sz="2800" dirty="0"/>
          </a:p>
          <a:p>
            <a:pPr marL="914400" lvl="1" indent="-457200">
              <a:buFont typeface="Arial" panose="020B0604020202020204" pitchFamily="34" charset="0"/>
              <a:buChar char="•"/>
            </a:pPr>
            <a:r>
              <a:rPr lang="en-US" sz="3200" strike="sngStrike" dirty="0"/>
              <a:t>What are the dangers of learning from historic data and large corpuses?</a:t>
            </a:r>
            <a:endParaRPr lang="en-US" sz="3600" strike="sngStrike" dirty="0"/>
          </a:p>
        </p:txBody>
      </p:sp>
    </p:spTree>
    <p:extLst>
      <p:ext uri="{BB962C8B-B14F-4D97-AF65-F5344CB8AC3E}">
        <p14:creationId xmlns:p14="http://schemas.microsoft.com/office/powerpoint/2010/main" val="42134344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4B5BB8-0CDF-4F03-9E59-54372205FF58}"/>
              </a:ext>
            </a:extLst>
          </p:cNvPr>
          <p:cNvSpPr>
            <a:spLocks noGrp="1"/>
          </p:cNvSpPr>
          <p:nvPr>
            <p:ph type="sldNum" sz="quarter" idx="10"/>
          </p:nvPr>
        </p:nvSpPr>
        <p:spPr/>
        <p:txBody>
          <a:bodyPr/>
          <a:lstStyle/>
          <a:p>
            <a:fld id="{02C8B7B2-9496-47E5-990F-169BD0B1DE6A}" type="slidenum">
              <a:rPr lang="en-US" smtClean="0"/>
              <a:t>67</a:t>
            </a:fld>
            <a:endParaRPr lang="en-US"/>
          </a:p>
        </p:txBody>
      </p:sp>
      <p:sp>
        <p:nvSpPr>
          <p:cNvPr id="4" name="Text Placeholder 3">
            <a:extLst>
              <a:ext uri="{FF2B5EF4-FFF2-40B4-BE49-F238E27FC236}">
                <a16:creationId xmlns:a16="http://schemas.microsoft.com/office/drawing/2014/main" id="{B648E506-1D8E-4A4A-975E-16EC53B8A2CD}"/>
              </a:ext>
            </a:extLst>
          </p:cNvPr>
          <p:cNvSpPr>
            <a:spLocks noGrp="1"/>
          </p:cNvSpPr>
          <p:nvPr>
            <p:ph type="body" sz="quarter" idx="11"/>
          </p:nvPr>
        </p:nvSpPr>
        <p:spPr/>
        <p:txBody>
          <a:bodyPr/>
          <a:lstStyle/>
          <a:p>
            <a:pPr marL="0" indent="0">
              <a:buNone/>
            </a:pPr>
            <a:r>
              <a:rPr lang="en-US" sz="2800" b="1" dirty="0">
                <a:latin typeface="Avenir Next LT Pro" panose="020B0504020202020204" pitchFamily="34" charset="0"/>
              </a:rPr>
              <a:t>Next Time: </a:t>
            </a:r>
            <a:r>
              <a:rPr lang="en-US" sz="2800" dirty="0">
                <a:latin typeface="Avenir Next LT Pro" panose="020B0504020202020204" pitchFamily="34" charset="0"/>
              </a:rPr>
              <a:t>Mostly math as we dive into deep learning. Perceptron, fully connected networks, and computational graphs!</a:t>
            </a:r>
            <a:endParaRPr lang="en-US" sz="2800" b="1" dirty="0">
              <a:latin typeface="Avenir Next LT Pro" panose="020B0504020202020204" pitchFamily="34" charset="0"/>
            </a:endParaRPr>
          </a:p>
          <a:p>
            <a:pPr marL="0" indent="0">
              <a:buNone/>
            </a:pPr>
            <a:endParaRPr lang="en-US" dirty="0"/>
          </a:p>
        </p:txBody>
      </p:sp>
      <p:sp>
        <p:nvSpPr>
          <p:cNvPr id="2" name="Title 1">
            <a:extLst>
              <a:ext uri="{FF2B5EF4-FFF2-40B4-BE49-F238E27FC236}">
                <a16:creationId xmlns:a16="http://schemas.microsoft.com/office/drawing/2014/main" id="{39CB6772-464B-4057-AE6B-92720B2EB041}"/>
              </a:ext>
            </a:extLst>
          </p:cNvPr>
          <p:cNvSpPr>
            <a:spLocks noGrp="1"/>
          </p:cNvSpPr>
          <p:nvPr>
            <p:ph type="title" idx="4294967295"/>
          </p:nvPr>
        </p:nvSpPr>
        <p:spPr>
          <a:xfrm>
            <a:off x="0" y="9525"/>
            <a:ext cx="10353675" cy="358775"/>
          </a:xfrm>
        </p:spPr>
        <p:txBody>
          <a:bodyPr/>
          <a:lstStyle/>
          <a:p>
            <a:r>
              <a:rPr lang="en-US" dirty="0"/>
              <a:t>Next time</a:t>
            </a:r>
          </a:p>
        </p:txBody>
      </p:sp>
    </p:spTree>
    <p:extLst>
      <p:ext uri="{BB962C8B-B14F-4D97-AF65-F5344CB8AC3E}">
        <p14:creationId xmlns:p14="http://schemas.microsoft.com/office/powerpoint/2010/main" val="3221286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327117B4-BB91-4B69-98C8-56CED8353A1B}"/>
              </a:ext>
            </a:extLst>
          </p:cNvPr>
          <p:cNvSpPr txBox="1"/>
          <p:nvPr/>
        </p:nvSpPr>
        <p:spPr>
          <a:xfrm>
            <a:off x="6123068" y="5194805"/>
            <a:ext cx="2761981" cy="646331"/>
          </a:xfrm>
          <a:prstGeom prst="rect">
            <a:avLst/>
          </a:prstGeom>
          <a:noFill/>
        </p:spPr>
        <p:txBody>
          <a:bodyPr wrap="square">
            <a:spAutoFit/>
          </a:bodyPr>
          <a:lstStyle/>
          <a:p>
            <a:pPr algn="ctr"/>
            <a:r>
              <a:rPr lang="en-US" dirty="0">
                <a:solidFill>
                  <a:srgbClr val="D73F09"/>
                </a:solidFill>
                <a:latin typeface="Avenir Next LT Pro" panose="020B0504020202020204" pitchFamily="34" charset="0"/>
              </a:rPr>
              <a:t>Normalizing constant over whole vocabulary</a:t>
            </a:r>
            <a:endParaRPr lang="en-US" dirty="0">
              <a:solidFill>
                <a:srgbClr val="D73F09"/>
              </a:solidFill>
            </a:endParaRPr>
          </a:p>
        </p:txBody>
      </p:sp>
      <p:sp>
        <p:nvSpPr>
          <p:cNvPr id="32" name="Rectangle 31">
            <a:extLst>
              <a:ext uri="{FF2B5EF4-FFF2-40B4-BE49-F238E27FC236}">
                <a16:creationId xmlns:a16="http://schemas.microsoft.com/office/drawing/2014/main" id="{F403172E-4502-43CD-B27A-7977897428F7}"/>
              </a:ext>
            </a:extLst>
          </p:cNvPr>
          <p:cNvSpPr/>
          <p:nvPr/>
        </p:nvSpPr>
        <p:spPr>
          <a:xfrm>
            <a:off x="6578493" y="4246580"/>
            <a:ext cx="1851132" cy="857317"/>
          </a:xfrm>
          <a:prstGeom prst="rect">
            <a:avLst/>
          </a:prstGeom>
          <a:solidFill>
            <a:srgbClr val="D73F0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14ED70F-CFB8-49B4-9469-37ED6AA476D0}"/>
                  </a:ext>
                </a:extLst>
              </p:cNvPr>
              <p:cNvSpPr txBox="1"/>
              <p:nvPr/>
            </p:nvSpPr>
            <p:spPr>
              <a:xfrm>
                <a:off x="6204031" y="2715983"/>
                <a:ext cx="2923906" cy="646331"/>
              </a:xfrm>
              <a:prstGeom prst="rect">
                <a:avLst/>
              </a:prstGeom>
              <a:noFill/>
            </p:spPr>
            <p:txBody>
              <a:bodyPr wrap="square">
                <a:spAutoFit/>
              </a:bodyPr>
              <a:lstStyle/>
              <a:p>
                <a:pPr algn="ctr"/>
                <a:r>
                  <a:rPr lang="en-US" dirty="0">
                    <a:solidFill>
                      <a:srgbClr val="D73F09"/>
                    </a:solidFill>
                    <a:latin typeface="Avenir Next LT Pro" panose="020B0504020202020204" pitchFamily="34" charset="0"/>
                  </a:rPr>
                  <a:t>Dot product between word vectors for </a:t>
                </a:r>
                <a14:m>
                  <m:oMath xmlns:m="http://schemas.openxmlformats.org/officeDocument/2006/math">
                    <m:sSub>
                      <m:sSubPr>
                        <m:ctrlPr>
                          <a:rPr lang="en-US" b="0" i="1" smtClean="0">
                            <a:solidFill>
                              <a:srgbClr val="D73F09"/>
                            </a:solidFill>
                            <a:latin typeface="Cambria Math" panose="02040503050406030204" pitchFamily="18" charset="0"/>
                          </a:rPr>
                        </m:ctrlPr>
                      </m:sSubPr>
                      <m:e>
                        <m:r>
                          <a:rPr lang="en-US" b="0" i="1" smtClean="0">
                            <a:solidFill>
                              <a:srgbClr val="D73F09"/>
                            </a:solidFill>
                            <a:latin typeface="Cambria Math" panose="02040503050406030204" pitchFamily="18" charset="0"/>
                          </a:rPr>
                          <m:t>𝑤</m:t>
                        </m:r>
                      </m:e>
                      <m:sub>
                        <m:r>
                          <a:rPr lang="en-US" b="0" i="1" smtClean="0">
                            <a:solidFill>
                              <a:srgbClr val="D73F09"/>
                            </a:solidFill>
                            <a:latin typeface="Cambria Math" panose="02040503050406030204" pitchFamily="18" charset="0"/>
                          </a:rPr>
                          <m:t>𝑜</m:t>
                        </m:r>
                      </m:sub>
                    </m:sSub>
                  </m:oMath>
                </a14:m>
                <a:r>
                  <a:rPr lang="en-US" dirty="0">
                    <a:solidFill>
                      <a:srgbClr val="D73F09"/>
                    </a:solidFill>
                  </a:rPr>
                  <a:t> and </a:t>
                </a:r>
                <a14:m>
                  <m:oMath xmlns:m="http://schemas.openxmlformats.org/officeDocument/2006/math">
                    <m:sSub>
                      <m:sSubPr>
                        <m:ctrlPr>
                          <a:rPr lang="en-US" b="0" i="1" smtClean="0">
                            <a:solidFill>
                              <a:srgbClr val="D73F09"/>
                            </a:solidFill>
                            <a:latin typeface="Cambria Math" panose="02040503050406030204" pitchFamily="18" charset="0"/>
                          </a:rPr>
                        </m:ctrlPr>
                      </m:sSubPr>
                      <m:e>
                        <m:r>
                          <a:rPr lang="en-US" b="0" i="1" smtClean="0">
                            <a:solidFill>
                              <a:srgbClr val="D73F09"/>
                            </a:solidFill>
                            <a:latin typeface="Cambria Math" panose="02040503050406030204" pitchFamily="18" charset="0"/>
                          </a:rPr>
                          <m:t>𝑤</m:t>
                        </m:r>
                      </m:e>
                      <m:sub>
                        <m:r>
                          <a:rPr lang="en-US" b="0" i="1" smtClean="0">
                            <a:solidFill>
                              <a:srgbClr val="D73F09"/>
                            </a:solidFill>
                            <a:latin typeface="Cambria Math" panose="02040503050406030204" pitchFamily="18" charset="0"/>
                          </a:rPr>
                          <m:t>𝑐</m:t>
                        </m:r>
                      </m:sub>
                    </m:sSub>
                  </m:oMath>
                </a14:m>
                <a:endParaRPr lang="en-US" dirty="0">
                  <a:solidFill>
                    <a:srgbClr val="D73F09"/>
                  </a:solidFill>
                </a:endParaRPr>
              </a:p>
            </p:txBody>
          </p:sp>
        </mc:Choice>
        <mc:Fallback xmlns="">
          <p:sp>
            <p:nvSpPr>
              <p:cNvPr id="25" name="TextBox 24">
                <a:extLst>
                  <a:ext uri="{FF2B5EF4-FFF2-40B4-BE49-F238E27FC236}">
                    <a16:creationId xmlns:a16="http://schemas.microsoft.com/office/drawing/2014/main" id="{314ED70F-CFB8-49B4-9469-37ED6AA476D0}"/>
                  </a:ext>
                </a:extLst>
              </p:cNvPr>
              <p:cNvSpPr txBox="1">
                <a:spLocks noRot="1" noChangeAspect="1" noMove="1" noResize="1" noEditPoints="1" noAdjustHandles="1" noChangeArrowheads="1" noChangeShapeType="1" noTextEdit="1"/>
              </p:cNvSpPr>
              <p:nvPr/>
            </p:nvSpPr>
            <p:spPr>
              <a:xfrm>
                <a:off x="6204031" y="2715983"/>
                <a:ext cx="2923906" cy="646331"/>
              </a:xfrm>
              <a:prstGeom prst="rect">
                <a:avLst/>
              </a:prstGeom>
              <a:blipFill>
                <a:blip r:embed="rId2"/>
                <a:stretch>
                  <a:fillRect l="-1670" t="-4717" b="-14151"/>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C5D6B542-814C-4BB5-94DA-1857EC811A46}"/>
              </a:ext>
            </a:extLst>
          </p:cNvPr>
          <p:cNvSpPr/>
          <p:nvPr/>
        </p:nvSpPr>
        <p:spPr>
          <a:xfrm>
            <a:off x="7178568" y="3424318"/>
            <a:ext cx="974832" cy="508784"/>
          </a:xfrm>
          <a:prstGeom prst="rect">
            <a:avLst/>
          </a:prstGeom>
          <a:solidFill>
            <a:srgbClr val="D73F0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64EC0E-B6CD-4244-A2DC-E8522ED32068}"/>
              </a:ext>
            </a:extLst>
          </p:cNvPr>
          <p:cNvSpPr>
            <a:spLocks noGrp="1"/>
          </p:cNvSpPr>
          <p:nvPr>
            <p:ph type="title"/>
          </p:nvPr>
        </p:nvSpPr>
        <p:spPr/>
        <p:txBody>
          <a:bodyPr/>
          <a:lstStyle/>
          <a:p>
            <a:r>
              <a:rPr lang="en-US" dirty="0"/>
              <a:t>Word2Vec Model Assumption</a:t>
            </a:r>
          </a:p>
        </p:txBody>
      </p:sp>
      <p:sp>
        <p:nvSpPr>
          <p:cNvPr id="3" name="Slide Number Placeholder 2">
            <a:extLst>
              <a:ext uri="{FF2B5EF4-FFF2-40B4-BE49-F238E27FC236}">
                <a16:creationId xmlns:a16="http://schemas.microsoft.com/office/drawing/2014/main" id="{B70D8BA5-A211-4090-A59C-913FA1454325}"/>
              </a:ext>
            </a:extLst>
          </p:cNvPr>
          <p:cNvSpPr>
            <a:spLocks noGrp="1"/>
          </p:cNvSpPr>
          <p:nvPr>
            <p:ph type="sldNum" sz="quarter" idx="4"/>
          </p:nvPr>
        </p:nvSpPr>
        <p:spPr/>
        <p:txBody>
          <a:bodyPr/>
          <a:lstStyle/>
          <a:p>
            <a:fld id="{02C8B7B2-9496-47E5-990F-169BD0B1DE6A}" type="slidenum">
              <a:rPr lang="en-US" smtClean="0"/>
              <a:t>7</a:t>
            </a:fld>
            <a:endParaRPr lang="en-US"/>
          </a:p>
        </p:txBody>
      </p:sp>
      <p:sp>
        <p:nvSpPr>
          <p:cNvPr id="12" name="TextBox 11">
            <a:extLst>
              <a:ext uri="{FF2B5EF4-FFF2-40B4-BE49-F238E27FC236}">
                <a16:creationId xmlns:a16="http://schemas.microsoft.com/office/drawing/2014/main" id="{53ED422E-B2A4-4014-A7F7-B06D562FF4FF}"/>
              </a:ext>
            </a:extLst>
          </p:cNvPr>
          <p:cNvSpPr txBox="1"/>
          <p:nvPr/>
        </p:nvSpPr>
        <p:spPr>
          <a:xfrm>
            <a:off x="785813" y="6489283"/>
            <a:ext cx="10620375" cy="338554"/>
          </a:xfrm>
          <a:prstGeom prst="rect">
            <a:avLst/>
          </a:prstGeom>
          <a:noFill/>
        </p:spPr>
        <p:txBody>
          <a:bodyPr wrap="square">
            <a:spAutoFit/>
          </a:bodyPr>
          <a:lstStyle/>
          <a:p>
            <a:pPr algn="ctr"/>
            <a:r>
              <a:rPr lang="en-US" sz="1600" dirty="0">
                <a:solidFill>
                  <a:schemeClr val="bg1">
                    <a:lumMod val="65000"/>
                  </a:schemeClr>
                </a:solidFill>
                <a:latin typeface="Avenir Next LT Pro" panose="020B0504020202020204" pitchFamily="34" charset="0"/>
              </a:rPr>
              <a:t>Efficient Estimation of Word Representations in Vector Space (</a:t>
            </a:r>
            <a:r>
              <a:rPr lang="en-US" sz="1600" dirty="0">
                <a:solidFill>
                  <a:schemeClr val="bg1">
                    <a:lumMod val="65000"/>
                  </a:schemeClr>
                </a:solidFill>
                <a:latin typeface="Avenir Next LT Pro" panose="020B0504020202020204" pitchFamily="34" charset="0"/>
                <a:hlinkClick r:id="rId3"/>
              </a:rPr>
              <a:t>https://arxiv.org/pdf/1301.3781.pdf</a:t>
            </a:r>
            <a:r>
              <a:rPr lang="en-US" sz="1600" dirty="0">
                <a:solidFill>
                  <a:schemeClr val="bg1">
                    <a:lumMod val="65000"/>
                  </a:schemeClr>
                </a:solidFill>
                <a:latin typeface="Avenir Next LT Pro" panose="020B0504020202020204" pitchFamily="34" charset="0"/>
              </a:rPr>
              <a:t>)</a:t>
            </a:r>
          </a:p>
        </p:txBody>
      </p:sp>
      <p:sp>
        <p:nvSpPr>
          <p:cNvPr id="40" name="TextBox 39">
            <a:extLst>
              <a:ext uri="{FF2B5EF4-FFF2-40B4-BE49-F238E27FC236}">
                <a16:creationId xmlns:a16="http://schemas.microsoft.com/office/drawing/2014/main" id="{7CAE96CC-10E3-4C63-A0A2-25D627E72D1A}"/>
              </a:ext>
            </a:extLst>
          </p:cNvPr>
          <p:cNvSpPr txBox="1"/>
          <p:nvPr/>
        </p:nvSpPr>
        <p:spPr>
          <a:xfrm>
            <a:off x="540133" y="752514"/>
            <a:ext cx="11111734" cy="830997"/>
          </a:xfrm>
          <a:prstGeom prst="rect">
            <a:avLst/>
          </a:prstGeom>
          <a:noFill/>
        </p:spPr>
        <p:txBody>
          <a:bodyPr wrap="square">
            <a:spAutoFit/>
          </a:bodyPr>
          <a:lstStyle/>
          <a:p>
            <a:pPr marL="0" lvl="1">
              <a:lnSpc>
                <a:spcPct val="100000"/>
              </a:lnSpc>
            </a:pPr>
            <a:r>
              <a:rPr lang="en-US" sz="2400" b="1" dirty="0">
                <a:latin typeface="Avenir Next LT Pro" panose="020B0504020202020204" pitchFamily="34" charset="0"/>
              </a:rPr>
              <a:t>Word2Vec Assumption: </a:t>
            </a:r>
            <a:r>
              <a:rPr lang="en-US" sz="2400" dirty="0">
                <a:latin typeface="Avenir Next LT Pro" panose="020B0504020202020204" pitchFamily="34" charset="0"/>
              </a:rPr>
              <a:t>The probability of observing a word in the context of another word depends only on the relationship between their word vectors</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A0F3090-DD23-44BE-9B97-94006116413A}"/>
                  </a:ext>
                </a:extLst>
              </p:cNvPr>
              <p:cNvSpPr txBox="1"/>
              <p:nvPr/>
            </p:nvSpPr>
            <p:spPr>
              <a:xfrm>
                <a:off x="3026569" y="3333093"/>
                <a:ext cx="6138862" cy="17088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𝑃</m:t>
                      </m:r>
                      <m:d>
                        <m:dPr>
                          <m:endChr m:val="|"/>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𝑤</m:t>
                              </m:r>
                            </m:e>
                            <m:sub>
                              <m:r>
                                <a:rPr lang="en-US" sz="4000" b="0" i="1" smtClean="0">
                                  <a:latin typeface="Cambria Math" panose="02040503050406030204" pitchFamily="18" charset="0"/>
                                </a:rPr>
                                <m:t>𝑜</m:t>
                              </m:r>
                            </m:sub>
                          </m:sSub>
                        </m:e>
                      </m:d>
                      <m:r>
                        <a:rPr lang="en-US" sz="4000" b="0" i="1" smtClean="0">
                          <a:latin typeface="Cambria Math" panose="02040503050406030204" pitchFamily="18" charset="0"/>
                        </a:rPr>
                        <m:t> </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𝑤</m:t>
                          </m:r>
                        </m:e>
                        <m:sub>
                          <m:r>
                            <a:rPr lang="en-US" sz="4000" b="0" i="1" smtClean="0">
                              <a:latin typeface="Cambria Math" panose="02040503050406030204" pitchFamily="18" charset="0"/>
                            </a:rPr>
                            <m:t>𝑐</m:t>
                          </m:r>
                        </m:sub>
                      </m:sSub>
                      <m:r>
                        <a:rPr lang="en-US" sz="4000" b="0" i="1" smtClean="0">
                          <a:latin typeface="Cambria Math" panose="02040503050406030204" pitchFamily="18" charset="0"/>
                        </a:rPr>
                        <m:t>)=</m:t>
                      </m:r>
                      <m:f>
                        <m:fPr>
                          <m:ctrlPr>
                            <a:rPr lang="en-US" sz="4000" b="0" i="1" smtClean="0">
                              <a:latin typeface="Cambria Math" panose="02040503050406030204" pitchFamily="18" charset="0"/>
                            </a:rPr>
                          </m:ctrlPr>
                        </m:fPr>
                        <m:num>
                          <m:sSup>
                            <m:sSupPr>
                              <m:ctrlPr>
                                <a:rPr lang="en-US" sz="4000" b="0" i="1" smtClean="0">
                                  <a:latin typeface="Cambria Math" panose="02040503050406030204" pitchFamily="18" charset="0"/>
                                </a:rPr>
                              </m:ctrlPr>
                            </m:sSupPr>
                            <m:e>
                              <m:r>
                                <a:rPr lang="en-US" sz="4000" b="0" i="1" smtClean="0">
                                  <a:latin typeface="Cambria Math" panose="02040503050406030204" pitchFamily="18" charset="0"/>
                                </a:rPr>
                                <m:t>𝑒</m:t>
                              </m:r>
                            </m:e>
                            <m:sup>
                              <m:sSubSup>
                                <m:sSubSupPr>
                                  <m:ctrlPr>
                                    <a:rPr lang="en-US" sz="4000" b="0" i="1" smtClean="0">
                                      <a:latin typeface="Cambria Math" panose="02040503050406030204" pitchFamily="18" charset="0"/>
                                    </a:rPr>
                                  </m:ctrlPr>
                                </m:sSubSupPr>
                                <m:e>
                                  <m:r>
                                    <a:rPr lang="en-US" sz="4000" b="0" i="1" smtClean="0">
                                      <a:latin typeface="Cambria Math" panose="02040503050406030204" pitchFamily="18" charset="0"/>
                                    </a:rPr>
                                    <m:t>𝑢</m:t>
                                  </m:r>
                                </m:e>
                                <m:sub>
                                  <m:r>
                                    <a:rPr lang="en-US" sz="4000" b="0" i="1" smtClean="0">
                                      <a:latin typeface="Cambria Math" panose="02040503050406030204" pitchFamily="18" charset="0"/>
                                    </a:rPr>
                                    <m:t>𝑜</m:t>
                                  </m:r>
                                </m:sub>
                                <m:sup>
                                  <m:r>
                                    <a:rPr lang="en-US" sz="4000" b="0" i="1" smtClean="0">
                                      <a:latin typeface="Cambria Math" panose="02040503050406030204" pitchFamily="18" charset="0"/>
                                    </a:rPr>
                                    <m:t>𝑇</m:t>
                                  </m:r>
                                </m:sup>
                              </m:sSubSup>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𝑣</m:t>
                                  </m:r>
                                </m:e>
                                <m:sub>
                                  <m:r>
                                    <a:rPr lang="en-US" sz="4000" b="0" i="1" smtClean="0">
                                      <a:latin typeface="Cambria Math" panose="02040503050406030204" pitchFamily="18" charset="0"/>
                                    </a:rPr>
                                    <m:t>𝑐</m:t>
                                  </m:r>
                                </m:sub>
                              </m:sSub>
                            </m:sup>
                          </m:sSup>
                        </m:num>
                        <m:den>
                          <m:nary>
                            <m:naryPr>
                              <m:chr m:val="∑"/>
                              <m:supHide m:val="on"/>
                              <m:ctrlPr>
                                <a:rPr lang="en-US" sz="4000" b="0" i="1" smtClean="0">
                                  <a:latin typeface="Cambria Math" panose="02040503050406030204" pitchFamily="18" charset="0"/>
                                </a:rPr>
                              </m:ctrlPr>
                            </m:naryPr>
                            <m:sub>
                              <m:r>
                                <a:rPr lang="en-US" sz="4000" b="0" i="1" smtClean="0">
                                  <a:latin typeface="Cambria Math" panose="02040503050406030204" pitchFamily="18" charset="0"/>
                                </a:rPr>
                                <m:t>𝑖</m:t>
                              </m:r>
                            </m:sub>
                            <m:sup/>
                            <m:e>
                              <m:sSup>
                                <m:sSupPr>
                                  <m:ctrlPr>
                                    <a:rPr lang="en-US" sz="4000" b="0" i="1" smtClean="0">
                                      <a:latin typeface="Cambria Math" panose="02040503050406030204" pitchFamily="18" charset="0"/>
                                    </a:rPr>
                                  </m:ctrlPr>
                                </m:sSupPr>
                                <m:e>
                                  <m:r>
                                    <a:rPr lang="en-US" sz="4000" b="0" i="1" smtClean="0">
                                      <a:latin typeface="Cambria Math" panose="02040503050406030204" pitchFamily="18" charset="0"/>
                                    </a:rPr>
                                    <m:t>𝑒</m:t>
                                  </m:r>
                                </m:e>
                                <m:sup>
                                  <m:sSubSup>
                                    <m:sSubSupPr>
                                      <m:ctrlPr>
                                        <a:rPr lang="en-US" sz="4000" b="0" i="1" smtClean="0">
                                          <a:latin typeface="Cambria Math" panose="02040503050406030204" pitchFamily="18" charset="0"/>
                                        </a:rPr>
                                      </m:ctrlPr>
                                    </m:sSubSupPr>
                                    <m:e>
                                      <m:r>
                                        <a:rPr lang="en-US" sz="4000" b="0" i="1" smtClean="0">
                                          <a:latin typeface="Cambria Math" panose="02040503050406030204" pitchFamily="18" charset="0"/>
                                        </a:rPr>
                                        <m:t>𝑢</m:t>
                                      </m:r>
                                    </m:e>
                                    <m:sub>
                                      <m:r>
                                        <a:rPr lang="en-US" sz="4000" b="0" i="1" smtClean="0">
                                          <a:latin typeface="Cambria Math" panose="02040503050406030204" pitchFamily="18" charset="0"/>
                                        </a:rPr>
                                        <m:t>𝑖</m:t>
                                      </m:r>
                                    </m:sub>
                                    <m:sup>
                                      <m:r>
                                        <a:rPr lang="en-US" sz="4000" b="0" i="1" smtClean="0">
                                          <a:latin typeface="Cambria Math" panose="02040503050406030204" pitchFamily="18" charset="0"/>
                                        </a:rPr>
                                        <m:t>𝑇</m:t>
                                      </m:r>
                                    </m:sup>
                                  </m:sSubSup>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𝑣</m:t>
                                      </m:r>
                                    </m:e>
                                    <m:sub>
                                      <m:r>
                                        <a:rPr lang="en-US" sz="4000" b="0" i="1" smtClean="0">
                                          <a:latin typeface="Cambria Math" panose="02040503050406030204" pitchFamily="18" charset="0"/>
                                        </a:rPr>
                                        <m:t>𝑐</m:t>
                                      </m:r>
                                    </m:sub>
                                  </m:sSub>
                                </m:sup>
                              </m:sSup>
                            </m:e>
                          </m:nary>
                        </m:den>
                      </m:f>
                    </m:oMath>
                  </m:oMathPara>
                </a14:m>
                <a:endParaRPr lang="en-US" sz="4000" dirty="0"/>
              </a:p>
            </p:txBody>
          </p:sp>
        </mc:Choice>
        <mc:Fallback xmlns="">
          <p:sp>
            <p:nvSpPr>
              <p:cNvPr id="23" name="TextBox 22">
                <a:extLst>
                  <a:ext uri="{FF2B5EF4-FFF2-40B4-BE49-F238E27FC236}">
                    <a16:creationId xmlns:a16="http://schemas.microsoft.com/office/drawing/2014/main" id="{AA0F3090-DD23-44BE-9B97-94006116413A}"/>
                  </a:ext>
                </a:extLst>
              </p:cNvPr>
              <p:cNvSpPr txBox="1">
                <a:spLocks noRot="1" noChangeAspect="1" noMove="1" noResize="1" noEditPoints="1" noAdjustHandles="1" noChangeArrowheads="1" noChangeShapeType="1" noTextEdit="1"/>
              </p:cNvSpPr>
              <p:nvPr/>
            </p:nvSpPr>
            <p:spPr>
              <a:xfrm>
                <a:off x="3026569" y="3333093"/>
                <a:ext cx="6138862" cy="170880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BBDEF68-7FED-4D0C-BC2B-DB6251606C30}"/>
                  </a:ext>
                </a:extLst>
              </p:cNvPr>
              <p:cNvSpPr txBox="1"/>
              <p:nvPr/>
            </p:nvSpPr>
            <p:spPr>
              <a:xfrm>
                <a:off x="540133" y="1891921"/>
                <a:ext cx="11111734" cy="461665"/>
              </a:xfrm>
              <a:prstGeom prst="rect">
                <a:avLst/>
              </a:prstGeom>
              <a:noFill/>
            </p:spPr>
            <p:txBody>
              <a:bodyPr wrap="square">
                <a:spAutoFit/>
              </a:bodyPr>
              <a:lstStyle/>
              <a:p>
                <a:pPr marL="0" lvl="1">
                  <a:lnSpc>
                    <a:spcPct val="100000"/>
                  </a:lnSpc>
                </a:pPr>
                <a:r>
                  <a:rPr lang="en-US" sz="2400" dirty="0">
                    <a:latin typeface="Avenir Next LT Pro" panose="020B0504020202020204" pitchFamily="34" charset="0"/>
                  </a:rPr>
                  <a:t>Let each word </a:t>
                </a:r>
                <a14:m>
                  <m:oMath xmlns:m="http://schemas.openxmlformats.org/officeDocument/2006/math">
                    <m:r>
                      <a:rPr lang="en-US" sz="2400" b="0" i="1" dirty="0" smtClean="0">
                        <a:latin typeface="Cambria Math" panose="02040503050406030204" pitchFamily="18" charset="0"/>
                      </a:rPr>
                      <m:t>𝑖</m:t>
                    </m:r>
                  </m:oMath>
                </a14:m>
                <a:r>
                  <a:rPr lang="en-US" sz="2400" dirty="0">
                    <a:latin typeface="Avenir Next LT Pro" panose="020B0504020202020204" pitchFamily="34" charset="0"/>
                  </a:rPr>
                  <a:t> be represented by </a:t>
                </a:r>
                <a:r>
                  <a:rPr lang="en-US" sz="2400" i="1" dirty="0">
                    <a:latin typeface="Avenir Next LT Pro" panose="020B0504020202020204" pitchFamily="34" charset="0"/>
                  </a:rPr>
                  <a:t>d</a:t>
                </a:r>
                <a:r>
                  <a:rPr lang="en-US" sz="2400" dirty="0">
                    <a:latin typeface="Avenir Next LT Pro" panose="020B0504020202020204" pitchFamily="34" charset="0"/>
                  </a:rPr>
                  <a:t>-dimensional vectors </a:t>
                </a:r>
                <a14:m>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𝑢</m:t>
                        </m:r>
                      </m:e>
                      <m:sub>
                        <m:r>
                          <a:rPr lang="en-US" sz="2400" i="1" dirty="0" smtClean="0">
                            <a:latin typeface="Cambria Math" panose="02040503050406030204" pitchFamily="18" charset="0"/>
                          </a:rPr>
                          <m:t>𝑖</m:t>
                        </m:r>
                      </m:sub>
                    </m:sSub>
                  </m:oMath>
                </a14:m>
                <a:r>
                  <a:rPr lang="en-US" sz="2400" dirty="0">
                    <a:latin typeface="Avenir Next LT Pro" panose="020B0504020202020204" pitchFamily="34" charset="0"/>
                  </a:rPr>
                  <a:t> and </a:t>
                </a:r>
                <a14:m>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𝑣</m:t>
                        </m:r>
                      </m:e>
                      <m:sub>
                        <m:r>
                          <a:rPr lang="en-US" sz="2400" i="1" dirty="0" smtClean="0">
                            <a:latin typeface="Cambria Math" panose="02040503050406030204" pitchFamily="18" charset="0"/>
                          </a:rPr>
                          <m:t>𝑖</m:t>
                        </m:r>
                      </m:sub>
                    </m:sSub>
                    <m:r>
                      <a:rPr lang="en-US" sz="2400" b="0" i="0" dirty="0" smtClean="0">
                        <a:latin typeface="Cambria Math" panose="02040503050406030204" pitchFamily="18" charset="0"/>
                      </a:rPr>
                      <m:t>, </m:t>
                    </m:r>
                    <m:r>
                      <m:rPr>
                        <m:sty m:val="p"/>
                      </m:rPr>
                      <a:rPr lang="en-US" sz="2400" b="0" i="0" dirty="0" smtClean="0">
                        <a:latin typeface="Cambria Math" panose="02040503050406030204" pitchFamily="18" charset="0"/>
                      </a:rPr>
                      <m:t>then</m:t>
                    </m:r>
                    <m:r>
                      <a:rPr lang="en-US" sz="2400" b="0" i="0" dirty="0" smtClean="0">
                        <a:latin typeface="Cambria Math" panose="02040503050406030204" pitchFamily="18" charset="0"/>
                      </a:rPr>
                      <m:t> </m:t>
                    </m:r>
                    <m:r>
                      <m:rPr>
                        <m:sty m:val="p"/>
                      </m:rPr>
                      <a:rPr lang="en-US" sz="2400" b="0" i="0" dirty="0" smtClean="0">
                        <a:latin typeface="Cambria Math" panose="02040503050406030204" pitchFamily="18" charset="0"/>
                      </a:rPr>
                      <m:t>define</m:t>
                    </m:r>
                    <m:r>
                      <a:rPr lang="en-US" sz="2400" b="0" i="0" dirty="0" smtClean="0">
                        <a:latin typeface="Cambria Math" panose="02040503050406030204" pitchFamily="18" charset="0"/>
                      </a:rPr>
                      <m:t>:</m:t>
                    </m:r>
                  </m:oMath>
                </a14:m>
                <a:endParaRPr lang="en-US" sz="2400" dirty="0">
                  <a:latin typeface="Avenir Next LT Pro" panose="020B0504020202020204" pitchFamily="34" charset="0"/>
                </a:endParaRPr>
              </a:p>
            </p:txBody>
          </p:sp>
        </mc:Choice>
        <mc:Fallback xmlns="">
          <p:sp>
            <p:nvSpPr>
              <p:cNvPr id="38" name="TextBox 37">
                <a:extLst>
                  <a:ext uri="{FF2B5EF4-FFF2-40B4-BE49-F238E27FC236}">
                    <a16:creationId xmlns:a16="http://schemas.microsoft.com/office/drawing/2014/main" id="{BBBDEF68-7FED-4D0C-BC2B-DB6251606C30}"/>
                  </a:ext>
                </a:extLst>
              </p:cNvPr>
              <p:cNvSpPr txBox="1">
                <a:spLocks noRot="1" noChangeAspect="1" noMove="1" noResize="1" noEditPoints="1" noAdjustHandles="1" noChangeArrowheads="1" noChangeShapeType="1" noTextEdit="1"/>
              </p:cNvSpPr>
              <p:nvPr/>
            </p:nvSpPr>
            <p:spPr>
              <a:xfrm>
                <a:off x="540133" y="1891921"/>
                <a:ext cx="11111734" cy="461665"/>
              </a:xfrm>
              <a:prstGeom prst="rect">
                <a:avLst/>
              </a:prstGeom>
              <a:blipFill>
                <a:blip r:embed="rId5"/>
                <a:stretch>
                  <a:fillRect l="-878" t="-9211" b="-30263"/>
                </a:stretch>
              </a:blipFill>
            </p:spPr>
            <p:txBody>
              <a:bodyPr/>
              <a:lstStyle/>
              <a:p>
                <a:r>
                  <a:rPr lang="en-US">
                    <a:noFill/>
                  </a:rPr>
                  <a:t> </a:t>
                </a:r>
              </a:p>
            </p:txBody>
          </p:sp>
        </mc:Fallback>
      </mc:AlternateContent>
    </p:spTree>
    <p:extLst>
      <p:ext uri="{BB962C8B-B14F-4D97-AF65-F5344CB8AC3E}">
        <p14:creationId xmlns:p14="http://schemas.microsoft.com/office/powerpoint/2010/main" val="3936459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41A52-062A-48B6-98E4-65E3A1275955}"/>
              </a:ext>
            </a:extLst>
          </p:cNvPr>
          <p:cNvSpPr>
            <a:spLocks noGrp="1"/>
          </p:cNvSpPr>
          <p:nvPr>
            <p:ph type="title"/>
          </p:nvPr>
        </p:nvSpPr>
        <p:spPr/>
        <p:txBody>
          <a:bodyPr/>
          <a:lstStyle/>
          <a:p>
            <a:r>
              <a:rPr lang="en-US" dirty="0"/>
              <a:t>Word2Vec Model Objective</a:t>
            </a:r>
          </a:p>
        </p:txBody>
      </p:sp>
      <p:sp>
        <p:nvSpPr>
          <p:cNvPr id="3" name="Slide Number Placeholder 2">
            <a:extLst>
              <a:ext uri="{FF2B5EF4-FFF2-40B4-BE49-F238E27FC236}">
                <a16:creationId xmlns:a16="http://schemas.microsoft.com/office/drawing/2014/main" id="{2220395C-AA8B-4CC8-9834-53213073A100}"/>
              </a:ext>
            </a:extLst>
          </p:cNvPr>
          <p:cNvSpPr>
            <a:spLocks noGrp="1"/>
          </p:cNvSpPr>
          <p:nvPr>
            <p:ph type="sldNum" sz="quarter" idx="4"/>
          </p:nvPr>
        </p:nvSpPr>
        <p:spPr/>
        <p:txBody>
          <a:bodyPr/>
          <a:lstStyle/>
          <a:p>
            <a:fld id="{02C8B7B2-9496-47E5-990F-169BD0B1DE6A}" type="slidenum">
              <a:rPr lang="en-US" smtClean="0"/>
              <a:t>8</a:t>
            </a:fld>
            <a:endParaRPr lang="en-US"/>
          </a:p>
        </p:txBody>
      </p:sp>
      <p:sp>
        <p:nvSpPr>
          <p:cNvPr id="5" name="TextBox 4">
            <a:extLst>
              <a:ext uri="{FF2B5EF4-FFF2-40B4-BE49-F238E27FC236}">
                <a16:creationId xmlns:a16="http://schemas.microsoft.com/office/drawing/2014/main" id="{01836295-2C4A-4AC5-B755-95352FA3DA7E}"/>
              </a:ext>
            </a:extLst>
          </p:cNvPr>
          <p:cNvSpPr txBox="1"/>
          <p:nvPr/>
        </p:nvSpPr>
        <p:spPr>
          <a:xfrm>
            <a:off x="540133" y="690363"/>
            <a:ext cx="11111734" cy="461665"/>
          </a:xfrm>
          <a:prstGeom prst="rect">
            <a:avLst/>
          </a:prstGeom>
          <a:noFill/>
        </p:spPr>
        <p:txBody>
          <a:bodyPr wrap="square">
            <a:spAutoFit/>
          </a:bodyPr>
          <a:lstStyle/>
          <a:p>
            <a:pPr marL="0" lvl="1">
              <a:lnSpc>
                <a:spcPct val="100000"/>
              </a:lnSpc>
            </a:pPr>
            <a:r>
              <a:rPr lang="en-US" sz="2400" b="1" dirty="0">
                <a:latin typeface="Avenir Next LT Pro" panose="020B0504020202020204" pitchFamily="34" charset="0"/>
              </a:rPr>
              <a:t>Objective: </a:t>
            </a:r>
            <a:r>
              <a:rPr lang="en-US" sz="2400" dirty="0">
                <a:latin typeface="Avenir Next LT Pro" panose="020B0504020202020204" pitchFamily="34" charset="0"/>
              </a:rPr>
              <a:t> Maximizing likelihood same as minimizing negative log likelihood</a:t>
            </a:r>
          </a:p>
        </p:txBody>
      </p:sp>
      <p:sp>
        <p:nvSpPr>
          <p:cNvPr id="6" name="TextBox 5">
            <a:extLst>
              <a:ext uri="{FF2B5EF4-FFF2-40B4-BE49-F238E27FC236}">
                <a16:creationId xmlns:a16="http://schemas.microsoft.com/office/drawing/2014/main" id="{6B4A6C09-D8A5-41DA-B586-38A53537AD31}"/>
              </a:ext>
            </a:extLst>
          </p:cNvPr>
          <p:cNvSpPr txBox="1"/>
          <p:nvPr/>
        </p:nvSpPr>
        <p:spPr>
          <a:xfrm>
            <a:off x="4453357" y="1536674"/>
            <a:ext cx="1493099" cy="923330"/>
          </a:xfrm>
          <a:prstGeom prst="rect">
            <a:avLst/>
          </a:prstGeom>
          <a:noFill/>
        </p:spPr>
        <p:txBody>
          <a:bodyPr wrap="square">
            <a:spAutoFit/>
          </a:bodyPr>
          <a:lstStyle/>
          <a:p>
            <a:pPr algn="ctr"/>
            <a:r>
              <a:rPr lang="en-US" dirty="0">
                <a:solidFill>
                  <a:srgbClr val="D73F09"/>
                </a:solidFill>
                <a:latin typeface="Avenir Next LT Pro" panose="020B0504020202020204" pitchFamily="34" charset="0"/>
              </a:rPr>
              <a:t>At each position t </a:t>
            </a:r>
            <a:br>
              <a:rPr lang="en-US" dirty="0">
                <a:solidFill>
                  <a:srgbClr val="D73F09"/>
                </a:solidFill>
                <a:latin typeface="Avenir Next LT Pro" panose="020B0504020202020204" pitchFamily="34" charset="0"/>
              </a:rPr>
            </a:br>
            <a:r>
              <a:rPr lang="en-US" dirty="0">
                <a:solidFill>
                  <a:srgbClr val="D73F09"/>
                </a:solidFill>
                <a:latin typeface="Avenir Next LT Pro" panose="020B0504020202020204" pitchFamily="34" charset="0"/>
              </a:rPr>
              <a:t>in the text</a:t>
            </a:r>
          </a:p>
        </p:txBody>
      </p:sp>
      <p:sp>
        <p:nvSpPr>
          <p:cNvPr id="7" name="Rectangle 6">
            <a:extLst>
              <a:ext uri="{FF2B5EF4-FFF2-40B4-BE49-F238E27FC236}">
                <a16:creationId xmlns:a16="http://schemas.microsoft.com/office/drawing/2014/main" id="{CC6E5312-753C-40DA-B0C8-F8F30175E33E}"/>
              </a:ext>
            </a:extLst>
          </p:cNvPr>
          <p:cNvSpPr/>
          <p:nvPr/>
        </p:nvSpPr>
        <p:spPr>
          <a:xfrm>
            <a:off x="4875254" y="2460004"/>
            <a:ext cx="685298" cy="1540495"/>
          </a:xfrm>
          <a:prstGeom prst="rect">
            <a:avLst/>
          </a:prstGeom>
          <a:solidFill>
            <a:srgbClr val="D73F0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9D3854D-198D-4A88-8C41-E3D396E602AC}"/>
              </a:ext>
            </a:extLst>
          </p:cNvPr>
          <p:cNvSpPr/>
          <p:nvPr/>
        </p:nvSpPr>
        <p:spPr>
          <a:xfrm>
            <a:off x="5568693" y="2781601"/>
            <a:ext cx="1070146" cy="1540495"/>
          </a:xfrm>
          <a:prstGeom prst="rect">
            <a:avLst/>
          </a:prstGeom>
          <a:solidFill>
            <a:srgbClr val="D73F0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AA98BB0-22C9-4F9B-AD11-53811F1D9650}"/>
              </a:ext>
            </a:extLst>
          </p:cNvPr>
          <p:cNvSpPr txBox="1"/>
          <p:nvPr/>
        </p:nvSpPr>
        <p:spPr>
          <a:xfrm>
            <a:off x="5252906" y="4397996"/>
            <a:ext cx="1701719" cy="923330"/>
          </a:xfrm>
          <a:prstGeom prst="rect">
            <a:avLst/>
          </a:prstGeom>
          <a:noFill/>
        </p:spPr>
        <p:txBody>
          <a:bodyPr wrap="square">
            <a:spAutoFit/>
          </a:bodyPr>
          <a:lstStyle/>
          <a:p>
            <a:pPr algn="ctr"/>
            <a:r>
              <a:rPr lang="en-US" dirty="0">
                <a:solidFill>
                  <a:srgbClr val="D73F09"/>
                </a:solidFill>
                <a:latin typeface="Avenir Next LT Pro" panose="020B0504020202020204" pitchFamily="34" charset="0"/>
              </a:rPr>
              <a:t>for every word in the window</a:t>
            </a:r>
            <a:br>
              <a:rPr lang="en-US" dirty="0">
                <a:solidFill>
                  <a:srgbClr val="D73F09"/>
                </a:solidFill>
                <a:latin typeface="Avenir Next LT Pro" panose="020B0504020202020204" pitchFamily="34" charset="0"/>
              </a:rPr>
            </a:br>
            <a:r>
              <a:rPr lang="en-US" dirty="0">
                <a:solidFill>
                  <a:srgbClr val="D73F09"/>
                </a:solidFill>
                <a:latin typeface="Avenir Next LT Pro" panose="020B0504020202020204" pitchFamily="34" charset="0"/>
              </a:rPr>
              <a:t>centered at t</a:t>
            </a:r>
          </a:p>
        </p:txBody>
      </p:sp>
      <p:sp>
        <p:nvSpPr>
          <p:cNvPr id="10" name="TextBox 9">
            <a:extLst>
              <a:ext uri="{FF2B5EF4-FFF2-40B4-BE49-F238E27FC236}">
                <a16:creationId xmlns:a16="http://schemas.microsoft.com/office/drawing/2014/main" id="{E7F878A4-7FA3-4BF3-B7AA-579A5E7ADD82}"/>
              </a:ext>
            </a:extLst>
          </p:cNvPr>
          <p:cNvSpPr txBox="1"/>
          <p:nvPr/>
        </p:nvSpPr>
        <p:spPr>
          <a:xfrm>
            <a:off x="6810119" y="1915421"/>
            <a:ext cx="2796414" cy="923330"/>
          </a:xfrm>
          <a:prstGeom prst="rect">
            <a:avLst/>
          </a:prstGeom>
          <a:noFill/>
        </p:spPr>
        <p:txBody>
          <a:bodyPr wrap="square">
            <a:spAutoFit/>
          </a:bodyPr>
          <a:lstStyle/>
          <a:p>
            <a:pPr algn="ctr"/>
            <a:r>
              <a:rPr lang="en-US" dirty="0">
                <a:solidFill>
                  <a:srgbClr val="D73F09"/>
                </a:solidFill>
                <a:latin typeface="Avenir Next LT Pro" panose="020B0504020202020204" pitchFamily="34" charset="0"/>
              </a:rPr>
              <a:t>compute probability of observing the word given the center</a:t>
            </a:r>
          </a:p>
        </p:txBody>
      </p:sp>
      <p:sp>
        <p:nvSpPr>
          <p:cNvPr id="11" name="Rectangle 10">
            <a:extLst>
              <a:ext uri="{FF2B5EF4-FFF2-40B4-BE49-F238E27FC236}">
                <a16:creationId xmlns:a16="http://schemas.microsoft.com/office/drawing/2014/main" id="{2F1CC775-50EB-4CF3-8DAE-3A98C032BF91}"/>
              </a:ext>
            </a:extLst>
          </p:cNvPr>
          <p:cNvSpPr/>
          <p:nvPr/>
        </p:nvSpPr>
        <p:spPr>
          <a:xfrm>
            <a:off x="6683312" y="2914650"/>
            <a:ext cx="3268761" cy="761116"/>
          </a:xfrm>
          <a:prstGeom prst="rect">
            <a:avLst/>
          </a:prstGeom>
          <a:solidFill>
            <a:srgbClr val="D73F0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8190CD9-6148-4CC1-B144-621A95877228}"/>
                  </a:ext>
                </a:extLst>
              </p:cNvPr>
              <p:cNvSpPr txBox="1"/>
              <p:nvPr/>
            </p:nvSpPr>
            <p:spPr>
              <a:xfrm>
                <a:off x="1907347" y="2551814"/>
                <a:ext cx="9015611" cy="178619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𝐽</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𝜃</m:t>
                          </m:r>
                        </m:e>
                      </m:d>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1</m:t>
                          </m:r>
                        </m:num>
                        <m:den>
                          <m:r>
                            <a:rPr lang="en-US" sz="3200" b="0" i="1" smtClean="0">
                              <a:latin typeface="Cambria Math" panose="02040503050406030204" pitchFamily="18" charset="0"/>
                            </a:rPr>
                            <m:t>𝑇</m:t>
                          </m:r>
                        </m:den>
                      </m:f>
                      <m:nary>
                        <m:naryPr>
                          <m:chr m:val="∑"/>
                          <m:ctrlPr>
                            <a:rPr lang="en-US" sz="3200" b="0" i="1" smtClean="0">
                              <a:latin typeface="Cambria Math" panose="02040503050406030204" pitchFamily="18" charset="0"/>
                            </a:rPr>
                          </m:ctrlPr>
                        </m:naryPr>
                        <m:sub>
                          <m:r>
                            <m:rPr>
                              <m:brk m:alnAt="23"/>
                            </m:rPr>
                            <a:rPr lang="en-US" sz="3200" b="0" i="1" smtClean="0">
                              <a:latin typeface="Cambria Math" panose="02040503050406030204" pitchFamily="18" charset="0"/>
                            </a:rPr>
                            <m:t>𝑡</m:t>
                          </m:r>
                          <m:r>
                            <a:rPr lang="en-US" sz="3200" b="0" i="1" smtClean="0">
                              <a:latin typeface="Cambria Math" panose="02040503050406030204" pitchFamily="18" charset="0"/>
                            </a:rPr>
                            <m:t>=</m:t>
                          </m:r>
                          <m:r>
                            <a:rPr lang="en-US" sz="3200" b="0" i="1" smtClean="0">
                              <a:latin typeface="Cambria Math" panose="02040503050406030204" pitchFamily="18" charset="0"/>
                            </a:rPr>
                            <m:t>0</m:t>
                          </m:r>
                        </m:sub>
                        <m:sup>
                          <m:r>
                            <a:rPr lang="en-US" sz="3200" b="0" i="1" smtClean="0">
                              <a:latin typeface="Cambria Math" panose="02040503050406030204" pitchFamily="18" charset="0"/>
                            </a:rPr>
                            <m:t>𝑇</m:t>
                          </m:r>
                        </m:sup>
                        <m:e>
                          <m:nary>
                            <m:naryPr>
                              <m:chr m:val="∑"/>
                              <m:supHide m:val="on"/>
                              <m:ctrlPr>
                                <a:rPr lang="en-US" sz="3200" b="0" i="1" smtClean="0">
                                  <a:latin typeface="Cambria Math" panose="02040503050406030204" pitchFamily="18" charset="0"/>
                                </a:rPr>
                              </m:ctrlPr>
                            </m:naryPr>
                            <m:sub>
                              <m:eqArr>
                                <m:eqArrPr>
                                  <m:ctrlPr>
                                    <a:rPr lang="en-US" sz="3200" b="0" i="1" smtClean="0">
                                      <a:latin typeface="Cambria Math" panose="02040503050406030204" pitchFamily="18" charset="0"/>
                                    </a:rPr>
                                  </m:ctrlPr>
                                </m:eqArrPr>
                                <m:e>
                                  <m:r>
                                    <m:rPr>
                                      <m:brk m:alnAt="7"/>
                                    </m:rPr>
                                    <a:rPr lang="en-US" sz="3200" b="0" i="1" smtClean="0">
                                      <a:latin typeface="Cambria Math" panose="02040503050406030204" pitchFamily="18" charset="0"/>
                                    </a:rPr>
                                    <m:t>−</m:t>
                                  </m:r>
                                  <m:r>
                                    <a:rPr lang="en-US" sz="3200" b="0" i="1" smtClean="0">
                                      <a:latin typeface="Cambria Math" panose="02040503050406030204" pitchFamily="18" charset="0"/>
                                    </a:rPr>
                                    <m:t>𝑘</m:t>
                                  </m:r>
                                  <m:r>
                                    <a:rPr lang="en-US" sz="3200" b="0" i="1" smtClean="0">
                                      <a:latin typeface="Cambria Math" panose="02040503050406030204" pitchFamily="18" charset="0"/>
                                    </a:rPr>
                                    <m:t>≤</m:t>
                                  </m:r>
                                  <m:r>
                                    <a:rPr lang="en-US" sz="3200" b="0" i="1" smtClean="0">
                                      <a:latin typeface="Cambria Math" panose="02040503050406030204" pitchFamily="18" charset="0"/>
                                    </a:rPr>
                                    <m:t>𝑗</m:t>
                                  </m:r>
                                  <m:r>
                                    <a:rPr lang="en-US" sz="3200" b="0" i="1" smtClean="0">
                                      <a:latin typeface="Cambria Math" panose="02040503050406030204" pitchFamily="18" charset="0"/>
                                    </a:rPr>
                                    <m:t>≤</m:t>
                                  </m:r>
                                  <m:r>
                                    <a:rPr lang="en-US" sz="3200" b="0" i="1" smtClean="0">
                                      <a:latin typeface="Cambria Math" panose="02040503050406030204" pitchFamily="18" charset="0"/>
                                    </a:rPr>
                                    <m:t>𝑘</m:t>
                                  </m:r>
                                </m:e>
                                <m:e>
                                  <m:r>
                                    <a:rPr lang="en-US" sz="3200" b="0" i="1" smtClean="0">
                                      <a:latin typeface="Cambria Math" panose="02040503050406030204" pitchFamily="18" charset="0"/>
                                    </a:rPr>
                                    <m:t>𝑗</m:t>
                                  </m:r>
                                  <m:r>
                                    <a:rPr lang="en-US" sz="3200" b="0" i="1" smtClean="0">
                                      <a:latin typeface="Cambria Math" panose="02040503050406030204" pitchFamily="18" charset="0"/>
                                    </a:rPr>
                                    <m:t>≠</m:t>
                                  </m:r>
                                  <m:r>
                                    <a:rPr lang="en-US" sz="3200" b="0" i="1" smtClean="0">
                                      <a:latin typeface="Cambria Math" panose="02040503050406030204" pitchFamily="18" charset="0"/>
                                    </a:rPr>
                                    <m:t>0</m:t>
                                  </m:r>
                                </m:e>
                              </m:eqArr>
                            </m:sub>
                            <m:sup/>
                            <m:e>
                              <m:r>
                                <m:rPr>
                                  <m:sty m:val="p"/>
                                </m:rPr>
                                <a:rPr lang="en-US" sz="3200" b="0" i="0" smtClean="0">
                                  <a:latin typeface="Cambria Math" panose="02040503050406030204" pitchFamily="18" charset="0"/>
                                </a:rPr>
                                <m:t>log</m:t>
                              </m:r>
                            </m:e>
                          </m:nary>
                        </m:e>
                      </m:nary>
                      <m:r>
                        <m:rPr>
                          <m:sty m:val="p"/>
                        </m:rPr>
                        <a:rPr lang="en-US" sz="3200" b="0" i="0" smtClean="0">
                          <a:latin typeface="Cambria Math" panose="02040503050406030204" pitchFamily="18" charset="0"/>
                        </a:rPr>
                        <m:t>P</m:t>
                      </m:r>
                      <m:d>
                        <m:dPr>
                          <m:endChr m:val="|"/>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m:rPr>
                                  <m:sty m:val="p"/>
                                </m:rPr>
                                <a:rPr lang="en-US" sz="3200" b="0" i="0" smtClean="0">
                                  <a:latin typeface="Cambria Math" panose="02040503050406030204" pitchFamily="18" charset="0"/>
                                </a:rPr>
                                <m:t>w</m:t>
                              </m:r>
                            </m:e>
                            <m:sub>
                              <m:r>
                                <m:rPr>
                                  <m:sty m:val="p"/>
                                </m:rPr>
                                <a:rPr lang="en-US" sz="3200" b="0" i="0" smtClean="0">
                                  <a:latin typeface="Cambria Math" panose="02040503050406030204" pitchFamily="18" charset="0"/>
                                </a:rPr>
                                <m:t>t</m:t>
                              </m:r>
                              <m:r>
                                <a:rPr lang="en-US" sz="3200" b="0" i="0" smtClean="0">
                                  <a:latin typeface="Cambria Math" panose="02040503050406030204" pitchFamily="18" charset="0"/>
                                </a:rPr>
                                <m:t>+</m:t>
                              </m:r>
                              <m:r>
                                <m:rPr>
                                  <m:sty m:val="p"/>
                                </m:rPr>
                                <a:rPr lang="en-US" sz="3200" b="0" i="0" smtClean="0">
                                  <a:latin typeface="Cambria Math" panose="02040503050406030204" pitchFamily="18" charset="0"/>
                                </a:rPr>
                                <m:t>j</m:t>
                              </m:r>
                            </m:sub>
                          </m:sSub>
                          <m:r>
                            <a:rPr lang="en-US" sz="3200" b="0" i="0" smtClean="0">
                              <a:latin typeface="Cambria Math" panose="02040503050406030204" pitchFamily="18" charset="0"/>
                            </a:rPr>
                            <m:t> </m:t>
                          </m:r>
                        </m:e>
                      </m:d>
                      <m:r>
                        <a:rPr lang="en-US" sz="3200" b="0" i="0" smtClean="0">
                          <a:latin typeface="Cambria Math" panose="02040503050406030204" pitchFamily="18" charset="0"/>
                        </a:rPr>
                        <m:t> </m:t>
                      </m:r>
                      <m:sSub>
                        <m:sSubPr>
                          <m:ctrlPr>
                            <a:rPr lang="en-US" sz="3200" b="0" i="1" smtClean="0">
                              <a:latin typeface="Cambria Math" panose="02040503050406030204" pitchFamily="18" charset="0"/>
                            </a:rPr>
                          </m:ctrlPr>
                        </m:sSubPr>
                        <m:e>
                          <m:r>
                            <m:rPr>
                              <m:sty m:val="p"/>
                            </m:rPr>
                            <a:rPr lang="en-US" sz="3200" b="0" i="0" smtClean="0">
                              <a:latin typeface="Cambria Math" panose="02040503050406030204" pitchFamily="18" charset="0"/>
                            </a:rPr>
                            <m:t>w</m:t>
                          </m:r>
                        </m:e>
                        <m:sub>
                          <m:r>
                            <m:rPr>
                              <m:sty m:val="p"/>
                            </m:rPr>
                            <a:rPr lang="en-US" sz="3200" b="0" i="0" smtClean="0">
                              <a:latin typeface="Cambria Math" panose="02040503050406030204" pitchFamily="18" charset="0"/>
                            </a:rPr>
                            <m:t>t</m:t>
                          </m:r>
                        </m:sub>
                      </m:sSub>
                      <m:r>
                        <a:rPr lang="en-US" sz="3200" b="0" i="0" smtClean="0">
                          <a:latin typeface="Cambria Math" panose="02040503050406030204" pitchFamily="18" charset="0"/>
                        </a:rPr>
                        <m:t>;</m:t>
                      </m:r>
                      <m:r>
                        <a:rPr lang="en-US" sz="3200" b="0" i="1" smtClean="0">
                          <a:latin typeface="Cambria Math" panose="02040503050406030204" pitchFamily="18" charset="0"/>
                        </a:rPr>
                        <m:t>𝜃</m:t>
                      </m:r>
                      <m:r>
                        <a:rPr lang="en-US" sz="3200" b="0" i="1" smtClean="0">
                          <a:latin typeface="Cambria Math" panose="02040503050406030204" pitchFamily="18" charset="0"/>
                        </a:rPr>
                        <m:t>)</m:t>
                      </m:r>
                    </m:oMath>
                  </m:oMathPara>
                </a14:m>
                <a:endParaRPr lang="en-US" sz="3200" dirty="0"/>
              </a:p>
            </p:txBody>
          </p:sp>
        </mc:Choice>
        <mc:Fallback xmlns="">
          <p:sp>
            <p:nvSpPr>
              <p:cNvPr id="12" name="TextBox 11">
                <a:extLst>
                  <a:ext uri="{FF2B5EF4-FFF2-40B4-BE49-F238E27FC236}">
                    <a16:creationId xmlns:a16="http://schemas.microsoft.com/office/drawing/2014/main" id="{B8190CD9-6148-4CC1-B144-621A95877228}"/>
                  </a:ext>
                </a:extLst>
              </p:cNvPr>
              <p:cNvSpPr txBox="1">
                <a:spLocks noRot="1" noChangeAspect="1" noMove="1" noResize="1" noEditPoints="1" noAdjustHandles="1" noChangeArrowheads="1" noChangeShapeType="1" noTextEdit="1"/>
              </p:cNvSpPr>
              <p:nvPr/>
            </p:nvSpPr>
            <p:spPr>
              <a:xfrm>
                <a:off x="1907347" y="2551814"/>
                <a:ext cx="9015611" cy="178619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CF0638F-64FF-472F-B0CF-A582688C8F07}"/>
                  </a:ext>
                </a:extLst>
              </p:cNvPr>
              <p:cNvSpPr txBox="1"/>
              <p:nvPr/>
            </p:nvSpPr>
            <p:spPr>
              <a:xfrm>
                <a:off x="859286" y="6205200"/>
                <a:ext cx="11111734" cy="461665"/>
              </a:xfrm>
              <a:prstGeom prst="rect">
                <a:avLst/>
              </a:prstGeom>
              <a:noFill/>
            </p:spPr>
            <p:txBody>
              <a:bodyPr wrap="square">
                <a:spAutoFit/>
              </a:bodyPr>
              <a:lstStyle/>
              <a:p>
                <a:pPr marL="0" lvl="1" algn="ctr">
                  <a:lnSpc>
                    <a:spcPct val="100000"/>
                  </a:lnSpc>
                </a:pPr>
                <a:r>
                  <a:rPr lang="en-US" sz="2400" b="1" dirty="0">
                    <a:latin typeface="Avenir Next LT Pro" panose="020B0504020202020204" pitchFamily="34" charset="0"/>
                  </a:rPr>
                  <a:t>How to minimize this objective with respect to </a:t>
                </a:r>
                <a14:m>
                  <m:oMath xmlns:m="http://schemas.openxmlformats.org/officeDocument/2006/math">
                    <m:r>
                      <a:rPr lang="en-US" sz="2400" b="0" i="1" smtClean="0">
                        <a:latin typeface="Cambria Math" panose="02040503050406030204" pitchFamily="18" charset="0"/>
                      </a:rPr>
                      <m:t>𝜃</m:t>
                    </m:r>
                  </m:oMath>
                </a14:m>
                <a:r>
                  <a:rPr lang="en-US" sz="2400" b="1" dirty="0">
                    <a:latin typeface="Avenir Next LT Pro" panose="020B0504020202020204" pitchFamily="34" charset="0"/>
                  </a:rPr>
                  <a:t>? </a:t>
                </a:r>
                <a:endParaRPr lang="en-US" sz="2400" dirty="0">
                  <a:latin typeface="Avenir Next LT Pro" panose="020B0504020202020204" pitchFamily="34" charset="0"/>
                </a:endParaRPr>
              </a:p>
            </p:txBody>
          </p:sp>
        </mc:Choice>
        <mc:Fallback xmlns="">
          <p:sp>
            <p:nvSpPr>
              <p:cNvPr id="17" name="TextBox 16">
                <a:extLst>
                  <a:ext uri="{FF2B5EF4-FFF2-40B4-BE49-F238E27FC236}">
                    <a16:creationId xmlns:a16="http://schemas.microsoft.com/office/drawing/2014/main" id="{CCF0638F-64FF-472F-B0CF-A582688C8F07}"/>
                  </a:ext>
                </a:extLst>
              </p:cNvPr>
              <p:cNvSpPr txBox="1">
                <a:spLocks noRot="1" noChangeAspect="1" noMove="1" noResize="1" noEditPoints="1" noAdjustHandles="1" noChangeArrowheads="1" noChangeShapeType="1" noTextEdit="1"/>
              </p:cNvSpPr>
              <p:nvPr/>
            </p:nvSpPr>
            <p:spPr>
              <a:xfrm>
                <a:off x="859286" y="6205200"/>
                <a:ext cx="11111734" cy="461665"/>
              </a:xfrm>
              <a:prstGeom prst="rect">
                <a:avLst/>
              </a:prstGeom>
              <a:blipFill>
                <a:blip r:embed="rId3"/>
                <a:stretch>
                  <a:fillRect t="-9211" b="-30263"/>
                </a:stretch>
              </a:blipFill>
            </p:spPr>
            <p:txBody>
              <a:bodyPr/>
              <a:lstStyle/>
              <a:p>
                <a:r>
                  <a:rPr lang="en-US">
                    <a:noFill/>
                  </a:rPr>
                  <a:t> </a:t>
                </a:r>
              </a:p>
            </p:txBody>
          </p:sp>
        </mc:Fallback>
      </mc:AlternateContent>
    </p:spTree>
    <p:extLst>
      <p:ext uri="{BB962C8B-B14F-4D97-AF65-F5344CB8AC3E}">
        <p14:creationId xmlns:p14="http://schemas.microsoft.com/office/powerpoint/2010/main" val="3291830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08DE65B1-0E42-4577-A0B5-1F2A1521751D}"/>
              </a:ext>
            </a:extLst>
          </p:cNvPr>
          <p:cNvSpPr/>
          <p:nvPr/>
        </p:nvSpPr>
        <p:spPr>
          <a:xfrm>
            <a:off x="311944" y="638174"/>
            <a:ext cx="11565731" cy="5724525"/>
          </a:xfrm>
          <a:prstGeom prst="roundRect">
            <a:avLst>
              <a:gd name="adj" fmla="val 639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64EC0E-B6CD-4244-A2DC-E8522ED32068}"/>
              </a:ext>
            </a:extLst>
          </p:cNvPr>
          <p:cNvSpPr>
            <a:spLocks noGrp="1"/>
          </p:cNvSpPr>
          <p:nvPr>
            <p:ph type="title"/>
          </p:nvPr>
        </p:nvSpPr>
        <p:spPr/>
        <p:txBody>
          <a:bodyPr/>
          <a:lstStyle/>
          <a:p>
            <a:r>
              <a:rPr lang="en-US" b="1" dirty="0"/>
              <a:t>Gradient Descent</a:t>
            </a:r>
          </a:p>
        </p:txBody>
      </p:sp>
      <p:sp>
        <p:nvSpPr>
          <p:cNvPr id="3" name="Slide Number Placeholder 2">
            <a:extLst>
              <a:ext uri="{FF2B5EF4-FFF2-40B4-BE49-F238E27FC236}">
                <a16:creationId xmlns:a16="http://schemas.microsoft.com/office/drawing/2014/main" id="{B70D8BA5-A211-4090-A59C-913FA1454325}"/>
              </a:ext>
            </a:extLst>
          </p:cNvPr>
          <p:cNvSpPr>
            <a:spLocks noGrp="1"/>
          </p:cNvSpPr>
          <p:nvPr>
            <p:ph type="sldNum" sz="quarter" idx="4"/>
          </p:nvPr>
        </p:nvSpPr>
        <p:spPr/>
        <p:txBody>
          <a:bodyPr/>
          <a:lstStyle/>
          <a:p>
            <a:fld id="{02C8B7B2-9496-47E5-990F-169BD0B1DE6A}" type="slidenum">
              <a:rPr lang="en-US" smtClean="0"/>
              <a:t>9</a:t>
            </a:fld>
            <a:endParaRPr lang="en-US"/>
          </a:p>
        </p:txBody>
      </p:sp>
      <p:sp>
        <p:nvSpPr>
          <p:cNvPr id="6" name="TextBox 5">
            <a:extLst>
              <a:ext uri="{FF2B5EF4-FFF2-40B4-BE49-F238E27FC236}">
                <a16:creationId xmlns:a16="http://schemas.microsoft.com/office/drawing/2014/main" id="{3C8C64B6-DF53-407A-81E3-FE8E97FD9514}"/>
              </a:ext>
            </a:extLst>
          </p:cNvPr>
          <p:cNvSpPr txBox="1"/>
          <p:nvPr/>
        </p:nvSpPr>
        <p:spPr>
          <a:xfrm>
            <a:off x="540133" y="787784"/>
            <a:ext cx="11111734" cy="461665"/>
          </a:xfrm>
          <a:prstGeom prst="rect">
            <a:avLst/>
          </a:prstGeom>
          <a:noFill/>
        </p:spPr>
        <p:txBody>
          <a:bodyPr wrap="square">
            <a:spAutoFit/>
          </a:bodyPr>
          <a:lstStyle/>
          <a:p>
            <a:pPr marL="0" lvl="1">
              <a:lnSpc>
                <a:spcPct val="100000"/>
              </a:lnSpc>
            </a:pPr>
            <a:r>
              <a:rPr lang="en-US" sz="2400" b="1" dirty="0">
                <a:latin typeface="Avenir Next LT Pro" panose="020B0504020202020204" pitchFamily="34" charset="0"/>
              </a:rPr>
              <a:t>Recall from Machine Learning / Calculus / Optimization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B5D1289-05DA-4164-85EC-AC2C7BD625EE}"/>
                  </a:ext>
                </a:extLst>
              </p:cNvPr>
              <p:cNvSpPr txBox="1"/>
              <p:nvPr/>
            </p:nvSpPr>
            <p:spPr>
              <a:xfrm>
                <a:off x="540132" y="1297821"/>
                <a:ext cx="10645319" cy="830997"/>
              </a:xfrm>
              <a:prstGeom prst="rect">
                <a:avLst/>
              </a:prstGeom>
              <a:noFill/>
            </p:spPr>
            <p:txBody>
              <a:bodyPr wrap="square">
                <a:spAutoFit/>
              </a:bodyPr>
              <a:lstStyle/>
              <a:p>
                <a:pPr algn="ctr"/>
                <a:r>
                  <a:rPr lang="en-US" sz="2400" b="0" dirty="0">
                    <a:latin typeface="Avenir Next LT Pro" panose="020B0504020202020204" pitchFamily="34" charset="0"/>
                  </a:rPr>
                  <a:t>Our objective is a function </a:t>
                </a:r>
                <a14:m>
                  <m:oMath xmlns:m="http://schemas.openxmlformats.org/officeDocument/2006/math">
                    <m:r>
                      <a:rPr lang="en-US" sz="2400" b="0" i="1" smtClean="0">
                        <a:latin typeface="Cambria Math" panose="02040503050406030204" pitchFamily="18" charset="0"/>
                      </a:rPr>
                      <m:t>𝐽</m:t>
                    </m:r>
                    <m:r>
                      <a:rPr lang="en-US" sz="2400" b="0" i="1" smtClean="0">
                        <a:latin typeface="Cambria Math" panose="02040503050406030204" pitchFamily="18" charset="0"/>
                      </a:rPr>
                      <m:t>:</m:t>
                    </m:r>
                    <m:r>
                      <a:rPr lang="en-US" sz="2400" b="0" i="1" smtClean="0">
                        <a:latin typeface="Cambria Math" panose="02040503050406030204" pitchFamily="18" charset="0"/>
                      </a:rPr>
                      <m:t>𝜃</m:t>
                    </m:r>
                    <m:r>
                      <a:rPr lang="en-US" sz="2400" b="0" i="1" smtClean="0">
                        <a:latin typeface="Cambria Math" panose="02040503050406030204" pitchFamily="18" charset="0"/>
                      </a:rPr>
                      <m:t>→ </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m:t>
                        </m:r>
                      </m:sup>
                    </m:sSup>
                  </m:oMath>
                </a14:m>
                <a:r>
                  <a:rPr lang="en-US" sz="2400" dirty="0">
                    <a:latin typeface="Avenir Next LT Pro" panose="020B0504020202020204" pitchFamily="34" charset="0"/>
                  </a:rPr>
                  <a:t>, think of it as “loss surface”. Optimization is about getting as low as possible on this surface.</a:t>
                </a:r>
              </a:p>
            </p:txBody>
          </p:sp>
        </mc:Choice>
        <mc:Fallback xmlns="">
          <p:sp>
            <p:nvSpPr>
              <p:cNvPr id="9" name="TextBox 8">
                <a:extLst>
                  <a:ext uri="{FF2B5EF4-FFF2-40B4-BE49-F238E27FC236}">
                    <a16:creationId xmlns:a16="http://schemas.microsoft.com/office/drawing/2014/main" id="{CB5D1289-05DA-4164-85EC-AC2C7BD625EE}"/>
                  </a:ext>
                </a:extLst>
              </p:cNvPr>
              <p:cNvSpPr txBox="1">
                <a:spLocks noRot="1" noChangeAspect="1" noMove="1" noResize="1" noEditPoints="1" noAdjustHandles="1" noChangeArrowheads="1" noChangeShapeType="1" noTextEdit="1"/>
              </p:cNvSpPr>
              <p:nvPr/>
            </p:nvSpPr>
            <p:spPr>
              <a:xfrm>
                <a:off x="540132" y="1297821"/>
                <a:ext cx="10645319" cy="830997"/>
              </a:xfrm>
              <a:prstGeom prst="rect">
                <a:avLst/>
              </a:prstGeom>
              <a:blipFill>
                <a:blip r:embed="rId2"/>
                <a:stretch>
                  <a:fillRect t="-5147" b="-16912"/>
                </a:stretch>
              </a:blipFill>
            </p:spPr>
            <p:txBody>
              <a:bodyPr/>
              <a:lstStyle/>
              <a:p>
                <a:r>
                  <a:rPr lang="en-US">
                    <a:noFill/>
                  </a:rPr>
                  <a:t> </a:t>
                </a:r>
              </a:p>
            </p:txBody>
          </p:sp>
        </mc:Fallback>
      </mc:AlternateContent>
      <p:pic>
        <p:nvPicPr>
          <p:cNvPr id="34820" name="Picture 4" descr="Best Gradient Descent GIFs | Gfycat">
            <a:extLst>
              <a:ext uri="{FF2B5EF4-FFF2-40B4-BE49-F238E27FC236}">
                <a16:creationId xmlns:a16="http://schemas.microsoft.com/office/drawing/2014/main" id="{2D58D6BF-36FF-41E3-A81D-25128E71199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729880" y="2788465"/>
            <a:ext cx="4762500" cy="27432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CA0B989-F281-4D7E-AB73-F6C00B199EE8}"/>
                  </a:ext>
                </a:extLst>
              </p:cNvPr>
              <p:cNvSpPr txBox="1"/>
              <p:nvPr/>
            </p:nvSpPr>
            <p:spPr>
              <a:xfrm>
                <a:off x="954802" y="3968797"/>
                <a:ext cx="3426343" cy="1338828"/>
              </a:xfrm>
              <a:prstGeom prst="rect">
                <a:avLst/>
              </a:prstGeom>
              <a:noFill/>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𝜃</m:t>
                      </m:r>
                      <m:r>
                        <a:rPr lang="en-US" sz="1800" b="0" i="1" smtClean="0">
                          <a:latin typeface="Cambria Math" panose="02040503050406030204" pitchFamily="18" charset="0"/>
                        </a:rPr>
                        <m:t>←</m:t>
                      </m:r>
                      <m:r>
                        <a:rPr lang="en-US" sz="1800" b="0" i="1" smtClean="0">
                          <a:latin typeface="Cambria Math" panose="02040503050406030204" pitchFamily="18" charset="0"/>
                        </a:rPr>
                        <m:t>𝑟𝑎𝑛𝑑𝑜𝑚</m:t>
                      </m:r>
                      <m:d>
                        <m:dPr>
                          <m:ctrlPr>
                            <a:rPr lang="en-US" sz="1800" b="0" i="1" smtClean="0">
                              <a:latin typeface="Cambria Math" panose="02040503050406030204" pitchFamily="18" charset="0"/>
                            </a:rPr>
                          </m:ctrlPr>
                        </m:dPr>
                        <m:e/>
                      </m:d>
                    </m:oMath>
                    <m:oMath xmlns:m="http://schemas.openxmlformats.org/officeDocument/2006/math">
                      <m:r>
                        <m:rPr>
                          <m:sty m:val="p"/>
                        </m:rPr>
                        <a:rPr lang="en-US" sz="1800" b="0" i="0" smtClean="0">
                          <a:latin typeface="Cambria Math" panose="02040503050406030204" pitchFamily="18" charset="0"/>
                        </a:rPr>
                        <m:t>while</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𝜃</m:t>
                              </m:r>
                            </m:sub>
                          </m:sSub>
                          <m:r>
                            <a:rPr lang="en-US" i="1">
                              <a:latin typeface="Cambria Math" panose="02040503050406030204" pitchFamily="18" charset="0"/>
                            </a:rPr>
                            <m:t>𝐽</m:t>
                          </m:r>
                        </m:e>
                      </m:d>
                      <m:r>
                        <a:rPr lang="en-US" sz="1800" b="0" i="1" smtClean="0">
                          <a:latin typeface="Cambria Math" panose="02040503050406030204" pitchFamily="18" charset="0"/>
                        </a:rPr>
                        <m:t>&gt;</m:t>
                      </m:r>
                      <m:r>
                        <a:rPr lang="en-US" sz="1800" b="0" i="1" smtClean="0">
                          <a:latin typeface="Cambria Math" panose="02040503050406030204" pitchFamily="18" charset="0"/>
                        </a:rPr>
                        <m:t>𝜖</m:t>
                      </m:r>
                      <m:r>
                        <a:rPr lang="en-US" sz="1800" b="0" i="1" smtClean="0">
                          <a:latin typeface="Cambria Math" panose="02040503050406030204" pitchFamily="18" charset="0"/>
                        </a:rPr>
                        <m:t> </m:t>
                      </m:r>
                      <m:r>
                        <a:rPr lang="en-US" sz="1800" b="0" i="1" smtClean="0">
                          <a:latin typeface="Cambria Math" panose="02040503050406030204" pitchFamily="18" charset="0"/>
                        </a:rPr>
                        <m:t>𝑜𝑟</m:t>
                      </m:r>
                      <m:r>
                        <a:rPr lang="en-US" sz="1800" b="0" i="1" smtClean="0">
                          <a:latin typeface="Cambria Math" panose="02040503050406030204" pitchFamily="18" charset="0"/>
                        </a:rPr>
                        <m:t> </m:t>
                      </m:r>
                      <m:r>
                        <a:rPr lang="en-US" sz="1800" b="0" i="1" smtClean="0">
                          <a:latin typeface="Cambria Math" panose="02040503050406030204" pitchFamily="18" charset="0"/>
                        </a:rPr>
                        <m:t>𝑖𝑡𝑒𝑟𝑠</m:t>
                      </m:r>
                      <m:r>
                        <a:rPr lang="en-US" sz="1800" b="0" i="1" smtClean="0">
                          <a:latin typeface="Cambria Math" panose="02040503050406030204" pitchFamily="18" charset="0"/>
                        </a:rPr>
                        <m:t> </m:t>
                      </m:r>
                      <m:r>
                        <a:rPr lang="en-US" sz="1800" b="0" i="1" smtClean="0">
                          <a:latin typeface="Cambria Math" panose="02040503050406030204" pitchFamily="18" charset="0"/>
                        </a:rPr>
                        <m:t>𝑟𝑒𝑚𝑎𝑖𝑛</m:t>
                      </m:r>
                    </m:oMath>
                    <m:oMath xmlns:m="http://schemas.openxmlformats.org/officeDocument/2006/math">
                      <m:r>
                        <a:rPr lang="en-US" sz="1800" b="0" i="0" smtClean="0">
                          <a:latin typeface="Cambria Math" panose="02040503050406030204" pitchFamily="18" charset="0"/>
                        </a:rPr>
                        <m:t>      </m:t>
                      </m:r>
                      <m:r>
                        <a:rPr lang="en-US" sz="1800" b="0" i="1" smtClean="0">
                          <a:latin typeface="Cambria Math" panose="02040503050406030204" pitchFamily="18" charset="0"/>
                        </a:rPr>
                        <m:t>𝜃</m:t>
                      </m:r>
                      <m:r>
                        <a:rPr lang="en-US" sz="1800" b="0" i="1" smtClean="0">
                          <a:latin typeface="Cambria Math" panose="02040503050406030204" pitchFamily="18" charset="0"/>
                        </a:rPr>
                        <m:t>=</m:t>
                      </m:r>
                      <m:r>
                        <a:rPr lang="en-US" sz="1800" b="0" i="1" smtClean="0">
                          <a:latin typeface="Cambria Math" panose="02040503050406030204" pitchFamily="18" charset="0"/>
                        </a:rPr>
                        <m:t>𝜃</m:t>
                      </m:r>
                      <m:r>
                        <a:rPr lang="en-US" sz="1800" b="0" i="1" smtClean="0">
                          <a:latin typeface="Cambria Math" panose="02040503050406030204" pitchFamily="18" charset="0"/>
                        </a:rPr>
                        <m:t>−</m:t>
                      </m:r>
                      <m:r>
                        <a:rPr lang="en-US" sz="1800" b="0" i="1" smtClean="0">
                          <a:latin typeface="Cambria Math" panose="02040503050406030204" pitchFamily="18" charset="0"/>
                        </a:rPr>
                        <m:t>𝛼</m:t>
                      </m:r>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m:t>
                          </m:r>
                        </m:e>
                        <m:sub>
                          <m:r>
                            <a:rPr lang="en-US" sz="1800" b="0" i="1" smtClean="0">
                              <a:latin typeface="Cambria Math" panose="02040503050406030204" pitchFamily="18" charset="0"/>
                            </a:rPr>
                            <m:t>𝜃</m:t>
                          </m:r>
                        </m:sub>
                      </m:sSub>
                      <m:r>
                        <a:rPr lang="en-US" sz="1800" b="0" i="1" smtClean="0">
                          <a:latin typeface="Cambria Math" panose="02040503050406030204" pitchFamily="18" charset="0"/>
                        </a:rPr>
                        <m:t>𝐽</m:t>
                      </m:r>
                      <m:r>
                        <a:rPr lang="en-US" sz="1800" b="0" i="1" smtClean="0">
                          <a:latin typeface="Cambria Math" panose="02040503050406030204" pitchFamily="18" charset="0"/>
                        </a:rPr>
                        <m:t>(</m:t>
                      </m:r>
                      <m:r>
                        <a:rPr lang="en-US" sz="1800" b="0" i="1" smtClean="0">
                          <a:latin typeface="Cambria Math" panose="02040503050406030204" pitchFamily="18" charset="0"/>
                        </a:rPr>
                        <m:t>𝜃</m:t>
                      </m:r>
                      <m:r>
                        <a:rPr lang="en-US" sz="1800" b="0" i="1" smtClean="0">
                          <a:latin typeface="Cambria Math" panose="02040503050406030204" pitchFamily="18" charset="0"/>
                        </a:rPr>
                        <m:t>)</m:t>
                      </m:r>
                    </m:oMath>
                  </m:oMathPara>
                </a14:m>
                <a:endParaRPr lang="en-US" dirty="0"/>
              </a:p>
            </p:txBody>
          </p:sp>
        </mc:Choice>
        <mc:Fallback xmlns="">
          <p:sp>
            <p:nvSpPr>
              <p:cNvPr id="13" name="TextBox 12">
                <a:extLst>
                  <a:ext uri="{FF2B5EF4-FFF2-40B4-BE49-F238E27FC236}">
                    <a16:creationId xmlns:a16="http://schemas.microsoft.com/office/drawing/2014/main" id="{CCA0B989-F281-4D7E-AB73-F6C00B199EE8}"/>
                  </a:ext>
                </a:extLst>
              </p:cNvPr>
              <p:cNvSpPr txBox="1">
                <a:spLocks noRot="1" noChangeAspect="1" noMove="1" noResize="1" noEditPoints="1" noAdjustHandles="1" noChangeArrowheads="1" noChangeShapeType="1" noTextEdit="1"/>
              </p:cNvSpPr>
              <p:nvPr/>
            </p:nvSpPr>
            <p:spPr>
              <a:xfrm>
                <a:off x="954802" y="3968797"/>
                <a:ext cx="3426343" cy="1338828"/>
              </a:xfrm>
              <a:prstGeom prst="rect">
                <a:avLst/>
              </a:prstGeom>
              <a:blipFill>
                <a:blip r:embed="rId4"/>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5210E55E-8836-4465-AA7F-AF5E500B5318}"/>
              </a:ext>
            </a:extLst>
          </p:cNvPr>
          <p:cNvSpPr txBox="1"/>
          <p:nvPr/>
        </p:nvSpPr>
        <p:spPr>
          <a:xfrm>
            <a:off x="795315" y="3639070"/>
            <a:ext cx="4180723" cy="400110"/>
          </a:xfrm>
          <a:prstGeom prst="rect">
            <a:avLst/>
          </a:prstGeom>
          <a:noFill/>
        </p:spPr>
        <p:txBody>
          <a:bodyPr wrap="square">
            <a:spAutoFit/>
          </a:bodyPr>
          <a:lstStyle/>
          <a:p>
            <a:pPr marL="0" lvl="1">
              <a:lnSpc>
                <a:spcPct val="100000"/>
              </a:lnSpc>
            </a:pPr>
            <a:r>
              <a:rPr lang="en-US" sz="2000" b="1" dirty="0">
                <a:latin typeface="Avenir Next LT Pro" panose="020B0504020202020204" pitchFamily="34" charset="0"/>
              </a:rPr>
              <a:t>Gradient Descent Algorithm</a:t>
            </a:r>
          </a:p>
        </p:txBody>
      </p:sp>
      <p:sp>
        <p:nvSpPr>
          <p:cNvPr id="15" name="TextBox 14">
            <a:extLst>
              <a:ext uri="{FF2B5EF4-FFF2-40B4-BE49-F238E27FC236}">
                <a16:creationId xmlns:a16="http://schemas.microsoft.com/office/drawing/2014/main" id="{9302B9E0-4631-4158-9953-5C59D4BB53AE}"/>
              </a:ext>
            </a:extLst>
          </p:cNvPr>
          <p:cNvSpPr txBox="1"/>
          <p:nvPr/>
        </p:nvSpPr>
        <p:spPr>
          <a:xfrm>
            <a:off x="775284" y="2782669"/>
            <a:ext cx="5148287" cy="646331"/>
          </a:xfrm>
          <a:prstGeom prst="rect">
            <a:avLst/>
          </a:prstGeom>
          <a:noFill/>
        </p:spPr>
        <p:txBody>
          <a:bodyPr wrap="square">
            <a:spAutoFit/>
          </a:bodyPr>
          <a:lstStyle/>
          <a:p>
            <a:r>
              <a:rPr lang="en-US" sz="1800" b="1" dirty="0">
                <a:latin typeface="Avenir Next LT Pro" panose="020B0504020202020204" pitchFamily="34" charset="0"/>
              </a:rPr>
              <a:t>Recall: </a:t>
            </a:r>
            <a:r>
              <a:rPr lang="en-US" sz="1800" dirty="0">
                <a:latin typeface="Avenir Next LT Pro" panose="020B0504020202020204" pitchFamily="34" charset="0"/>
              </a:rPr>
              <a:t>Gradient (vector of partial derivatives) point in the direction of steepest ascent. </a:t>
            </a:r>
            <a:endParaRPr lang="en-US" dirty="0"/>
          </a:p>
        </p:txBody>
      </p:sp>
      <p:sp>
        <p:nvSpPr>
          <p:cNvPr id="16" name="TextBox 15">
            <a:extLst>
              <a:ext uri="{FF2B5EF4-FFF2-40B4-BE49-F238E27FC236}">
                <a16:creationId xmlns:a16="http://schemas.microsoft.com/office/drawing/2014/main" id="{29F9533D-68CD-4760-8C24-4D793198B440}"/>
              </a:ext>
            </a:extLst>
          </p:cNvPr>
          <p:cNvSpPr txBox="1"/>
          <p:nvPr/>
        </p:nvSpPr>
        <p:spPr>
          <a:xfrm>
            <a:off x="1179380" y="5665885"/>
            <a:ext cx="2977186" cy="338554"/>
          </a:xfrm>
          <a:prstGeom prst="rect">
            <a:avLst/>
          </a:prstGeom>
          <a:noFill/>
        </p:spPr>
        <p:txBody>
          <a:bodyPr wrap="square">
            <a:spAutoFit/>
          </a:bodyPr>
          <a:lstStyle/>
          <a:p>
            <a:pPr algn="ctr"/>
            <a:r>
              <a:rPr lang="en-US" sz="1600" b="1" dirty="0">
                <a:solidFill>
                  <a:srgbClr val="D73F09"/>
                </a:solidFill>
                <a:latin typeface="Avenir Next LT Pro" panose="020B0504020202020204" pitchFamily="34" charset="0"/>
              </a:rPr>
              <a:t>Learning Rate / Step Size</a:t>
            </a:r>
            <a:endParaRPr lang="en-US" sz="1600" dirty="0">
              <a:solidFill>
                <a:srgbClr val="D73F09"/>
              </a:solidFill>
            </a:endParaRPr>
          </a:p>
        </p:txBody>
      </p:sp>
      <p:cxnSp>
        <p:nvCxnSpPr>
          <p:cNvPr id="10" name="Straight Arrow Connector 9">
            <a:extLst>
              <a:ext uri="{FF2B5EF4-FFF2-40B4-BE49-F238E27FC236}">
                <a16:creationId xmlns:a16="http://schemas.microsoft.com/office/drawing/2014/main" id="{8BFBDC76-2C44-4920-B2CD-9B577E5DBC16}"/>
              </a:ext>
            </a:extLst>
          </p:cNvPr>
          <p:cNvCxnSpPr/>
          <p:nvPr/>
        </p:nvCxnSpPr>
        <p:spPr>
          <a:xfrm flipH="1" flipV="1">
            <a:off x="2413591" y="5224089"/>
            <a:ext cx="254382" cy="441796"/>
          </a:xfrm>
          <a:prstGeom prst="straightConnector1">
            <a:avLst/>
          </a:prstGeom>
          <a:ln w="38100">
            <a:solidFill>
              <a:srgbClr val="D73F0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93242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CS539">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S539" id="{822DD2A6-CE25-4827-B94B-CFD5B929E096}" vid="{1CFDBF4D-E3B9-4FCB-9D8E-160FC41F3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CS539</Template>
  <TotalTime>7375</TotalTime>
  <Words>5017</Words>
  <Application>Microsoft Office PowerPoint</Application>
  <PresentationFormat>Widescreen</PresentationFormat>
  <Paragraphs>636</Paragraphs>
  <Slides>67</Slides>
  <Notes>11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67</vt:i4>
      </vt:variant>
    </vt:vector>
  </HeadingPairs>
  <TitlesOfParts>
    <vt:vector size="79" baseType="lpstr">
      <vt:lpstr>Arial</vt:lpstr>
      <vt:lpstr>Arial Nova Light</vt:lpstr>
      <vt:lpstr>Avenir Book</vt:lpstr>
      <vt:lpstr>Avenir Next LT Pro</vt:lpstr>
      <vt:lpstr>Book Antiqua</vt:lpstr>
      <vt:lpstr>Calibri</vt:lpstr>
      <vt:lpstr>Cambria Math</vt:lpstr>
      <vt:lpstr>Google Sans</vt:lpstr>
      <vt:lpstr>Roboto</vt:lpstr>
      <vt:lpstr>Times New Roman</vt:lpstr>
      <vt:lpstr>Wingdings</vt:lpstr>
      <vt:lpstr>CS539</vt:lpstr>
      <vt:lpstr>What’s In A Word? (II)</vt:lpstr>
      <vt:lpstr>PowerPoint Presentation</vt:lpstr>
      <vt:lpstr>Word Vectors</vt:lpstr>
      <vt:lpstr>The Distributional Hypothesis of Meaning</vt:lpstr>
      <vt:lpstr>Distributed Word Vector Ideas</vt:lpstr>
      <vt:lpstr>Word2Vec Model Assumption</vt:lpstr>
      <vt:lpstr>Word2Vec Model Assumption</vt:lpstr>
      <vt:lpstr>Word2Vec Model Objective</vt:lpstr>
      <vt:lpstr>Gradient Descent</vt:lpstr>
      <vt:lpstr>Derivation for ∇_(v_t ) log⁡P(w_(t+j)  ┤|  w_t;θ) on screen.</vt:lpstr>
      <vt:lpstr>PowerPoint Presentation</vt:lpstr>
      <vt:lpstr>Word2Vec Training Algorithm (Gradient Descent)</vt:lpstr>
      <vt:lpstr>Stochastic Gradient Descent (SGD)</vt:lpstr>
      <vt:lpstr>Word2Vec Training Algorithm (Stochastic Gradient Descent)</vt:lpstr>
      <vt:lpstr>PowerPoint Presentation</vt:lpstr>
      <vt:lpstr>PowerPoint Presentation</vt:lpstr>
      <vt:lpstr>Word2Vec Training Algorithm (Stochastic Gradient Descent)</vt:lpstr>
      <vt:lpstr>Time Per Epoch Naïve Word2Vec</vt:lpstr>
      <vt:lpstr>Word2Vec with Negative Sampling</vt:lpstr>
      <vt:lpstr>Word2Vec with Negative Sampling</vt:lpstr>
      <vt:lpstr>Word2Vec with Negative Sampling</vt:lpstr>
      <vt:lpstr>Word2Vec with Negative Sampling</vt:lpstr>
      <vt:lpstr>Word2Vec (AKA SkipGram with Negative Sampling SGNS)</vt:lpstr>
      <vt:lpstr>PowerPoint Presentation</vt:lpstr>
      <vt:lpstr>Evaluation in NLP</vt:lpstr>
      <vt:lpstr>Intrinsic Evaluation of Word Vector Algorithms</vt:lpstr>
      <vt:lpstr>Intrinsic Evaluation of Word Vector Algorithms: Common Tasks</vt:lpstr>
      <vt:lpstr>PowerPoint Presentation</vt:lpstr>
      <vt:lpstr>PowerPoint Presentation</vt:lpstr>
      <vt:lpstr>Intrinsic Evaluation of Word Vector Algorithms: Common Tasks</vt:lpstr>
      <vt:lpstr>Intrinsic Evaluation of Word Vector Algorithms: Common Tasks</vt:lpstr>
      <vt:lpstr>Intrinsic Evaluation of Word Vector Algorithms: Common Tasks</vt:lpstr>
      <vt:lpstr>Intrinsic Evaluation of Word Vector Algorithms: Common Tasks</vt:lpstr>
      <vt:lpstr>Intrinsic Evaluation of Word Vector Algorithms: Common Tasks</vt:lpstr>
      <vt:lpstr>Intrinsic Evaluation of Word Vector Algorithms: Common Tasks</vt:lpstr>
      <vt:lpstr>Intrinsic Evaluation of Word Vector Algorithms: Common Tasks</vt:lpstr>
      <vt:lpstr>Intrinsic Evaluation of Word Vector Algorithms: Common Tasks</vt:lpstr>
      <vt:lpstr>Intrinsic Evaluation of Word Vector Algorithms: Common Tasks</vt:lpstr>
      <vt:lpstr>Intrinsic Evaluation of Word Vector Algorithms: Common Tasks</vt:lpstr>
      <vt:lpstr>Intrinsic Evaluation of Word Vector Algorithms: Common Tasks</vt:lpstr>
      <vt:lpstr>Intrinsic Evaluation of Word Vector Algorithms: Common Tasks</vt:lpstr>
      <vt:lpstr>Intrinsic Evaluation of Word Vector Algorithms: Common Tasks</vt:lpstr>
      <vt:lpstr>Evaluation in NLP</vt:lpstr>
      <vt:lpstr>A Warning from Goodhart’s Law</vt:lpstr>
      <vt:lpstr>Evaluation in NLP</vt:lpstr>
      <vt:lpstr>Evaluation in NLP</vt:lpstr>
      <vt:lpstr>Evaluation in NLP</vt:lpstr>
      <vt:lpstr>Extrinsic Evaluation of Word Vector Algorithms: Some Downstream Tasks</vt:lpstr>
      <vt:lpstr>Extrinsic Evaluation of Word Vector Algorithms: Some Downstream Tasks</vt:lpstr>
      <vt:lpstr>Extrinsic Evaluation of Word Vector Algorithms: Some Downstream Tasks</vt:lpstr>
      <vt:lpstr>Extrinsic Evaluation of Word Vector Algorithms: Some Downstream Tasks</vt:lpstr>
      <vt:lpstr>Relationship between Intrinsic and Extrinsic Evaluations of Word Vectors</vt:lpstr>
      <vt:lpstr>PowerPoint Presentation</vt:lpstr>
      <vt:lpstr>A Brief Preface on Ethics in NLP</vt:lpstr>
      <vt:lpstr>A Brief Preface on Ethics in NLP</vt:lpstr>
      <vt:lpstr>Dangers of Learning from a Large, Historical Corpus</vt:lpstr>
      <vt:lpstr>Dangers of Learning from a Large, Historical Corpus</vt:lpstr>
      <vt:lpstr>Gender Bias in Word Embeddings</vt:lpstr>
      <vt:lpstr>Measuring Gender Bias in Word Embeddings</vt:lpstr>
      <vt:lpstr>Gender Bias in Word Embeddings</vt:lpstr>
      <vt:lpstr>Gender Bias in Word Embeddings</vt:lpstr>
      <vt:lpstr>Example from Machine Translation</vt:lpstr>
      <vt:lpstr>Example from Machine Translation</vt:lpstr>
      <vt:lpstr>End on a Positive Thought – We can use this to examine text bias!</vt:lpstr>
      <vt:lpstr>End on a Positive Thought – We can use this to examine text bias!</vt:lpstr>
      <vt:lpstr>PowerPoint Presentation</vt:lpstr>
      <vt:lpstr>Next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What’s In A Word?</dc:title>
  <dc:creator>stefmlpcola@gmail.com</dc:creator>
  <cp:lastModifiedBy>stefmlpcola@gmail.com</cp:lastModifiedBy>
  <cp:revision>181</cp:revision>
  <dcterms:created xsi:type="dcterms:W3CDTF">2020-11-24T17:22:38Z</dcterms:created>
  <dcterms:modified xsi:type="dcterms:W3CDTF">2021-01-08T21:59:44Z</dcterms:modified>
</cp:coreProperties>
</file>